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69" r:id="rId2"/>
    <p:sldId id="256" r:id="rId3"/>
    <p:sldId id="272" r:id="rId4"/>
    <p:sldId id="10077" r:id="rId5"/>
    <p:sldId id="2134804626" r:id="rId6"/>
    <p:sldId id="10947" r:id="rId7"/>
    <p:sldId id="10932" r:id="rId8"/>
    <p:sldId id="2076137968" r:id="rId9"/>
    <p:sldId id="2134804656" r:id="rId10"/>
    <p:sldId id="262" r:id="rId11"/>
    <p:sldId id="261" r:id="rId12"/>
    <p:sldId id="274" r:id="rId13"/>
    <p:sldId id="2134804655" r:id="rId14"/>
    <p:sldId id="8396" r:id="rId15"/>
    <p:sldId id="2134804625" r:id="rId16"/>
    <p:sldId id="8398" r:id="rId17"/>
    <p:sldId id="8390" r:id="rId18"/>
    <p:sldId id="8401" r:id="rId19"/>
    <p:sldId id="8399" r:id="rId20"/>
    <p:sldId id="10931" r:id="rId21"/>
    <p:sldId id="8395" r:id="rId22"/>
    <p:sldId id="8402" r:id="rId23"/>
    <p:sldId id="8403" r:id="rId24"/>
    <p:sldId id="489" r:id="rId25"/>
    <p:sldId id="8400" r:id="rId26"/>
    <p:sldId id="268" r:id="rId27"/>
    <p:sldId id="276" r:id="rId28"/>
    <p:sldId id="2134804651" r:id="rId29"/>
    <p:sldId id="2134804652" r:id="rId30"/>
    <p:sldId id="2134804653" r:id="rId31"/>
    <p:sldId id="2134804654" r:id="rId32"/>
    <p:sldId id="8435" r:id="rId33"/>
    <p:sldId id="2134804636" r:id="rId34"/>
    <p:sldId id="267" r:id="rId35"/>
    <p:sldId id="275" r:id="rId36"/>
    <p:sldId id="2134804650" r:id="rId37"/>
    <p:sldId id="2134804647" r:id="rId38"/>
    <p:sldId id="2134804648" r:id="rId39"/>
    <p:sldId id="2134804649" r:id="rId40"/>
    <p:sldId id="8528" r:id="rId41"/>
    <p:sldId id="8529" r:id="rId42"/>
    <p:sldId id="8530" r:id="rId43"/>
    <p:sldId id="8531" r:id="rId44"/>
    <p:sldId id="266" r:id="rId45"/>
    <p:sldId id="277" r:id="rId46"/>
    <p:sldId id="8518" r:id="rId47"/>
    <p:sldId id="8519" r:id="rId48"/>
    <p:sldId id="8520" r:id="rId49"/>
    <p:sldId id="8521" r:id="rId50"/>
    <p:sldId id="8522" r:id="rId51"/>
    <p:sldId id="8523" r:id="rId52"/>
    <p:sldId id="8525" r:id="rId53"/>
    <p:sldId id="8524" r:id="rId54"/>
    <p:sldId id="8526" r:id="rId55"/>
    <p:sldId id="8527" r:id="rId56"/>
    <p:sldId id="8532"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126"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18695E-748F-4500-B2BE-CA747C1ECD3E}" type="doc">
      <dgm:prSet loTypeId="urn:microsoft.com/office/officeart/2005/8/layout/rings+Icon" loCatId="officeonline" qsTypeId="urn:microsoft.com/office/officeart/2005/8/quickstyle/simple1" qsCatId="simple" csTypeId="urn:microsoft.com/office/officeart/2005/8/colors/colorful4" csCatId="colorful" phldr="1"/>
      <dgm:spPr/>
    </dgm:pt>
    <dgm:pt modelId="{9EEDE0CB-2FBA-4B1C-9A74-207192A672A0}">
      <dgm:prSet phldrT="[Text]"/>
      <dgm:spPr/>
      <dgm:t>
        <a:bodyPr/>
        <a:lstStyle/>
        <a:p>
          <a:r>
            <a:rPr lang="en-US" dirty="0"/>
            <a:t>Computer Science</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Domain Expertise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1DAFCDE1-7BC5-4BAC-9DC8-DA3A18779E4F}">
      <dgm:prSet phldrT="[Text]"/>
      <dgm:spPr/>
      <dgm:t>
        <a:bodyPr/>
        <a:lstStyle/>
        <a:p>
          <a:r>
            <a:rPr lang="en-US" dirty="0"/>
            <a:t>Math</a:t>
          </a:r>
        </a:p>
      </dgm:t>
    </dgm:pt>
    <dgm:pt modelId="{6E6B34DA-11AB-4F7A-B19F-9256F56C2819}" type="parTrans" cxnId="{228C6819-6E3C-4B22-8CA7-5FC348E9DF76}">
      <dgm:prSet/>
      <dgm:spPr/>
      <dgm:t>
        <a:bodyPr/>
        <a:lstStyle/>
        <a:p>
          <a:endParaRPr lang="en-US"/>
        </a:p>
      </dgm:t>
    </dgm:pt>
    <dgm:pt modelId="{21C3C6BF-D1FC-4F71-B675-0ABF2A08EEB7}" type="sibTrans" cxnId="{228C6819-6E3C-4B22-8CA7-5FC348E9DF76}">
      <dgm:prSet/>
      <dgm:spPr/>
      <dgm:t>
        <a:bodyPr/>
        <a:lstStyle/>
        <a:p>
          <a:endParaRPr lang="en-US"/>
        </a:p>
      </dgm:t>
    </dgm:pt>
    <dgm:pt modelId="{CEAC5F7B-D0DA-4D7A-8DD9-1C0731BBBD54}" type="pres">
      <dgm:prSet presAssocID="{5F18695E-748F-4500-B2BE-CA747C1ECD3E}" presName="Name0" presStyleCnt="0">
        <dgm:presLayoutVars>
          <dgm:chMax val="7"/>
          <dgm:dir/>
          <dgm:resizeHandles val="exact"/>
        </dgm:presLayoutVars>
      </dgm:prSet>
      <dgm:spPr/>
    </dgm:pt>
    <dgm:pt modelId="{4BC8B8BC-E47D-45C2-ACA0-7FC4C33CCB38}" type="pres">
      <dgm:prSet presAssocID="{5F18695E-748F-4500-B2BE-CA747C1ECD3E}" presName="ellipse1" presStyleLbl="vennNode1" presStyleIdx="0" presStyleCnt="3" custLinFactNeighborX="8557">
        <dgm:presLayoutVars>
          <dgm:bulletEnabled val="1"/>
        </dgm:presLayoutVars>
      </dgm:prSet>
      <dgm:spPr/>
    </dgm:pt>
    <dgm:pt modelId="{C9B7D30A-6FA6-462F-A7A6-BDA22410D9B0}" type="pres">
      <dgm:prSet presAssocID="{5F18695E-748F-4500-B2BE-CA747C1ECD3E}" presName="ellipse2" presStyleLbl="vennNode1" presStyleIdx="1" presStyleCnt="3">
        <dgm:presLayoutVars>
          <dgm:bulletEnabled val="1"/>
        </dgm:presLayoutVars>
      </dgm:prSet>
      <dgm:spPr/>
    </dgm:pt>
    <dgm:pt modelId="{9EF86406-8801-4C9E-8335-03D38FB3794C}" type="pres">
      <dgm:prSet presAssocID="{5F18695E-748F-4500-B2BE-CA747C1ECD3E}" presName="ellipse3" presStyleLbl="vennNode1" presStyleIdx="2" presStyleCnt="3" custLinFactNeighborX="-13532">
        <dgm:presLayoutVars>
          <dgm:bulletEnabled val="1"/>
        </dgm:presLayoutVars>
      </dgm:prSet>
      <dgm:spPr/>
    </dgm:pt>
  </dgm:ptLst>
  <dgm:cxnLst>
    <dgm:cxn modelId="{228C6819-6E3C-4B22-8CA7-5FC348E9DF76}" srcId="{5F18695E-748F-4500-B2BE-CA747C1ECD3E}" destId="{1DAFCDE1-7BC5-4BAC-9DC8-DA3A18779E4F}" srcOrd="2" destOrd="0" parTransId="{6E6B34DA-11AB-4F7A-B19F-9256F56C2819}" sibTransId="{21C3C6BF-D1FC-4F71-B675-0ABF2A08EEB7}"/>
    <dgm:cxn modelId="{95A6C419-2E1B-4642-ACB3-23E90CCAC8EE}" type="presOf" srcId="{9EEDE0CB-2FBA-4B1C-9A74-207192A672A0}" destId="{4BC8B8BC-E47D-45C2-ACA0-7FC4C33CCB38}" srcOrd="0" destOrd="0" presId="urn:microsoft.com/office/officeart/2005/8/layout/rings+Icon"/>
    <dgm:cxn modelId="{70EA0E5C-6B25-49EA-B185-0A2CB4A8DF7D}" type="presOf" srcId="{CA4B28AE-41AB-4FF5-8829-2593E4E21982}" destId="{C9B7D30A-6FA6-462F-A7A6-BDA22410D9B0}" srcOrd="0" destOrd="0" presId="urn:microsoft.com/office/officeart/2005/8/layout/rings+Icon"/>
    <dgm:cxn modelId="{81B6434E-EF9A-4834-994A-9142EDAA3F0D}" type="presOf" srcId="{5F18695E-748F-4500-B2BE-CA747C1ECD3E}" destId="{CEAC5F7B-D0DA-4D7A-8DD9-1C0731BBBD54}" srcOrd="0" destOrd="0" presId="urn:microsoft.com/office/officeart/2005/8/layout/rings+Icon"/>
    <dgm:cxn modelId="{88F0FC8F-CFEE-4843-8831-31E7387D653F}" type="presOf" srcId="{1DAFCDE1-7BC5-4BAC-9DC8-DA3A18779E4F}" destId="{9EF86406-8801-4C9E-8335-03D38FB3794C}" srcOrd="0" destOrd="0" presId="urn:microsoft.com/office/officeart/2005/8/layout/rings+Icon"/>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A424DA2C-2C2F-4E21-AFBC-3D2E5CC72183}" type="presParOf" srcId="{CEAC5F7B-D0DA-4D7A-8DD9-1C0731BBBD54}" destId="{4BC8B8BC-E47D-45C2-ACA0-7FC4C33CCB38}" srcOrd="0" destOrd="0" presId="urn:microsoft.com/office/officeart/2005/8/layout/rings+Icon"/>
    <dgm:cxn modelId="{43B92FDB-5A4B-4693-86A2-D25A314475C9}" type="presParOf" srcId="{CEAC5F7B-D0DA-4D7A-8DD9-1C0731BBBD54}" destId="{C9B7D30A-6FA6-462F-A7A6-BDA22410D9B0}" srcOrd="1" destOrd="0" presId="urn:microsoft.com/office/officeart/2005/8/layout/rings+Icon"/>
    <dgm:cxn modelId="{18066B8D-3CE9-440E-B82F-C146E05451E6}" type="presParOf" srcId="{CEAC5F7B-D0DA-4D7A-8DD9-1C0731BBBD54}" destId="{9EF86406-8801-4C9E-8335-03D38FB3794C}" srcOrd="2"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18695E-748F-4500-B2BE-CA747C1ECD3E}" type="doc">
      <dgm:prSet loTypeId="urn:diagrams.loki3.com/VaryingWidthList" loCatId="officeonline" qsTypeId="urn:microsoft.com/office/officeart/2005/8/quickstyle/simple1" qsCatId="simple" csTypeId="urn:microsoft.com/office/officeart/2005/8/colors/colorful2" csCatId="colorful" phldr="1"/>
      <dgm:spPr/>
    </dgm:pt>
    <dgm:pt modelId="{9EEDE0CB-2FBA-4B1C-9A74-207192A672A0}">
      <dgm:prSet phldrT="[Text]"/>
      <dgm:spPr/>
      <dgm:t>
        <a:bodyPr/>
        <a:lstStyle/>
        <a:p>
          <a:r>
            <a:rPr lang="en-US" dirty="0"/>
            <a:t>Python</a:t>
          </a:r>
        </a:p>
      </dgm:t>
    </dgm:pt>
    <dgm:pt modelId="{F5541B4E-10E6-4C55-8557-1E4B762DAE3C}" type="parTrans" cxnId="{A0D41BB8-2159-44D6-8A94-50F4E9F32A9F}">
      <dgm:prSet/>
      <dgm:spPr/>
      <dgm:t>
        <a:bodyPr/>
        <a:lstStyle/>
        <a:p>
          <a:endParaRPr lang="en-US"/>
        </a:p>
      </dgm:t>
    </dgm:pt>
    <dgm:pt modelId="{105351DB-E26B-418F-B515-267952AF79DC}" type="sibTrans" cxnId="{A0D41BB8-2159-44D6-8A94-50F4E9F32A9F}">
      <dgm:prSet/>
      <dgm:spPr/>
      <dgm:t>
        <a:bodyPr/>
        <a:lstStyle/>
        <a:p>
          <a:endParaRPr lang="en-US"/>
        </a:p>
      </dgm:t>
    </dgm:pt>
    <dgm:pt modelId="{CA4B28AE-41AB-4FF5-8829-2593E4E21982}">
      <dgm:prSet phldrT="[Text]"/>
      <dgm:spPr/>
      <dgm:t>
        <a:bodyPr/>
        <a:lstStyle/>
        <a:p>
          <a:r>
            <a:rPr lang="en-US" dirty="0"/>
            <a:t>Azure Compute</a:t>
          </a:r>
        </a:p>
      </dgm:t>
    </dgm:pt>
    <dgm:pt modelId="{45DA31D0-6601-4913-A065-6B403E59C890}" type="parTrans" cxnId="{55906ED0-842E-4138-A444-2EF6DD6E8200}">
      <dgm:prSet/>
      <dgm:spPr/>
      <dgm:t>
        <a:bodyPr/>
        <a:lstStyle/>
        <a:p>
          <a:endParaRPr lang="en-US"/>
        </a:p>
      </dgm:t>
    </dgm:pt>
    <dgm:pt modelId="{B2FEF106-1946-4D2E-9D12-B07733888310}" type="sibTrans" cxnId="{55906ED0-842E-4138-A444-2EF6DD6E8200}">
      <dgm:prSet/>
      <dgm:spPr/>
      <dgm:t>
        <a:bodyPr/>
        <a:lstStyle/>
        <a:p>
          <a:endParaRPr lang="en-US"/>
        </a:p>
      </dgm:t>
    </dgm:pt>
    <dgm:pt modelId="{7C448B9B-A307-4912-B786-AF01531CB5E6}">
      <dgm:prSet phldrT="[Text]"/>
      <dgm:spPr/>
      <dgm:t>
        <a:bodyPr/>
        <a:lstStyle/>
        <a:p>
          <a:r>
            <a:rPr lang="en-US" dirty="0"/>
            <a:t>Azure Storage</a:t>
          </a:r>
        </a:p>
      </dgm:t>
    </dgm:pt>
    <dgm:pt modelId="{1FE2AC65-6D59-4B38-B7EC-866596D9E796}" type="parTrans" cxnId="{D38AF7D7-FB18-4633-B942-CD72C2C1911B}">
      <dgm:prSet/>
      <dgm:spPr/>
      <dgm:t>
        <a:bodyPr/>
        <a:lstStyle/>
        <a:p>
          <a:endParaRPr lang="en-US"/>
        </a:p>
      </dgm:t>
    </dgm:pt>
    <dgm:pt modelId="{EC5C67DD-D67A-48FE-8D52-A1ED2AF2AB10}" type="sibTrans" cxnId="{D38AF7D7-FB18-4633-B942-CD72C2C1911B}">
      <dgm:prSet/>
      <dgm:spPr/>
      <dgm:t>
        <a:bodyPr/>
        <a:lstStyle/>
        <a:p>
          <a:endParaRPr lang="en-US"/>
        </a:p>
      </dgm:t>
    </dgm:pt>
    <dgm:pt modelId="{7FDBA98E-173A-4A11-8CE3-8EE9246DBFC6}">
      <dgm:prSet phldrT="[Text]"/>
      <dgm:spPr/>
      <dgm:t>
        <a:bodyPr/>
        <a:lstStyle/>
        <a:p>
          <a:r>
            <a:rPr lang="en-US" dirty="0"/>
            <a:t>Azure Machine Learning</a:t>
          </a:r>
        </a:p>
      </dgm:t>
    </dgm:pt>
    <dgm:pt modelId="{BA2610A0-A92B-4949-A257-B43CB87DDA62}" type="sibTrans" cxnId="{530E4B23-47D3-4D84-8805-01647F69634F}">
      <dgm:prSet/>
      <dgm:spPr/>
      <dgm:t>
        <a:bodyPr/>
        <a:lstStyle/>
        <a:p>
          <a:endParaRPr lang="en-US"/>
        </a:p>
      </dgm:t>
    </dgm:pt>
    <dgm:pt modelId="{4E653E15-753D-424E-B3F9-57AC9E50D05E}" type="parTrans" cxnId="{530E4B23-47D3-4D84-8805-01647F69634F}">
      <dgm:prSet/>
      <dgm:spPr/>
      <dgm:t>
        <a:bodyPr/>
        <a:lstStyle/>
        <a:p>
          <a:endParaRPr lang="en-US"/>
        </a:p>
      </dgm:t>
    </dgm:pt>
    <dgm:pt modelId="{67E0A656-EA88-4879-AD94-E1B12DB371DD}" type="pres">
      <dgm:prSet presAssocID="{5F18695E-748F-4500-B2BE-CA747C1ECD3E}" presName="Name0" presStyleCnt="0">
        <dgm:presLayoutVars>
          <dgm:resizeHandles/>
        </dgm:presLayoutVars>
      </dgm:prSet>
      <dgm:spPr/>
    </dgm:pt>
    <dgm:pt modelId="{51D0BC1E-B44A-440F-8E07-704F461B4770}" type="pres">
      <dgm:prSet presAssocID="{9EEDE0CB-2FBA-4B1C-9A74-207192A672A0}" presName="text" presStyleLbl="node1" presStyleIdx="0" presStyleCnt="4">
        <dgm:presLayoutVars>
          <dgm:bulletEnabled val="1"/>
        </dgm:presLayoutVars>
      </dgm:prSet>
      <dgm:spPr/>
    </dgm:pt>
    <dgm:pt modelId="{D6DDB9B0-BD35-4E0B-8B64-D376C81E9FF0}" type="pres">
      <dgm:prSet presAssocID="{105351DB-E26B-418F-B515-267952AF79DC}" presName="space" presStyleCnt="0"/>
      <dgm:spPr/>
    </dgm:pt>
    <dgm:pt modelId="{21FDDBEB-30F0-4E77-BAA3-802494AC71A8}" type="pres">
      <dgm:prSet presAssocID="{CA4B28AE-41AB-4FF5-8829-2593E4E21982}" presName="text" presStyleLbl="node1" presStyleIdx="1" presStyleCnt="4">
        <dgm:presLayoutVars>
          <dgm:bulletEnabled val="1"/>
        </dgm:presLayoutVars>
      </dgm:prSet>
      <dgm:spPr/>
    </dgm:pt>
    <dgm:pt modelId="{9E0E0E33-1E87-4DB7-B4FE-52C9BA8FD3E3}" type="pres">
      <dgm:prSet presAssocID="{B2FEF106-1946-4D2E-9D12-B07733888310}" presName="space" presStyleCnt="0"/>
      <dgm:spPr/>
    </dgm:pt>
    <dgm:pt modelId="{72303269-F842-4A29-AD90-4E22809E534C}" type="pres">
      <dgm:prSet presAssocID="{7C448B9B-A307-4912-B786-AF01531CB5E6}" presName="text" presStyleLbl="node1" presStyleIdx="2" presStyleCnt="4">
        <dgm:presLayoutVars>
          <dgm:bulletEnabled val="1"/>
        </dgm:presLayoutVars>
      </dgm:prSet>
      <dgm:spPr/>
    </dgm:pt>
    <dgm:pt modelId="{606D9256-B388-4ADF-B329-D4E1BA3C18B0}" type="pres">
      <dgm:prSet presAssocID="{EC5C67DD-D67A-48FE-8D52-A1ED2AF2AB10}" presName="space" presStyleCnt="0"/>
      <dgm:spPr/>
    </dgm:pt>
    <dgm:pt modelId="{AB7EA243-EBA0-49EA-9521-BFDB28894EF4}" type="pres">
      <dgm:prSet presAssocID="{7FDBA98E-173A-4A11-8CE3-8EE9246DBFC6}" presName="text" presStyleLbl="node1" presStyleIdx="3" presStyleCnt="4">
        <dgm:presLayoutVars>
          <dgm:bulletEnabled val="1"/>
        </dgm:presLayoutVars>
      </dgm:prSet>
      <dgm:spPr/>
    </dgm:pt>
  </dgm:ptLst>
  <dgm:cxnLst>
    <dgm:cxn modelId="{19002403-81A2-4A29-A3FB-645FEBF42011}" type="presOf" srcId="{5F18695E-748F-4500-B2BE-CA747C1ECD3E}" destId="{67E0A656-EA88-4879-AD94-E1B12DB371DD}" srcOrd="0" destOrd="0" presId="urn:diagrams.loki3.com/VaryingWidthList"/>
    <dgm:cxn modelId="{A37A3F13-02F9-456C-A9C2-11284D559AFC}" type="presOf" srcId="{7FDBA98E-173A-4A11-8CE3-8EE9246DBFC6}" destId="{AB7EA243-EBA0-49EA-9521-BFDB28894EF4}" srcOrd="0" destOrd="0" presId="urn:diagrams.loki3.com/VaryingWidthList"/>
    <dgm:cxn modelId="{530E4B23-47D3-4D84-8805-01647F69634F}" srcId="{5F18695E-748F-4500-B2BE-CA747C1ECD3E}" destId="{7FDBA98E-173A-4A11-8CE3-8EE9246DBFC6}" srcOrd="3" destOrd="0" parTransId="{4E653E15-753D-424E-B3F9-57AC9E50D05E}" sibTransId="{BA2610A0-A92B-4949-A257-B43CB87DDA62}"/>
    <dgm:cxn modelId="{B8AF703D-E9DE-48E0-929A-C33776570B3C}" type="presOf" srcId="{CA4B28AE-41AB-4FF5-8829-2593E4E21982}" destId="{21FDDBEB-30F0-4E77-BAA3-802494AC71A8}" srcOrd="0" destOrd="0" presId="urn:diagrams.loki3.com/VaryingWidthList"/>
    <dgm:cxn modelId="{7A25D343-F136-4AA2-88D7-C415364965C3}" type="presOf" srcId="{9EEDE0CB-2FBA-4B1C-9A74-207192A672A0}" destId="{51D0BC1E-B44A-440F-8E07-704F461B4770}" srcOrd="0" destOrd="0" presId="urn:diagrams.loki3.com/VaryingWidthList"/>
    <dgm:cxn modelId="{A0D41BB8-2159-44D6-8A94-50F4E9F32A9F}" srcId="{5F18695E-748F-4500-B2BE-CA747C1ECD3E}" destId="{9EEDE0CB-2FBA-4B1C-9A74-207192A672A0}" srcOrd="0" destOrd="0" parTransId="{F5541B4E-10E6-4C55-8557-1E4B762DAE3C}" sibTransId="{105351DB-E26B-418F-B515-267952AF79DC}"/>
    <dgm:cxn modelId="{55906ED0-842E-4138-A444-2EF6DD6E8200}" srcId="{5F18695E-748F-4500-B2BE-CA747C1ECD3E}" destId="{CA4B28AE-41AB-4FF5-8829-2593E4E21982}" srcOrd="1" destOrd="0" parTransId="{45DA31D0-6601-4913-A065-6B403E59C890}" sibTransId="{B2FEF106-1946-4D2E-9D12-B07733888310}"/>
    <dgm:cxn modelId="{D38AF7D7-FB18-4633-B942-CD72C2C1911B}" srcId="{5F18695E-748F-4500-B2BE-CA747C1ECD3E}" destId="{7C448B9B-A307-4912-B786-AF01531CB5E6}" srcOrd="2" destOrd="0" parTransId="{1FE2AC65-6D59-4B38-B7EC-866596D9E796}" sibTransId="{EC5C67DD-D67A-48FE-8D52-A1ED2AF2AB10}"/>
    <dgm:cxn modelId="{B2B83BDD-0B1F-4FB6-BC4E-73D5CBCBE821}" type="presOf" srcId="{7C448B9B-A307-4912-B786-AF01531CB5E6}" destId="{72303269-F842-4A29-AD90-4E22809E534C}" srcOrd="0" destOrd="0" presId="urn:diagrams.loki3.com/VaryingWidthList"/>
    <dgm:cxn modelId="{A0FB6AEB-7169-42DF-9AE7-A04CB0E497C3}" type="presParOf" srcId="{67E0A656-EA88-4879-AD94-E1B12DB371DD}" destId="{51D0BC1E-B44A-440F-8E07-704F461B4770}" srcOrd="0" destOrd="0" presId="urn:diagrams.loki3.com/VaryingWidthList"/>
    <dgm:cxn modelId="{243378BB-C6B0-47F0-A3EC-446183752198}" type="presParOf" srcId="{67E0A656-EA88-4879-AD94-E1B12DB371DD}" destId="{D6DDB9B0-BD35-4E0B-8B64-D376C81E9FF0}" srcOrd="1" destOrd="0" presId="urn:diagrams.loki3.com/VaryingWidthList"/>
    <dgm:cxn modelId="{F4C46C4A-11C1-4EE2-A7C3-EEE675D1DCE9}" type="presParOf" srcId="{67E0A656-EA88-4879-AD94-E1B12DB371DD}" destId="{21FDDBEB-30F0-4E77-BAA3-802494AC71A8}" srcOrd="2" destOrd="0" presId="urn:diagrams.loki3.com/VaryingWidthList"/>
    <dgm:cxn modelId="{CBACF8FC-2AF5-4028-BD4A-B2B4F2EC4F17}" type="presParOf" srcId="{67E0A656-EA88-4879-AD94-E1B12DB371DD}" destId="{9E0E0E33-1E87-4DB7-B4FE-52C9BA8FD3E3}" srcOrd="3" destOrd="0" presId="urn:diagrams.loki3.com/VaryingWidthList"/>
    <dgm:cxn modelId="{30749E90-CFD2-41F0-A0DF-FD2849EFB08D}" type="presParOf" srcId="{67E0A656-EA88-4879-AD94-E1B12DB371DD}" destId="{72303269-F842-4A29-AD90-4E22809E534C}" srcOrd="4" destOrd="0" presId="urn:diagrams.loki3.com/VaryingWidthList"/>
    <dgm:cxn modelId="{B6244940-7E9B-48D8-BFC1-7FB342ABEEE4}" type="presParOf" srcId="{67E0A656-EA88-4879-AD94-E1B12DB371DD}" destId="{606D9256-B388-4ADF-B329-D4E1BA3C18B0}" srcOrd="5" destOrd="0" presId="urn:diagrams.loki3.com/VaryingWidthList"/>
    <dgm:cxn modelId="{3068F725-23F8-4AA6-9CC0-3EE8431F4C81}" type="presParOf" srcId="{67E0A656-EA88-4879-AD94-E1B12DB371DD}" destId="{AB7EA243-EBA0-49EA-9521-BFDB28894EF4}" srcOrd="6"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A89742-3930-46D5-8889-1820BF83BC47}" type="doc">
      <dgm:prSet loTypeId="urn:microsoft.com/office/officeart/2005/8/layout/process1" loCatId="process" qsTypeId="urn:microsoft.com/office/officeart/2005/8/quickstyle/simple1" qsCatId="simple" csTypeId="urn:microsoft.com/office/officeart/2005/8/colors/colorful5" csCatId="colorful" phldr="1"/>
      <dgm:spPr/>
    </dgm:pt>
    <dgm:pt modelId="{B89258E4-DD4E-4B88-B31D-6D08A1F4D39C}">
      <dgm:prSet phldrT="[Text]"/>
      <dgm:spPr/>
      <dgm:t>
        <a:bodyPr/>
        <a:lstStyle/>
        <a:p>
          <a:r>
            <a:rPr lang="en-US" dirty="0"/>
            <a:t>Collect Data</a:t>
          </a:r>
        </a:p>
      </dgm:t>
    </dgm:pt>
    <dgm:pt modelId="{05B7D9EA-0AB6-4607-B9C8-072112EF5337}" type="parTrans" cxnId="{5AD8EB4C-77BE-43BA-B48D-27416E687923}">
      <dgm:prSet/>
      <dgm:spPr/>
      <dgm:t>
        <a:bodyPr/>
        <a:lstStyle/>
        <a:p>
          <a:endParaRPr lang="en-US"/>
        </a:p>
      </dgm:t>
    </dgm:pt>
    <dgm:pt modelId="{DB880743-BE48-4B5D-BD4D-9D758CDB5EB9}" type="sibTrans" cxnId="{5AD8EB4C-77BE-43BA-B48D-27416E687923}">
      <dgm:prSet/>
      <dgm:spPr/>
      <dgm:t>
        <a:bodyPr/>
        <a:lstStyle/>
        <a:p>
          <a:endParaRPr lang="en-US"/>
        </a:p>
      </dgm:t>
    </dgm:pt>
    <dgm:pt modelId="{D741E240-E883-420E-866F-8F7030211163}">
      <dgm:prSet phldrT="[Text]"/>
      <dgm:spPr/>
      <dgm:t>
        <a:bodyPr/>
        <a:lstStyle/>
        <a:p>
          <a:r>
            <a:rPr lang="en-US" dirty="0"/>
            <a:t>Prepare Data</a:t>
          </a:r>
        </a:p>
      </dgm:t>
    </dgm:pt>
    <dgm:pt modelId="{01F02F65-E3E6-40E8-8443-5D8CD3477D48}" type="parTrans" cxnId="{21F62B37-1350-4156-8958-EACB54F600E2}">
      <dgm:prSet/>
      <dgm:spPr/>
      <dgm:t>
        <a:bodyPr/>
        <a:lstStyle/>
        <a:p>
          <a:endParaRPr lang="en-US"/>
        </a:p>
      </dgm:t>
    </dgm:pt>
    <dgm:pt modelId="{0AEE96E5-B05E-4FBC-87BD-BCBBAC1347DF}" type="sibTrans" cxnId="{21F62B37-1350-4156-8958-EACB54F600E2}">
      <dgm:prSet/>
      <dgm:spPr/>
      <dgm:t>
        <a:bodyPr/>
        <a:lstStyle/>
        <a:p>
          <a:endParaRPr lang="en-US"/>
        </a:p>
      </dgm:t>
    </dgm:pt>
    <dgm:pt modelId="{52B06FA5-4CF9-49D1-BCFC-97D36FFF79E5}">
      <dgm:prSet phldrT="[Text]"/>
      <dgm:spPr/>
      <dgm:t>
        <a:bodyPr/>
        <a:lstStyle/>
        <a:p>
          <a:r>
            <a:rPr lang="en-US"/>
            <a:t>Train Model</a:t>
          </a:r>
        </a:p>
      </dgm:t>
    </dgm:pt>
    <dgm:pt modelId="{F613C892-2F2F-493D-B82F-3C065F3C4B0F}" type="parTrans" cxnId="{C7D23A6B-3149-421D-819A-E8DAA3737B5E}">
      <dgm:prSet/>
      <dgm:spPr/>
      <dgm:t>
        <a:bodyPr/>
        <a:lstStyle/>
        <a:p>
          <a:endParaRPr lang="en-US"/>
        </a:p>
      </dgm:t>
    </dgm:pt>
    <dgm:pt modelId="{E512BC73-24A3-4312-A01C-8D3D4EF64159}" type="sibTrans" cxnId="{C7D23A6B-3149-421D-819A-E8DAA3737B5E}">
      <dgm:prSet/>
      <dgm:spPr/>
      <dgm:t>
        <a:bodyPr/>
        <a:lstStyle/>
        <a:p>
          <a:endParaRPr lang="en-US"/>
        </a:p>
      </dgm:t>
    </dgm:pt>
    <dgm:pt modelId="{E24EC8E1-57F8-4DED-A6AE-328F1BB74666}">
      <dgm:prSet phldrT="[Text]"/>
      <dgm:spPr/>
      <dgm:t>
        <a:bodyPr/>
        <a:lstStyle/>
        <a:p>
          <a:r>
            <a:rPr lang="en-US"/>
            <a:t>Evaluate Model</a:t>
          </a:r>
        </a:p>
      </dgm:t>
    </dgm:pt>
    <dgm:pt modelId="{B89196FA-BCBB-4E01-81F0-DBDC9A5AC4EE}" type="parTrans" cxnId="{3F1C28C4-616D-4560-8595-61AE6348C382}">
      <dgm:prSet/>
      <dgm:spPr/>
      <dgm:t>
        <a:bodyPr/>
        <a:lstStyle/>
        <a:p>
          <a:endParaRPr lang="en-US"/>
        </a:p>
      </dgm:t>
    </dgm:pt>
    <dgm:pt modelId="{BF523E24-02D5-4FB5-95C0-F60389EA5E3B}" type="sibTrans" cxnId="{3F1C28C4-616D-4560-8595-61AE6348C382}">
      <dgm:prSet/>
      <dgm:spPr/>
      <dgm:t>
        <a:bodyPr/>
        <a:lstStyle/>
        <a:p>
          <a:endParaRPr lang="en-US"/>
        </a:p>
      </dgm:t>
    </dgm:pt>
    <dgm:pt modelId="{68F5E536-CE3A-4BB0-82E1-10579A31615A}">
      <dgm:prSet phldrT="[Text]"/>
      <dgm:spPr/>
      <dgm:t>
        <a:bodyPr/>
        <a:lstStyle/>
        <a:p>
          <a:r>
            <a:rPr lang="en-US" dirty="0"/>
            <a:t>Deploy Model</a:t>
          </a:r>
        </a:p>
      </dgm:t>
    </dgm:pt>
    <dgm:pt modelId="{64305B97-39CF-4BBE-97F4-C5FCB16F173C}" type="parTrans" cxnId="{ABB8B856-29F1-47CC-BF9E-56D0CCCC5B00}">
      <dgm:prSet/>
      <dgm:spPr/>
      <dgm:t>
        <a:bodyPr/>
        <a:lstStyle/>
        <a:p>
          <a:endParaRPr lang="en-US"/>
        </a:p>
      </dgm:t>
    </dgm:pt>
    <dgm:pt modelId="{568B799A-71CB-4222-B005-77311053898D}" type="sibTrans" cxnId="{ABB8B856-29F1-47CC-BF9E-56D0CCCC5B00}">
      <dgm:prSet/>
      <dgm:spPr/>
      <dgm:t>
        <a:bodyPr/>
        <a:lstStyle/>
        <a:p>
          <a:endParaRPr lang="en-US"/>
        </a:p>
      </dgm:t>
    </dgm:pt>
    <dgm:pt modelId="{8C03633A-AAEA-4280-99C9-97E14C225B70}" type="pres">
      <dgm:prSet presAssocID="{BAA89742-3930-46D5-8889-1820BF83BC47}" presName="Name0" presStyleCnt="0">
        <dgm:presLayoutVars>
          <dgm:dir/>
          <dgm:resizeHandles val="exact"/>
        </dgm:presLayoutVars>
      </dgm:prSet>
      <dgm:spPr/>
    </dgm:pt>
    <dgm:pt modelId="{5C8A2586-4E7B-4109-9268-930A933EE4FE}" type="pres">
      <dgm:prSet presAssocID="{B89258E4-DD4E-4B88-B31D-6D08A1F4D39C}" presName="node" presStyleLbl="node1" presStyleIdx="0" presStyleCnt="5">
        <dgm:presLayoutVars>
          <dgm:bulletEnabled val="1"/>
        </dgm:presLayoutVars>
      </dgm:prSet>
      <dgm:spPr/>
    </dgm:pt>
    <dgm:pt modelId="{B9F91FD4-F82B-4991-BE8D-70E1DD9EC6C2}" type="pres">
      <dgm:prSet presAssocID="{DB880743-BE48-4B5D-BD4D-9D758CDB5EB9}" presName="sibTrans" presStyleLbl="sibTrans2D1" presStyleIdx="0" presStyleCnt="4"/>
      <dgm:spPr/>
    </dgm:pt>
    <dgm:pt modelId="{F2FCF5F8-F911-4707-901F-D540ED0CC402}" type="pres">
      <dgm:prSet presAssocID="{DB880743-BE48-4B5D-BD4D-9D758CDB5EB9}" presName="connectorText" presStyleLbl="sibTrans2D1" presStyleIdx="0" presStyleCnt="4"/>
      <dgm:spPr/>
    </dgm:pt>
    <dgm:pt modelId="{BB1138A1-CD1C-4918-8169-15F0FAAA30AD}" type="pres">
      <dgm:prSet presAssocID="{D741E240-E883-420E-866F-8F7030211163}" presName="node" presStyleLbl="node1" presStyleIdx="1" presStyleCnt="5">
        <dgm:presLayoutVars>
          <dgm:bulletEnabled val="1"/>
        </dgm:presLayoutVars>
      </dgm:prSet>
      <dgm:spPr/>
    </dgm:pt>
    <dgm:pt modelId="{684A88AC-D400-45D2-917E-3F0467F15DA3}" type="pres">
      <dgm:prSet presAssocID="{0AEE96E5-B05E-4FBC-87BD-BCBBAC1347DF}" presName="sibTrans" presStyleLbl="sibTrans2D1" presStyleIdx="1" presStyleCnt="4"/>
      <dgm:spPr/>
    </dgm:pt>
    <dgm:pt modelId="{1201DDC3-00B9-4881-A7F8-E94B80D37748}" type="pres">
      <dgm:prSet presAssocID="{0AEE96E5-B05E-4FBC-87BD-BCBBAC1347DF}" presName="connectorText" presStyleLbl="sibTrans2D1" presStyleIdx="1" presStyleCnt="4"/>
      <dgm:spPr/>
    </dgm:pt>
    <dgm:pt modelId="{CC1C6601-F255-4267-81B4-A1239501CE4F}" type="pres">
      <dgm:prSet presAssocID="{52B06FA5-4CF9-49D1-BCFC-97D36FFF79E5}" presName="node" presStyleLbl="node1" presStyleIdx="2" presStyleCnt="5">
        <dgm:presLayoutVars>
          <dgm:bulletEnabled val="1"/>
        </dgm:presLayoutVars>
      </dgm:prSet>
      <dgm:spPr/>
    </dgm:pt>
    <dgm:pt modelId="{BDE6A601-9F6D-4116-9546-3A72D64B09DA}" type="pres">
      <dgm:prSet presAssocID="{E512BC73-24A3-4312-A01C-8D3D4EF64159}" presName="sibTrans" presStyleLbl="sibTrans2D1" presStyleIdx="2" presStyleCnt="4"/>
      <dgm:spPr/>
    </dgm:pt>
    <dgm:pt modelId="{6DB77BD8-A2A5-4CCA-B57E-89C861C36D4F}" type="pres">
      <dgm:prSet presAssocID="{E512BC73-24A3-4312-A01C-8D3D4EF64159}" presName="connectorText" presStyleLbl="sibTrans2D1" presStyleIdx="2" presStyleCnt="4"/>
      <dgm:spPr/>
    </dgm:pt>
    <dgm:pt modelId="{BD3021EE-129D-4F11-A2E9-C7A0D62F773A}" type="pres">
      <dgm:prSet presAssocID="{E24EC8E1-57F8-4DED-A6AE-328F1BB74666}" presName="node" presStyleLbl="node1" presStyleIdx="3" presStyleCnt="5">
        <dgm:presLayoutVars>
          <dgm:bulletEnabled val="1"/>
        </dgm:presLayoutVars>
      </dgm:prSet>
      <dgm:spPr/>
    </dgm:pt>
    <dgm:pt modelId="{F752B121-A87E-4CFB-8120-D66595EA396B}" type="pres">
      <dgm:prSet presAssocID="{BF523E24-02D5-4FB5-95C0-F60389EA5E3B}" presName="sibTrans" presStyleLbl="sibTrans2D1" presStyleIdx="3" presStyleCnt="4"/>
      <dgm:spPr/>
    </dgm:pt>
    <dgm:pt modelId="{68612C70-D2AF-4705-A56E-39A4A6E5940B}" type="pres">
      <dgm:prSet presAssocID="{BF523E24-02D5-4FB5-95C0-F60389EA5E3B}" presName="connectorText" presStyleLbl="sibTrans2D1" presStyleIdx="3" presStyleCnt="4"/>
      <dgm:spPr/>
    </dgm:pt>
    <dgm:pt modelId="{21BFA5B5-D329-42D1-964C-EE638721285E}" type="pres">
      <dgm:prSet presAssocID="{68F5E536-CE3A-4BB0-82E1-10579A31615A}" presName="node" presStyleLbl="node1" presStyleIdx="4" presStyleCnt="5">
        <dgm:presLayoutVars>
          <dgm:bulletEnabled val="1"/>
        </dgm:presLayoutVars>
      </dgm:prSet>
      <dgm:spPr/>
    </dgm:pt>
  </dgm:ptLst>
  <dgm:cxnLst>
    <dgm:cxn modelId="{47272C1A-798A-421A-9F72-128CB7E028F4}" type="presOf" srcId="{E512BC73-24A3-4312-A01C-8D3D4EF64159}" destId="{BDE6A601-9F6D-4116-9546-3A72D64B09DA}" srcOrd="0" destOrd="0" presId="urn:microsoft.com/office/officeart/2005/8/layout/process1"/>
    <dgm:cxn modelId="{3C7FDA2D-AF5F-442D-B0C5-05DC7B000243}" type="presOf" srcId="{52B06FA5-4CF9-49D1-BCFC-97D36FFF79E5}" destId="{CC1C6601-F255-4267-81B4-A1239501CE4F}" srcOrd="0" destOrd="0" presId="urn:microsoft.com/office/officeart/2005/8/layout/process1"/>
    <dgm:cxn modelId="{21F62B37-1350-4156-8958-EACB54F600E2}" srcId="{BAA89742-3930-46D5-8889-1820BF83BC47}" destId="{D741E240-E883-420E-866F-8F7030211163}" srcOrd="1" destOrd="0" parTransId="{01F02F65-E3E6-40E8-8443-5D8CD3477D48}" sibTransId="{0AEE96E5-B05E-4FBC-87BD-BCBBAC1347DF}"/>
    <dgm:cxn modelId="{C7D23A6B-3149-421D-819A-E8DAA3737B5E}" srcId="{BAA89742-3930-46D5-8889-1820BF83BC47}" destId="{52B06FA5-4CF9-49D1-BCFC-97D36FFF79E5}" srcOrd="2" destOrd="0" parTransId="{F613C892-2F2F-493D-B82F-3C065F3C4B0F}" sibTransId="{E512BC73-24A3-4312-A01C-8D3D4EF64159}"/>
    <dgm:cxn modelId="{97D3644B-B188-4286-AD25-BBDADC89118A}" type="presOf" srcId="{0AEE96E5-B05E-4FBC-87BD-BCBBAC1347DF}" destId="{684A88AC-D400-45D2-917E-3F0467F15DA3}" srcOrd="0" destOrd="0" presId="urn:microsoft.com/office/officeart/2005/8/layout/process1"/>
    <dgm:cxn modelId="{5AD8EB4C-77BE-43BA-B48D-27416E687923}" srcId="{BAA89742-3930-46D5-8889-1820BF83BC47}" destId="{B89258E4-DD4E-4B88-B31D-6D08A1F4D39C}" srcOrd="0" destOrd="0" parTransId="{05B7D9EA-0AB6-4607-B9C8-072112EF5337}" sibTransId="{DB880743-BE48-4B5D-BD4D-9D758CDB5EB9}"/>
    <dgm:cxn modelId="{456BE24D-56A7-47F1-9BAA-388FDA41F1C3}" type="presOf" srcId="{0AEE96E5-B05E-4FBC-87BD-BCBBAC1347DF}" destId="{1201DDC3-00B9-4881-A7F8-E94B80D37748}" srcOrd="1" destOrd="0" presId="urn:microsoft.com/office/officeart/2005/8/layout/process1"/>
    <dgm:cxn modelId="{ABB8B856-29F1-47CC-BF9E-56D0CCCC5B00}" srcId="{BAA89742-3930-46D5-8889-1820BF83BC47}" destId="{68F5E536-CE3A-4BB0-82E1-10579A31615A}" srcOrd="4" destOrd="0" parTransId="{64305B97-39CF-4BBE-97F4-C5FCB16F173C}" sibTransId="{568B799A-71CB-4222-B005-77311053898D}"/>
    <dgm:cxn modelId="{DBA16F86-1AF7-4B0A-BF97-58EDB935499E}" type="presOf" srcId="{68F5E536-CE3A-4BB0-82E1-10579A31615A}" destId="{21BFA5B5-D329-42D1-964C-EE638721285E}" srcOrd="0" destOrd="0" presId="urn:microsoft.com/office/officeart/2005/8/layout/process1"/>
    <dgm:cxn modelId="{EE145B8F-D8B6-49CB-BA5C-3E929B660EBB}" type="presOf" srcId="{BF523E24-02D5-4FB5-95C0-F60389EA5E3B}" destId="{F752B121-A87E-4CFB-8120-D66595EA396B}" srcOrd="0" destOrd="0" presId="urn:microsoft.com/office/officeart/2005/8/layout/process1"/>
    <dgm:cxn modelId="{83F3C491-C60E-4A0D-AD56-BEF665D2018C}" type="presOf" srcId="{BAA89742-3930-46D5-8889-1820BF83BC47}" destId="{8C03633A-AAEA-4280-99C9-97E14C225B70}" srcOrd="0" destOrd="0" presId="urn:microsoft.com/office/officeart/2005/8/layout/process1"/>
    <dgm:cxn modelId="{30117B9B-401E-4C96-B82C-E49717816D80}" type="presOf" srcId="{DB880743-BE48-4B5D-BD4D-9D758CDB5EB9}" destId="{B9F91FD4-F82B-4991-BE8D-70E1DD9EC6C2}" srcOrd="0" destOrd="0" presId="urn:microsoft.com/office/officeart/2005/8/layout/process1"/>
    <dgm:cxn modelId="{BD2236AA-6D9D-42AD-B0CC-982269A9B565}" type="presOf" srcId="{B89258E4-DD4E-4B88-B31D-6D08A1F4D39C}" destId="{5C8A2586-4E7B-4109-9268-930A933EE4FE}" srcOrd="0" destOrd="0" presId="urn:microsoft.com/office/officeart/2005/8/layout/process1"/>
    <dgm:cxn modelId="{3F1C28C4-616D-4560-8595-61AE6348C382}" srcId="{BAA89742-3930-46D5-8889-1820BF83BC47}" destId="{E24EC8E1-57F8-4DED-A6AE-328F1BB74666}" srcOrd="3" destOrd="0" parTransId="{B89196FA-BCBB-4E01-81F0-DBDC9A5AC4EE}" sibTransId="{BF523E24-02D5-4FB5-95C0-F60389EA5E3B}"/>
    <dgm:cxn modelId="{EA17DEE3-00EF-4457-9A05-328120F35042}" type="presOf" srcId="{E24EC8E1-57F8-4DED-A6AE-328F1BB74666}" destId="{BD3021EE-129D-4F11-A2E9-C7A0D62F773A}" srcOrd="0" destOrd="0" presId="urn:microsoft.com/office/officeart/2005/8/layout/process1"/>
    <dgm:cxn modelId="{399D96E7-6D0F-4A57-BDDF-B84832BBA225}" type="presOf" srcId="{D741E240-E883-420E-866F-8F7030211163}" destId="{BB1138A1-CD1C-4918-8169-15F0FAAA30AD}" srcOrd="0" destOrd="0" presId="urn:microsoft.com/office/officeart/2005/8/layout/process1"/>
    <dgm:cxn modelId="{A6114AF3-AFA9-4B9A-8CE6-0BFD3D670471}" type="presOf" srcId="{BF523E24-02D5-4FB5-95C0-F60389EA5E3B}" destId="{68612C70-D2AF-4705-A56E-39A4A6E5940B}" srcOrd="1" destOrd="0" presId="urn:microsoft.com/office/officeart/2005/8/layout/process1"/>
    <dgm:cxn modelId="{28EB2EF7-D9F9-44BE-9DDF-E5C85D14BEB5}" type="presOf" srcId="{DB880743-BE48-4B5D-BD4D-9D758CDB5EB9}" destId="{F2FCF5F8-F911-4707-901F-D540ED0CC402}" srcOrd="1" destOrd="0" presId="urn:microsoft.com/office/officeart/2005/8/layout/process1"/>
    <dgm:cxn modelId="{B8B033FE-91A1-46B8-8F2D-48C48EC7320F}" type="presOf" srcId="{E512BC73-24A3-4312-A01C-8D3D4EF64159}" destId="{6DB77BD8-A2A5-4CCA-B57E-89C861C36D4F}" srcOrd="1" destOrd="0" presId="urn:microsoft.com/office/officeart/2005/8/layout/process1"/>
    <dgm:cxn modelId="{54AFF978-6F02-4766-8255-9186D15C04A9}" type="presParOf" srcId="{8C03633A-AAEA-4280-99C9-97E14C225B70}" destId="{5C8A2586-4E7B-4109-9268-930A933EE4FE}" srcOrd="0" destOrd="0" presId="urn:microsoft.com/office/officeart/2005/8/layout/process1"/>
    <dgm:cxn modelId="{1FBD21D4-B27B-40C6-9884-C77AFB092EF2}" type="presParOf" srcId="{8C03633A-AAEA-4280-99C9-97E14C225B70}" destId="{B9F91FD4-F82B-4991-BE8D-70E1DD9EC6C2}" srcOrd="1" destOrd="0" presId="urn:microsoft.com/office/officeart/2005/8/layout/process1"/>
    <dgm:cxn modelId="{D5D9F4A0-E533-4091-A11E-FA8075801EBC}" type="presParOf" srcId="{B9F91FD4-F82B-4991-BE8D-70E1DD9EC6C2}" destId="{F2FCF5F8-F911-4707-901F-D540ED0CC402}" srcOrd="0" destOrd="0" presId="urn:microsoft.com/office/officeart/2005/8/layout/process1"/>
    <dgm:cxn modelId="{B5DC2301-3CD9-4BD1-B7F0-0A36D1CC6ED5}" type="presParOf" srcId="{8C03633A-AAEA-4280-99C9-97E14C225B70}" destId="{BB1138A1-CD1C-4918-8169-15F0FAAA30AD}" srcOrd="2" destOrd="0" presId="urn:microsoft.com/office/officeart/2005/8/layout/process1"/>
    <dgm:cxn modelId="{165724C4-BCC1-4C05-8D39-F48AF806CD8D}" type="presParOf" srcId="{8C03633A-AAEA-4280-99C9-97E14C225B70}" destId="{684A88AC-D400-45D2-917E-3F0467F15DA3}" srcOrd="3" destOrd="0" presId="urn:microsoft.com/office/officeart/2005/8/layout/process1"/>
    <dgm:cxn modelId="{4EAB6E3C-59C0-4000-8F79-0E433EDCB54E}" type="presParOf" srcId="{684A88AC-D400-45D2-917E-3F0467F15DA3}" destId="{1201DDC3-00B9-4881-A7F8-E94B80D37748}" srcOrd="0" destOrd="0" presId="urn:microsoft.com/office/officeart/2005/8/layout/process1"/>
    <dgm:cxn modelId="{6D241A5D-6D85-43CA-B31D-002191879F42}" type="presParOf" srcId="{8C03633A-AAEA-4280-99C9-97E14C225B70}" destId="{CC1C6601-F255-4267-81B4-A1239501CE4F}" srcOrd="4" destOrd="0" presId="urn:microsoft.com/office/officeart/2005/8/layout/process1"/>
    <dgm:cxn modelId="{8EFAF560-F818-4733-B5CC-C3C34469220E}" type="presParOf" srcId="{8C03633A-AAEA-4280-99C9-97E14C225B70}" destId="{BDE6A601-9F6D-4116-9546-3A72D64B09DA}" srcOrd="5" destOrd="0" presId="urn:microsoft.com/office/officeart/2005/8/layout/process1"/>
    <dgm:cxn modelId="{791F4F8D-2D14-4C71-A36B-8A0663563131}" type="presParOf" srcId="{BDE6A601-9F6D-4116-9546-3A72D64B09DA}" destId="{6DB77BD8-A2A5-4CCA-B57E-89C861C36D4F}" srcOrd="0" destOrd="0" presId="urn:microsoft.com/office/officeart/2005/8/layout/process1"/>
    <dgm:cxn modelId="{0839379C-186D-4222-ABE7-B3D541051FE7}" type="presParOf" srcId="{8C03633A-AAEA-4280-99C9-97E14C225B70}" destId="{BD3021EE-129D-4F11-A2E9-C7A0D62F773A}" srcOrd="6" destOrd="0" presId="urn:microsoft.com/office/officeart/2005/8/layout/process1"/>
    <dgm:cxn modelId="{8D94D48A-AAEB-4EBA-85D8-ABC393F27A15}" type="presParOf" srcId="{8C03633A-AAEA-4280-99C9-97E14C225B70}" destId="{F752B121-A87E-4CFB-8120-D66595EA396B}" srcOrd="7" destOrd="0" presId="urn:microsoft.com/office/officeart/2005/8/layout/process1"/>
    <dgm:cxn modelId="{1F52F1D3-3FCD-4769-8EC7-FDA862FD8A48}" type="presParOf" srcId="{F752B121-A87E-4CFB-8120-D66595EA396B}" destId="{68612C70-D2AF-4705-A56E-39A4A6E5940B}" srcOrd="0" destOrd="0" presId="urn:microsoft.com/office/officeart/2005/8/layout/process1"/>
    <dgm:cxn modelId="{414C9DCC-1EFB-42C0-A70C-EBFC5EC4427B}" type="presParOf" srcId="{8C03633A-AAEA-4280-99C9-97E14C225B70}" destId="{21BFA5B5-D329-42D1-964C-EE638721285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8B8BC-E47D-45C2-ACA0-7FC4C33CCB38}">
      <dsp:nvSpPr>
        <dsp:cNvPr id="0" name=""/>
        <dsp:cNvSpPr/>
      </dsp:nvSpPr>
      <dsp:spPr>
        <a:xfrm>
          <a:off x="858482" y="0"/>
          <a:ext cx="2671436" cy="2671398"/>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Computer Science</a:t>
          </a:r>
        </a:p>
      </dsp:txBody>
      <dsp:txXfrm>
        <a:off x="1249705" y="391217"/>
        <a:ext cx="1888990" cy="1888964"/>
      </dsp:txXfrm>
    </dsp:sp>
    <dsp:sp modelId="{C9B7D30A-6FA6-462F-A7A6-BDA22410D9B0}">
      <dsp:nvSpPr>
        <dsp:cNvPr id="0" name=""/>
        <dsp:cNvSpPr/>
      </dsp:nvSpPr>
      <dsp:spPr>
        <a:xfrm>
          <a:off x="2004899" y="1781674"/>
          <a:ext cx="2671436" cy="2671398"/>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Domain Expertise</a:t>
          </a:r>
        </a:p>
      </dsp:txBody>
      <dsp:txXfrm>
        <a:off x="2396122" y="2172891"/>
        <a:ext cx="1888990" cy="1888964"/>
      </dsp:txXfrm>
    </dsp:sp>
    <dsp:sp modelId="{9EF86406-8801-4C9E-8335-03D38FB3794C}">
      <dsp:nvSpPr>
        <dsp:cNvPr id="0" name=""/>
        <dsp:cNvSpPr/>
      </dsp:nvSpPr>
      <dsp:spPr>
        <a:xfrm>
          <a:off x="3016787" y="0"/>
          <a:ext cx="2671436" cy="2671398"/>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Math</a:t>
          </a:r>
        </a:p>
      </dsp:txBody>
      <dsp:txXfrm>
        <a:off x="3408010" y="391217"/>
        <a:ext cx="1888990" cy="1888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D0BC1E-B44A-440F-8E07-704F461B4770}">
      <dsp:nvSpPr>
        <dsp:cNvPr id="0" name=""/>
        <dsp:cNvSpPr/>
      </dsp:nvSpPr>
      <dsp:spPr>
        <a:xfrm>
          <a:off x="2259805" y="2228"/>
          <a:ext cx="2160000" cy="10719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Python</a:t>
          </a:r>
        </a:p>
      </dsp:txBody>
      <dsp:txXfrm>
        <a:off x="2259805" y="2228"/>
        <a:ext cx="2160000" cy="1071955"/>
      </dsp:txXfrm>
    </dsp:sp>
    <dsp:sp modelId="{21FDDBEB-30F0-4E77-BAA3-802494AC71A8}">
      <dsp:nvSpPr>
        <dsp:cNvPr id="0" name=""/>
        <dsp:cNvSpPr/>
      </dsp:nvSpPr>
      <dsp:spPr>
        <a:xfrm>
          <a:off x="1134805" y="1127782"/>
          <a:ext cx="4410000" cy="107195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Compute</a:t>
          </a:r>
        </a:p>
      </dsp:txBody>
      <dsp:txXfrm>
        <a:off x="1134805" y="1127782"/>
        <a:ext cx="4410000" cy="1071955"/>
      </dsp:txXfrm>
    </dsp:sp>
    <dsp:sp modelId="{72303269-F842-4A29-AD90-4E22809E534C}">
      <dsp:nvSpPr>
        <dsp:cNvPr id="0" name=""/>
        <dsp:cNvSpPr/>
      </dsp:nvSpPr>
      <dsp:spPr>
        <a:xfrm>
          <a:off x="1359805" y="2253335"/>
          <a:ext cx="3960000" cy="107195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Storage</a:t>
          </a:r>
        </a:p>
      </dsp:txBody>
      <dsp:txXfrm>
        <a:off x="1359805" y="2253335"/>
        <a:ext cx="3960000" cy="1071955"/>
      </dsp:txXfrm>
    </dsp:sp>
    <dsp:sp modelId="{AB7EA243-EBA0-49EA-9521-BFDB28894EF4}">
      <dsp:nvSpPr>
        <dsp:cNvPr id="0" name=""/>
        <dsp:cNvSpPr/>
      </dsp:nvSpPr>
      <dsp:spPr>
        <a:xfrm>
          <a:off x="9804" y="3378888"/>
          <a:ext cx="6660000" cy="107195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2266950">
            <a:lnSpc>
              <a:spcPct val="90000"/>
            </a:lnSpc>
            <a:spcBef>
              <a:spcPct val="0"/>
            </a:spcBef>
            <a:spcAft>
              <a:spcPct val="35000"/>
            </a:spcAft>
            <a:buNone/>
          </a:pPr>
          <a:r>
            <a:rPr lang="en-US" sz="5100" kern="1200" dirty="0"/>
            <a:t>Azure Machine Learning</a:t>
          </a:r>
        </a:p>
      </dsp:txBody>
      <dsp:txXfrm>
        <a:off x="9804" y="3378888"/>
        <a:ext cx="6660000" cy="10719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A2586-4E7B-4109-9268-930A933EE4FE}">
      <dsp:nvSpPr>
        <dsp:cNvPr id="0" name=""/>
        <dsp:cNvSpPr/>
      </dsp:nvSpPr>
      <dsp:spPr>
        <a:xfrm>
          <a:off x="5134" y="1562971"/>
          <a:ext cx="1591716" cy="9550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Collect Data</a:t>
          </a:r>
        </a:p>
      </dsp:txBody>
      <dsp:txXfrm>
        <a:off x="33106" y="1590943"/>
        <a:ext cx="1535772" cy="899086"/>
      </dsp:txXfrm>
    </dsp:sp>
    <dsp:sp modelId="{B9F91FD4-F82B-4991-BE8D-70E1DD9EC6C2}">
      <dsp:nvSpPr>
        <dsp:cNvPr id="0" name=""/>
        <dsp:cNvSpPr/>
      </dsp:nvSpPr>
      <dsp:spPr>
        <a:xfrm>
          <a:off x="1756023" y="1843114"/>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56023" y="1922063"/>
        <a:ext cx="236210" cy="236847"/>
      </dsp:txXfrm>
    </dsp:sp>
    <dsp:sp modelId="{BB1138A1-CD1C-4918-8169-15F0FAAA30AD}">
      <dsp:nvSpPr>
        <dsp:cNvPr id="0" name=""/>
        <dsp:cNvSpPr/>
      </dsp:nvSpPr>
      <dsp:spPr>
        <a:xfrm>
          <a:off x="2233538" y="1562971"/>
          <a:ext cx="1591716" cy="955030"/>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Prepare Data</a:t>
          </a:r>
        </a:p>
      </dsp:txBody>
      <dsp:txXfrm>
        <a:off x="2261510" y="1590943"/>
        <a:ext cx="1535772" cy="899086"/>
      </dsp:txXfrm>
    </dsp:sp>
    <dsp:sp modelId="{684A88AC-D400-45D2-917E-3F0467F15DA3}">
      <dsp:nvSpPr>
        <dsp:cNvPr id="0" name=""/>
        <dsp:cNvSpPr/>
      </dsp:nvSpPr>
      <dsp:spPr>
        <a:xfrm>
          <a:off x="3984426" y="1843114"/>
          <a:ext cx="337443" cy="394745"/>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84426" y="1922063"/>
        <a:ext cx="236210" cy="236847"/>
      </dsp:txXfrm>
    </dsp:sp>
    <dsp:sp modelId="{CC1C6601-F255-4267-81B4-A1239501CE4F}">
      <dsp:nvSpPr>
        <dsp:cNvPr id="0" name=""/>
        <dsp:cNvSpPr/>
      </dsp:nvSpPr>
      <dsp:spPr>
        <a:xfrm>
          <a:off x="4461941" y="1562971"/>
          <a:ext cx="1591716" cy="95503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Train Model</a:t>
          </a:r>
        </a:p>
      </dsp:txBody>
      <dsp:txXfrm>
        <a:off x="4489913" y="1590943"/>
        <a:ext cx="1535772" cy="899086"/>
      </dsp:txXfrm>
    </dsp:sp>
    <dsp:sp modelId="{BDE6A601-9F6D-4116-9546-3A72D64B09DA}">
      <dsp:nvSpPr>
        <dsp:cNvPr id="0" name=""/>
        <dsp:cNvSpPr/>
      </dsp:nvSpPr>
      <dsp:spPr>
        <a:xfrm>
          <a:off x="6212830" y="1843114"/>
          <a:ext cx="337443" cy="394745"/>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212830" y="1922063"/>
        <a:ext cx="236210" cy="236847"/>
      </dsp:txXfrm>
    </dsp:sp>
    <dsp:sp modelId="{BD3021EE-129D-4F11-A2E9-C7A0D62F773A}">
      <dsp:nvSpPr>
        <dsp:cNvPr id="0" name=""/>
        <dsp:cNvSpPr/>
      </dsp:nvSpPr>
      <dsp:spPr>
        <a:xfrm>
          <a:off x="6690345" y="1562971"/>
          <a:ext cx="1591716" cy="955030"/>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Evaluate Model</a:t>
          </a:r>
        </a:p>
      </dsp:txBody>
      <dsp:txXfrm>
        <a:off x="6718317" y="1590943"/>
        <a:ext cx="1535772" cy="899086"/>
      </dsp:txXfrm>
    </dsp:sp>
    <dsp:sp modelId="{F752B121-A87E-4CFB-8120-D66595EA396B}">
      <dsp:nvSpPr>
        <dsp:cNvPr id="0" name=""/>
        <dsp:cNvSpPr/>
      </dsp:nvSpPr>
      <dsp:spPr>
        <a:xfrm>
          <a:off x="8441233" y="1843114"/>
          <a:ext cx="337443" cy="39474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441233" y="1922063"/>
        <a:ext cx="236210" cy="236847"/>
      </dsp:txXfrm>
    </dsp:sp>
    <dsp:sp modelId="{21BFA5B5-D329-42D1-964C-EE638721285E}">
      <dsp:nvSpPr>
        <dsp:cNvPr id="0" name=""/>
        <dsp:cNvSpPr/>
      </dsp:nvSpPr>
      <dsp:spPr>
        <a:xfrm>
          <a:off x="8918748" y="1562971"/>
          <a:ext cx="1591716" cy="95503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Deploy Model</a:t>
          </a:r>
        </a:p>
      </dsp:txBody>
      <dsp:txXfrm>
        <a:off x="8946720" y="1590943"/>
        <a:ext cx="1535772" cy="899086"/>
      </dsp:txXfrm>
    </dsp:sp>
  </dsp:spTree>
</dsp:drawing>
</file>

<file path=ppt/diagrams/layout1.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4382E-D6CB-4C38-841B-11C21C268CEE}"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34BE64-D4F4-4B67-AAED-C76981FF877C}" type="slidenum">
              <a:rPr lang="en-US" smtClean="0"/>
              <a:t>‹#›</a:t>
            </a:fld>
            <a:endParaRPr lang="en-US"/>
          </a:p>
        </p:txBody>
      </p:sp>
    </p:spTree>
    <p:extLst>
      <p:ext uri="{BB962C8B-B14F-4D97-AF65-F5344CB8AC3E}">
        <p14:creationId xmlns:p14="http://schemas.microsoft.com/office/powerpoint/2010/main" val="247099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nnx.ai/"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ocs.microsoft.com/windows/ai/" TargetMode="External"/><Relationship Id="rId5" Type="http://schemas.openxmlformats.org/officeDocument/2006/relationships/hyperlink" Target="https://docs.microsoft.com/azure/machine-learning/service/how-to-build-deploy-onnx#deploy" TargetMode="External"/><Relationship Id="rId4" Type="http://schemas.openxmlformats.org/officeDocument/2006/relationships/hyperlink" Target="https://onnx.ai/supported-tool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9/21/2021 2:10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37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381574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25</a:t>
            </a:fld>
            <a:endParaRPr lang="en-US"/>
          </a:p>
        </p:txBody>
      </p:sp>
    </p:spTree>
    <p:extLst>
      <p:ext uri="{BB962C8B-B14F-4D97-AF65-F5344CB8AC3E}">
        <p14:creationId xmlns:p14="http://schemas.microsoft.com/office/powerpoint/2010/main" val="54739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33</a:t>
            </a:fld>
            <a:endParaRPr lang="en-US"/>
          </a:p>
        </p:txBody>
      </p:sp>
    </p:spTree>
    <p:extLst>
      <p:ext uri="{BB962C8B-B14F-4D97-AF65-F5344CB8AC3E}">
        <p14:creationId xmlns:p14="http://schemas.microsoft.com/office/powerpoint/2010/main" val="1925651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02127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A559B0-6FC6-471F-87B9-42BCB96970D0}" type="slidenum">
              <a:rPr lang="en-US" smtClean="0"/>
              <a:t>41</a:t>
            </a:fld>
            <a:endParaRPr lang="en-US"/>
          </a:p>
        </p:txBody>
      </p:sp>
    </p:spTree>
    <p:extLst>
      <p:ext uri="{BB962C8B-B14F-4D97-AF65-F5344CB8AC3E}">
        <p14:creationId xmlns:p14="http://schemas.microsoft.com/office/powerpoint/2010/main" val="128102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38393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Make sure to check: https://docs.microsoft.com/en-us/azure/machine-learning/how-to-homomorphic-encryption-seal</a:t>
            </a:r>
          </a:p>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40211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1337073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886274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EE42C6D-4819-4BF2-A6ED-DBB6B89153C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9/21/2021 2:10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 Ready 15</a:t>
            </a:r>
          </a:p>
        </p:txBody>
      </p:sp>
    </p:spTree>
    <p:extLst>
      <p:ext uri="{BB962C8B-B14F-4D97-AF65-F5344CB8AC3E}">
        <p14:creationId xmlns:p14="http://schemas.microsoft.com/office/powerpoint/2010/main" val="285000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challenges of optimizing the performance of machine learning models in production is extremely hard considering the range of hardware capabilities on different platforms such as cloud vs edge, CPU vs GPU etc. and couple that with the variety of frameworks that available for building and training the machine learning models.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To support the idea of providing users the flexibility to train their machine learning models on framework of their choice, and run that model anywhere with optimal performance, is at the core of </a:t>
            </a:r>
            <a:r>
              <a:rPr lang="en-US" sz="900" b="0" i="0" u="none" strike="noStrike" kern="1200">
                <a:solidFill>
                  <a:schemeClr val="tx1"/>
                </a:solidFill>
                <a:effectLst/>
                <a:latin typeface="Segoe UI Light" pitchFamily="34" charset="0"/>
                <a:ea typeface="+mn-ea"/>
                <a:cs typeface="+mn-cs"/>
                <a:hlinkClick r:id="rId3"/>
              </a:rPr>
              <a:t>Open Neural Network Exchange</a:t>
            </a:r>
            <a:r>
              <a:rPr lang="en-US" sz="900" b="0" i="0" kern="1200">
                <a:solidFill>
                  <a:schemeClr val="tx1"/>
                </a:solidFill>
                <a:effectLst/>
                <a:latin typeface="Segoe UI Light" pitchFamily="34" charset="0"/>
                <a:ea typeface="+mn-ea"/>
                <a:cs typeface="+mn-cs"/>
              </a:rPr>
              <a:t> (ONNX) format for representing machine learning models. ONNX is an open format, that is supported by a </a:t>
            </a:r>
            <a:r>
              <a:rPr lang="en-US" sz="900" b="0" i="0" u="none" strike="noStrike" kern="1200">
                <a:solidFill>
                  <a:schemeClr val="tx1"/>
                </a:solidFill>
                <a:effectLst/>
                <a:latin typeface="Segoe UI Light" pitchFamily="34" charset="0"/>
                <a:ea typeface="+mn-ea"/>
                <a:cs typeface="+mn-cs"/>
                <a:hlinkClick r:id="rId4"/>
              </a:rPr>
              <a:t>community of partners</a:t>
            </a:r>
            <a:r>
              <a:rPr lang="en-US" sz="900" b="0" i="0" kern="1200">
                <a:solidFill>
                  <a:schemeClr val="tx1"/>
                </a:solidFill>
                <a:effectLst/>
                <a:latin typeface="Segoe UI Light" pitchFamily="34" charset="0"/>
                <a:ea typeface="+mn-ea"/>
                <a:cs typeface="+mn-cs"/>
              </a:rPr>
              <a:t>, including Microsoft, who create compatible frameworks and tools.</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You can create ONNX models from many frameworks, including </a:t>
            </a:r>
            <a:r>
              <a:rPr lang="en-US" sz="900" b="0" i="0" kern="1200" err="1">
                <a:solidFill>
                  <a:schemeClr val="tx1"/>
                </a:solidFill>
                <a:effectLst/>
                <a:latin typeface="Segoe UI Light" pitchFamily="34" charset="0"/>
                <a:ea typeface="+mn-ea"/>
                <a:cs typeface="+mn-cs"/>
              </a:rPr>
              <a:t>PyTorch</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Chainer</a:t>
            </a:r>
            <a:r>
              <a:rPr lang="en-US" sz="900" b="0" i="0" kern="1200">
                <a:solidFill>
                  <a:schemeClr val="tx1"/>
                </a:solidFill>
                <a:effectLst/>
                <a:latin typeface="Segoe UI Light" pitchFamily="34" charset="0"/>
                <a:ea typeface="+mn-ea"/>
                <a:cs typeface="+mn-cs"/>
              </a:rPr>
              <a:t>, Microsoft Cognitive Toolkit (CNTK), </a:t>
            </a:r>
            <a:r>
              <a:rPr lang="en-US" sz="900" b="0" i="0" kern="1200" err="1">
                <a:solidFill>
                  <a:schemeClr val="tx1"/>
                </a:solidFill>
                <a:effectLst/>
                <a:latin typeface="Segoe UI Light" pitchFamily="34" charset="0"/>
                <a:ea typeface="+mn-ea"/>
                <a:cs typeface="+mn-cs"/>
              </a:rPr>
              <a:t>MXNet</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ML.Net</a:t>
            </a:r>
            <a:r>
              <a:rPr lang="en-US" sz="900" b="0" i="0" kern="1200">
                <a:solidFill>
                  <a:schemeClr val="tx1"/>
                </a:solidFill>
                <a:effectLst/>
                <a:latin typeface="Segoe UI Light" pitchFamily="34" charset="0"/>
                <a:ea typeface="+mn-ea"/>
                <a:cs typeface="+mn-cs"/>
              </a:rPr>
              <a:t>, TensorFlow, </a:t>
            </a:r>
            <a:r>
              <a:rPr lang="en-US" sz="900" b="0" i="0" kern="1200" err="1">
                <a:solidFill>
                  <a:schemeClr val="tx1"/>
                </a:solidFill>
                <a:effectLst/>
                <a:latin typeface="Segoe UI Light" pitchFamily="34" charset="0"/>
                <a:ea typeface="+mn-ea"/>
                <a:cs typeface="+mn-cs"/>
              </a:rPr>
              <a:t>Keras</a:t>
            </a:r>
            <a:r>
              <a:rPr lang="en-US" sz="900" b="0" i="0" kern="1200">
                <a:solidFill>
                  <a:schemeClr val="tx1"/>
                </a:solidFill>
                <a:effectLst/>
                <a:latin typeface="Segoe UI Light" pitchFamily="34" charset="0"/>
                <a:ea typeface="+mn-ea"/>
                <a:cs typeface="+mn-cs"/>
              </a:rPr>
              <a:t>, </a:t>
            </a:r>
            <a:r>
              <a:rPr lang="en-US" sz="900" b="0" i="0" kern="1200" err="1">
                <a:solidFill>
                  <a:schemeClr val="tx1"/>
                </a:solidFill>
                <a:effectLst/>
                <a:latin typeface="Segoe UI Light" pitchFamily="34" charset="0"/>
                <a:ea typeface="+mn-ea"/>
                <a:cs typeface="+mn-cs"/>
              </a:rPr>
              <a:t>SciKit</a:t>
            </a:r>
            <a:r>
              <a:rPr lang="en-US" sz="900" b="0" i="0" kern="1200">
                <a:solidFill>
                  <a:schemeClr val="tx1"/>
                </a:solidFill>
                <a:effectLst/>
                <a:latin typeface="Segoe UI Light" pitchFamily="34" charset="0"/>
                <a:ea typeface="+mn-ea"/>
                <a:cs typeface="+mn-cs"/>
              </a:rPr>
              <a:t>-Learn, and more. ONNX Runtime is optimized for both cloud and edge and works on Linux, Windows, and Mac, and it also integrates with accelerators on different hardware such as </a:t>
            </a:r>
            <a:r>
              <a:rPr lang="en-US" sz="900" b="0" i="0" kern="1200" err="1">
                <a:solidFill>
                  <a:schemeClr val="tx1"/>
                </a:solidFill>
                <a:effectLst/>
                <a:latin typeface="Segoe UI Light" pitchFamily="34" charset="0"/>
                <a:ea typeface="+mn-ea"/>
                <a:cs typeface="+mn-cs"/>
              </a:rPr>
              <a:t>TensorRT</a:t>
            </a:r>
            <a:r>
              <a:rPr lang="en-US" sz="900" b="0" i="0" kern="1200">
                <a:solidFill>
                  <a:schemeClr val="tx1"/>
                </a:solidFill>
                <a:effectLst/>
                <a:latin typeface="Segoe UI Light" pitchFamily="34" charset="0"/>
                <a:ea typeface="+mn-ea"/>
                <a:cs typeface="+mn-cs"/>
              </a:rPr>
              <a:t> on NVidia GPUs. </a:t>
            </a:r>
            <a:r>
              <a:rPr lang="en-US" sz="900" b="0" i="0" u="none" strike="noStrike" kern="1200">
                <a:solidFill>
                  <a:schemeClr val="tx1"/>
                </a:solidFill>
                <a:effectLst/>
                <a:latin typeface="Segoe UI Light" pitchFamily="34" charset="0"/>
                <a:ea typeface="+mn-ea"/>
                <a:cs typeface="+mn-cs"/>
                <a:hlinkClick r:id="rId5"/>
              </a:rPr>
              <a:t>ONNX models can be deployed</a:t>
            </a:r>
            <a:r>
              <a:rPr lang="en-US" sz="900" b="0" i="0" kern="1200">
                <a:solidFill>
                  <a:schemeClr val="tx1"/>
                </a:solidFill>
                <a:effectLst/>
                <a:latin typeface="Segoe UI Light" pitchFamily="34" charset="0"/>
                <a:ea typeface="+mn-ea"/>
                <a:cs typeface="+mn-cs"/>
              </a:rPr>
              <a:t> to the cloud using Azure Machine Learning and ONNX Runtime. They can also be deployed to Windows 10 devices using </a:t>
            </a:r>
            <a:r>
              <a:rPr lang="en-US" sz="900" b="0" i="0" u="none" strike="noStrike" kern="1200">
                <a:solidFill>
                  <a:schemeClr val="tx1"/>
                </a:solidFill>
                <a:effectLst/>
                <a:latin typeface="Segoe UI Light" pitchFamily="34" charset="0"/>
                <a:ea typeface="+mn-ea"/>
                <a:cs typeface="+mn-cs"/>
                <a:hlinkClick r:id="rId6"/>
              </a:rPr>
              <a:t>Windows ML</a:t>
            </a:r>
            <a:r>
              <a:rPr lang="en-US" sz="900" b="0" i="0" kern="1200">
                <a:solidFill>
                  <a:schemeClr val="tx1"/>
                </a:solidFill>
                <a:effectLst/>
                <a:latin typeface="Segoe UI Light" pitchFamily="34" charset="0"/>
                <a:ea typeface="+mn-ea"/>
                <a:cs typeface="+mn-cs"/>
              </a:rPr>
              <a:t>. They can even be deployed to other platforms using converters that are available from the ONNX community.</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The interoperability you get with ONNX makes it possible to get great ideas into production faster. With ONNX, data scientists can choose their preferred framework for the job. Similarly, developers can spend less time getting models ready for production, and deploy across the cloud and edge.</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Data scientists: use the framework of their choice to create and train models</a:t>
            </a:r>
          </a:p>
          <a:p>
            <a:r>
              <a:rPr lang="en-US" sz="900" b="0" i="0" kern="1200">
                <a:solidFill>
                  <a:schemeClr val="tx1"/>
                </a:solidFill>
                <a:effectLst/>
                <a:latin typeface="Segoe UI Light" pitchFamily="34" charset="0"/>
                <a:ea typeface="+mn-ea"/>
                <a:cs typeface="+mn-cs"/>
              </a:rPr>
              <a:t>Developers: deploy models cross-platform with minimal integration work</a:t>
            </a:r>
          </a:p>
          <a:p>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79C601B9-5273-467A-8E48-EC9939578C8F}" type="datetime8">
              <a:rPr lang="en-US" smtClean="0"/>
              <a:t>9/21/2021 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99070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126138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91648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19</a:t>
            </a:fld>
            <a:endParaRPr lang="en-US"/>
          </a:p>
        </p:txBody>
      </p:sp>
    </p:spTree>
    <p:extLst>
      <p:ext uri="{BB962C8B-B14F-4D97-AF65-F5344CB8AC3E}">
        <p14:creationId xmlns:p14="http://schemas.microsoft.com/office/powerpoint/2010/main" val="4032138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7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Collect Data</a:t>
            </a:r>
          </a:p>
          <a:p>
            <a:pPr marL="171450" indent="-171450">
              <a:buFont typeface="Arial" panose="020B0604020202020204" pitchFamily="34" charset="0"/>
              <a:buChar char="•"/>
            </a:pPr>
            <a:r>
              <a:rPr lang="en-US" dirty="0"/>
              <a:t>Prepare Data</a:t>
            </a:r>
          </a:p>
          <a:p>
            <a:pPr marL="628650" lvl="1" indent="-171450">
              <a:buFont typeface="Arial" panose="020B0604020202020204" pitchFamily="34" charset="0"/>
              <a:buChar char="•"/>
            </a:pPr>
            <a:r>
              <a:rPr lang="en-US" dirty="0"/>
              <a:t>Perform data wrangling to get the data in a format suitable for analysis</a:t>
            </a:r>
          </a:p>
          <a:p>
            <a:pPr marL="628650" lvl="1" indent="-171450">
              <a:buFont typeface="Arial" panose="020B0604020202020204" pitchFamily="34" charset="0"/>
              <a:buChar char="•"/>
            </a:pPr>
            <a:r>
              <a:rPr lang="en-US" dirty="0"/>
              <a:t>Explore and understand the data</a:t>
            </a:r>
          </a:p>
          <a:p>
            <a:pPr marL="628650" lvl="1" indent="-171450">
              <a:buFont typeface="Arial" panose="020B0604020202020204" pitchFamily="34" charset="0"/>
              <a:buChar char="•"/>
            </a:pPr>
            <a:r>
              <a:rPr lang="en-US" dirty="0"/>
              <a:t>Identify or create the features needed for your model</a:t>
            </a:r>
          </a:p>
          <a:p>
            <a:pPr marL="171450" lvl="0" indent="-171450">
              <a:buFont typeface="Arial" panose="020B0604020202020204" pitchFamily="34" charset="0"/>
              <a:buChar char="•"/>
            </a:pPr>
            <a:r>
              <a:rPr lang="en-US" dirty="0"/>
              <a:t>Train Model</a:t>
            </a:r>
          </a:p>
          <a:p>
            <a:pPr marL="628650" lvl="1" indent="-171450">
              <a:buFont typeface="Arial" panose="020B0604020202020204" pitchFamily="34" charset="0"/>
              <a:buChar char="•"/>
            </a:pPr>
            <a:r>
              <a:rPr lang="en-US" dirty="0"/>
              <a:t>Select the algorithm</a:t>
            </a:r>
          </a:p>
          <a:p>
            <a:pPr marL="628650" lvl="1" indent="-171450">
              <a:buFont typeface="Arial" panose="020B0604020202020204" pitchFamily="34" charset="0"/>
              <a:buChar char="•"/>
            </a:pPr>
            <a:r>
              <a:rPr lang="en-US" dirty="0"/>
              <a:t>Prepare training, testing and validation data sets</a:t>
            </a:r>
          </a:p>
          <a:p>
            <a:pPr marL="628650" lvl="1" indent="-171450">
              <a:buFont typeface="Arial" panose="020B0604020202020204" pitchFamily="34" charset="0"/>
              <a:buChar char="•"/>
            </a:pPr>
            <a:r>
              <a:rPr lang="en-US" dirty="0"/>
              <a:t>Iteratively evaluate model to identify best performing version and sanity check outcome</a:t>
            </a:r>
          </a:p>
          <a:p>
            <a:pPr marL="171450" lvl="0" indent="-171450">
              <a:buFont typeface="Arial" panose="020B0604020202020204" pitchFamily="34" charset="0"/>
              <a:buChar char="•"/>
            </a:pPr>
            <a:r>
              <a:rPr lang="en-US" dirty="0"/>
              <a:t>Evaluate Model</a:t>
            </a:r>
          </a:p>
          <a:p>
            <a:pPr marL="628650" lvl="1" indent="-171450">
              <a:buFont typeface="Arial" panose="020B0604020202020204" pitchFamily="34" charset="0"/>
              <a:buChar char="•"/>
            </a:pPr>
            <a:r>
              <a:rPr lang="en-US" dirty="0"/>
              <a:t>Run the model thru a final exam using data from your validation data set and see how it performs</a:t>
            </a:r>
          </a:p>
          <a:p>
            <a:pPr marL="171450" lvl="0" indent="-171450">
              <a:buFont typeface="Arial" panose="020B0604020202020204" pitchFamily="34" charset="0"/>
              <a:buChar char="•"/>
            </a:pPr>
            <a:r>
              <a:rPr lang="en-US" dirty="0"/>
              <a:t>Deploy the Model</a:t>
            </a:r>
          </a:p>
          <a:p>
            <a:pPr marL="628650" lvl="1" indent="-171450">
              <a:buFont typeface="Arial" panose="020B0604020202020204" pitchFamily="34" charset="0"/>
              <a:buChar char="•"/>
            </a:pPr>
            <a:r>
              <a:rPr lang="en-US" dirty="0"/>
              <a:t>Package the model and dependencies up for deployment</a:t>
            </a:r>
          </a:p>
          <a:p>
            <a:pPr marL="628650" lvl="1" indent="-171450">
              <a:buFont typeface="Arial" panose="020B0604020202020204" pitchFamily="34" charset="0"/>
              <a:buChar char="•"/>
            </a:pPr>
            <a:r>
              <a:rPr lang="en-US" dirty="0"/>
              <a:t>Use it in a web service or within an API in an application</a:t>
            </a:r>
          </a:p>
          <a:p>
            <a:pPr marL="628650" lvl="1" indent="-171450">
              <a:buFont typeface="Arial" panose="020B0604020202020204" pitchFamily="34" charset="0"/>
              <a:buChar char="•"/>
            </a:pPr>
            <a:r>
              <a:rPr lang="en-US" dirty="0"/>
              <a:t>Measure the ongoing performance of the model</a:t>
            </a:r>
          </a:p>
          <a:p>
            <a:pPr marL="171450" lvl="0" indent="-171450">
              <a:buFont typeface="Arial" panose="020B0604020202020204" pitchFamily="34" charset="0"/>
              <a:buChar char="•"/>
            </a:pPr>
            <a:r>
              <a:rPr lang="en-US" dirty="0"/>
              <a:t>Retrain</a:t>
            </a:r>
          </a:p>
          <a:p>
            <a:pPr marL="628650" lvl="1" indent="-171450">
              <a:buFont typeface="Arial" panose="020B0604020202020204" pitchFamily="34" charset="0"/>
              <a:buChar char="•"/>
            </a:pPr>
            <a:r>
              <a:rPr lang="en-US" dirty="0"/>
              <a:t>As the data environment changes and affect model performance, retrain the model on fresh data</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22</a:t>
            </a:fld>
            <a:endParaRPr lang="en-US"/>
          </a:p>
        </p:txBody>
      </p:sp>
    </p:spTree>
    <p:extLst>
      <p:ext uri="{BB962C8B-B14F-4D97-AF65-F5344CB8AC3E}">
        <p14:creationId xmlns:p14="http://schemas.microsoft.com/office/powerpoint/2010/main" val="332548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E2C7-FD21-4B0A-9A42-56CC1C02D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808AE3-4D58-4158-AB14-5AAF06B7C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AD1E6D-9A75-4465-8B62-D8E487A11B5C}"/>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F7CB53DF-25D2-47EE-8168-71135247E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251A9-727B-497F-825C-AB8E50B564E4}"/>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36439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823A-8400-40DA-BA88-0B9419AD95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4BDFC-9BBE-43D8-A463-C10D91FDD1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021AD-8D9E-49F7-9C7E-C38EA23394D6}"/>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1A4261FF-1345-465B-BBD0-925FC2851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51C2A-FD46-425B-8C29-107DB0DB8268}"/>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80710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C38FB1-BDA2-4663-9DDE-F20E22A9CE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58C3D9-FF19-457E-A70E-91C963B0AD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16BAB-0EDA-46FA-890B-5759FE32E2F4}"/>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A6E04E72-2840-49E6-B6CE-B621201D9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3C9F-56C6-44D3-9AA4-42A556460C54}"/>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4217730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1">
            <a:extLst>
              <a:ext uri="{FF2B5EF4-FFF2-40B4-BE49-F238E27FC236}">
                <a16:creationId xmlns:a16="http://schemas.microsoft.com/office/drawing/2014/main" id="{61ACCA14-F9CB-469B-8B2A-B3C05FC7198C}"/>
              </a:ext>
            </a:extLst>
          </p:cNvPr>
          <p:cNvSpPr>
            <a:spLocks noGrp="1"/>
          </p:cNvSpPr>
          <p:nvPr>
            <p:ph type="title" hasCustomPrompt="1"/>
          </p:nvPr>
        </p:nvSpPr>
        <p:spPr>
          <a:xfrm>
            <a:off x="652463" y="346076"/>
            <a:ext cx="10891837" cy="568324"/>
          </a:xfrm>
        </p:spPr>
        <p:txBody>
          <a:bodyPr/>
          <a:lstStyle>
            <a:lvl1pPr>
              <a:defRPr/>
            </a:lvl1pPr>
          </a:lstStyle>
          <a:p>
            <a:r>
              <a:rPr lang="en-US" dirty="0"/>
              <a:t>Your Slide’s Title Goes Here</a:t>
            </a:r>
          </a:p>
        </p:txBody>
      </p:sp>
      <p:sp>
        <p:nvSpPr>
          <p:cNvPr id="8" name="Text Placeholder 4">
            <a:extLst>
              <a:ext uri="{FF2B5EF4-FFF2-40B4-BE49-F238E27FC236}">
                <a16:creationId xmlns:a16="http://schemas.microsoft.com/office/drawing/2014/main" id="{00DDF5B1-C2FF-4E7E-93AB-78F3AE0728C5}"/>
              </a:ext>
            </a:extLst>
          </p:cNvPr>
          <p:cNvSpPr>
            <a:spLocks noGrp="1"/>
          </p:cNvSpPr>
          <p:nvPr>
            <p:ph type="body" sz="quarter" idx="22" hasCustomPrompt="1"/>
          </p:nvPr>
        </p:nvSpPr>
        <p:spPr>
          <a:xfrm>
            <a:off x="652463" y="914400"/>
            <a:ext cx="108918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398370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0535003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77382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86495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C8D96-C3F1-49A1-A2F4-B21A3EC4D4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BC5A4-78A5-40DD-AFE0-D4FF8911D9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471FA-4C38-46BD-9A4C-2BAF9D0A4153}"/>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873D5774-C5E7-4B3F-B910-59396AF8D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AD3F3-566A-40A4-987C-9DF10B16F9E0}"/>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1762656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0B02B-A8D0-44C2-A5A9-1E6A0A67F3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582C27-BAE2-4B04-8D7A-508F260DAA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A5803A-FFEC-43F9-B0CE-24A595CD32B7}"/>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3A858AE9-42D4-4D25-8480-00AAB24751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D30D9-26C0-41EA-97D7-B5E2A64D2BAB}"/>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427906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A1616-F08D-4628-AC68-62BFB9CC3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326039-DF56-4612-9702-2AC3329946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C3FCCA5-BE35-49F6-A40A-30F69324FA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2D96A-D4AB-4D1E-B15C-D53FA157BD31}"/>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6" name="Footer Placeholder 5">
            <a:extLst>
              <a:ext uri="{FF2B5EF4-FFF2-40B4-BE49-F238E27FC236}">
                <a16:creationId xmlns:a16="http://schemas.microsoft.com/office/drawing/2014/main" id="{1751EAB3-AEBA-4507-9536-121D27E23B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2217A-18CD-4B98-86BA-A59371E2D560}"/>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1209112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C2F6-9241-4079-A7D7-3CE440C519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C78A75-0A4D-453E-9F16-DE8D01F15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D7F2E8-5477-4578-827D-B9C8F0A844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2D35BE-9221-48D0-9506-5C54522CB1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697E9-B8CA-4140-B225-D8C7A64A0B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FD743B-427E-4FB7-BE64-03EDD245C70D}"/>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8" name="Footer Placeholder 7">
            <a:extLst>
              <a:ext uri="{FF2B5EF4-FFF2-40B4-BE49-F238E27FC236}">
                <a16:creationId xmlns:a16="http://schemas.microsoft.com/office/drawing/2014/main" id="{CB6F2B24-E523-49F8-B781-132E1E43DF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F17181-B839-4CFB-B444-4E88685F312B}"/>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248917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6DA5-94C4-4CB3-8C32-318DD02A19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2497A6-1653-43B1-823A-85C79A2F499D}"/>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4" name="Footer Placeholder 3">
            <a:extLst>
              <a:ext uri="{FF2B5EF4-FFF2-40B4-BE49-F238E27FC236}">
                <a16:creationId xmlns:a16="http://schemas.microsoft.com/office/drawing/2014/main" id="{78B2692C-401F-4E3C-8772-BF253720C9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28573-56E7-4BDA-B416-E977010A886A}"/>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346287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5D64F3-D358-4B70-938F-D7CE7FAA39DD}"/>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3" name="Footer Placeholder 2">
            <a:extLst>
              <a:ext uri="{FF2B5EF4-FFF2-40B4-BE49-F238E27FC236}">
                <a16:creationId xmlns:a16="http://schemas.microsoft.com/office/drawing/2014/main" id="{2DE77E94-CDC6-4CF6-A75E-433C6CD0B7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D0DC1D-991D-401D-96DA-DB1B49DFE8CA}"/>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2658938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FB46-6330-49C0-831B-FEF137C1EB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EB8E3C-FED3-435B-AFA4-60E2A493D4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BBA1B3-4FF8-448B-97E7-9FA13B1E0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3C6A4-423B-47A7-83D2-2B0B968E93CE}"/>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6" name="Footer Placeholder 5">
            <a:extLst>
              <a:ext uri="{FF2B5EF4-FFF2-40B4-BE49-F238E27FC236}">
                <a16:creationId xmlns:a16="http://schemas.microsoft.com/office/drawing/2014/main" id="{176FA4D1-4794-46B3-AA3C-01F6BCE06E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3C830-5DD5-4EC7-8D3F-FAF07F0140A6}"/>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318935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64F5-9B9B-465E-BE38-187ED0BF0A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96D759-3D7F-48E0-A0AB-F7D72A9BA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CE78AA-962D-4DDE-8D1C-CF8B4BE62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03643-8547-4AA1-9560-337B5F7239DD}"/>
              </a:ext>
            </a:extLst>
          </p:cNvPr>
          <p:cNvSpPr>
            <a:spLocks noGrp="1"/>
          </p:cNvSpPr>
          <p:nvPr>
            <p:ph type="dt" sz="half" idx="10"/>
          </p:nvPr>
        </p:nvSpPr>
        <p:spPr/>
        <p:txBody>
          <a:bodyPr/>
          <a:lstStyle/>
          <a:p>
            <a:fld id="{32704DA2-290B-4674-B0FD-7AA1254B4ACF}" type="datetimeFigureOut">
              <a:rPr lang="en-US" smtClean="0"/>
              <a:t>9/21/2021</a:t>
            </a:fld>
            <a:endParaRPr lang="en-US"/>
          </a:p>
        </p:txBody>
      </p:sp>
      <p:sp>
        <p:nvSpPr>
          <p:cNvPr id="6" name="Footer Placeholder 5">
            <a:extLst>
              <a:ext uri="{FF2B5EF4-FFF2-40B4-BE49-F238E27FC236}">
                <a16:creationId xmlns:a16="http://schemas.microsoft.com/office/drawing/2014/main" id="{E33F5C19-20CF-4C34-BD94-B2D2FC499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EE840-CE1A-40BD-A489-4C72B25C9CBE}"/>
              </a:ext>
            </a:extLst>
          </p:cNvPr>
          <p:cNvSpPr>
            <a:spLocks noGrp="1"/>
          </p:cNvSpPr>
          <p:nvPr>
            <p:ph type="sldNum" sz="quarter" idx="12"/>
          </p:nvPr>
        </p:nvSpPr>
        <p:spPr/>
        <p:txBody>
          <a:bodyPr/>
          <a:lstStyle/>
          <a:p>
            <a:fld id="{06BC97BF-6EF0-4B0F-AFF4-F9FC446E3240}" type="slidenum">
              <a:rPr lang="en-US" smtClean="0"/>
              <a:t>‹#›</a:t>
            </a:fld>
            <a:endParaRPr lang="en-US"/>
          </a:p>
        </p:txBody>
      </p:sp>
    </p:spTree>
    <p:extLst>
      <p:ext uri="{BB962C8B-B14F-4D97-AF65-F5344CB8AC3E}">
        <p14:creationId xmlns:p14="http://schemas.microsoft.com/office/powerpoint/2010/main" val="435081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717A8-620B-4446-84A4-6BA9FA417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33D17D-ED2F-45F3-9E3A-5906C78E69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CA6527-3782-4B63-AA17-7F45E7AEBC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04DA2-290B-4674-B0FD-7AA1254B4ACF}" type="datetimeFigureOut">
              <a:rPr lang="en-US" smtClean="0"/>
              <a:t>9/21/2021</a:t>
            </a:fld>
            <a:endParaRPr lang="en-US"/>
          </a:p>
        </p:txBody>
      </p:sp>
      <p:sp>
        <p:nvSpPr>
          <p:cNvPr id="5" name="Footer Placeholder 4">
            <a:extLst>
              <a:ext uri="{FF2B5EF4-FFF2-40B4-BE49-F238E27FC236}">
                <a16:creationId xmlns:a16="http://schemas.microsoft.com/office/drawing/2014/main" id="{7C430698-3581-4345-8F57-7B0F1BFC2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1FE1AD-D0C9-440C-BD18-1F5E5F366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C97BF-6EF0-4B0F-AFF4-F9FC446E3240}" type="slidenum">
              <a:rPr lang="en-US" smtClean="0"/>
              <a:t>‹#›</a:t>
            </a:fld>
            <a:endParaRPr lang="en-US"/>
          </a:p>
        </p:txBody>
      </p:sp>
    </p:spTree>
    <p:extLst>
      <p:ext uri="{BB962C8B-B14F-4D97-AF65-F5344CB8AC3E}">
        <p14:creationId xmlns:p14="http://schemas.microsoft.com/office/powerpoint/2010/main" val="2035519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jpe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sv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69.png"/><Relationship Id="rId7"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69.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81.png"/><Relationship Id="rId5" Type="http://schemas.openxmlformats.org/officeDocument/2006/relationships/image" Target="../media/image72.png"/><Relationship Id="rId10" Type="http://schemas.openxmlformats.org/officeDocument/2006/relationships/image" Target="../media/image80.svg"/><Relationship Id="rId4" Type="http://schemas.openxmlformats.org/officeDocument/2006/relationships/image" Target="../media/image71.png"/><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85.sv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2.svg"/><Relationship Id="rId4" Type="http://schemas.openxmlformats.org/officeDocument/2006/relationships/image" Target="../media/image16.emf"/><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87.svg"/><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86.png"/><Relationship Id="rId12" Type="http://schemas.openxmlformats.org/officeDocument/2006/relationships/image" Target="../media/image89.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85.svg"/><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2.svg"/><Relationship Id="rId4" Type="http://schemas.openxmlformats.org/officeDocument/2006/relationships/image" Target="../media/image16.emf"/><Relationship Id="rId9" Type="http://schemas.openxmlformats.org/officeDocument/2006/relationships/image" Target="../media/image81.png"/><Relationship Id="rId14" Type="http://schemas.openxmlformats.org/officeDocument/2006/relationships/image" Target="../media/image9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6.emf"/><Relationship Id="rId18" Type="http://schemas.openxmlformats.org/officeDocument/2006/relationships/image" Target="../media/image87.svg"/><Relationship Id="rId3" Type="http://schemas.openxmlformats.org/officeDocument/2006/relationships/image" Target="../media/image24.png"/><Relationship Id="rId7" Type="http://schemas.openxmlformats.org/officeDocument/2006/relationships/image" Target="../media/image94.png"/><Relationship Id="rId12" Type="http://schemas.openxmlformats.org/officeDocument/2006/relationships/image" Target="../media/image83.png"/><Relationship Id="rId17" Type="http://schemas.openxmlformats.org/officeDocument/2006/relationships/image" Target="../media/image86.png"/><Relationship Id="rId2" Type="http://schemas.openxmlformats.org/officeDocument/2006/relationships/notesSlide" Target="../notesSlides/notesSlide17.xml"/><Relationship Id="rId16" Type="http://schemas.openxmlformats.org/officeDocument/2006/relationships/image" Target="../media/image97.png"/><Relationship Id="rId20"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93.svg"/><Relationship Id="rId11" Type="http://schemas.openxmlformats.org/officeDocument/2006/relationships/image" Target="../media/image96.png"/><Relationship Id="rId5" Type="http://schemas.openxmlformats.org/officeDocument/2006/relationships/image" Target="../media/image92.png"/><Relationship Id="rId15" Type="http://schemas.openxmlformats.org/officeDocument/2006/relationships/image" Target="../media/image85.svg"/><Relationship Id="rId10" Type="http://schemas.openxmlformats.org/officeDocument/2006/relationships/image" Target="../media/image69.png"/><Relationship Id="rId19" Type="http://schemas.openxmlformats.org/officeDocument/2006/relationships/image" Target="../media/image81.png"/><Relationship Id="rId4" Type="http://schemas.openxmlformats.org/officeDocument/2006/relationships/image" Target="../media/image25.svg"/><Relationship Id="rId9" Type="http://schemas.openxmlformats.org/officeDocument/2006/relationships/image" Target="../media/image95.png"/><Relationship Id="rId14"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emf"/><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32.png"/><Relationship Id="rId18" Type="http://schemas.openxmlformats.org/officeDocument/2006/relationships/image" Target="../media/image23.svg"/><Relationship Id="rId3" Type="http://schemas.openxmlformats.org/officeDocument/2006/relationships/image" Target="../media/image16.emf"/><Relationship Id="rId7" Type="http://schemas.openxmlformats.org/officeDocument/2006/relationships/image" Target="../media/image21.emf"/><Relationship Id="rId12" Type="http://schemas.openxmlformats.org/officeDocument/2006/relationships/image" Target="../media/image29.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8.png"/><Relationship Id="rId5" Type="http://schemas.openxmlformats.org/officeDocument/2006/relationships/image" Target="../media/image19.svg"/><Relationship Id="rId15" Type="http://schemas.openxmlformats.org/officeDocument/2006/relationships/image" Target="../media/image35.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5.sv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A1672-013D-4327-9262-23DD32634F24}"/>
              </a:ext>
            </a:extLst>
          </p:cNvPr>
          <p:cNvSpPr>
            <a:spLocks noGrp="1"/>
          </p:cNvSpPr>
          <p:nvPr>
            <p:ph type="title"/>
          </p:nvPr>
        </p:nvSpPr>
        <p:spPr/>
        <p:txBody>
          <a:bodyPr>
            <a:normAutofit/>
          </a:bodyPr>
          <a:lstStyle/>
          <a:p>
            <a:r>
              <a:rPr lang="en-US" sz="4000" dirty="0"/>
              <a:t>Day 1 – Azure Machine Learning Fundamentals</a:t>
            </a:r>
          </a:p>
        </p:txBody>
      </p:sp>
      <p:sp>
        <p:nvSpPr>
          <p:cNvPr id="3" name="Content Placeholder 2">
            <a:extLst>
              <a:ext uri="{FF2B5EF4-FFF2-40B4-BE49-F238E27FC236}">
                <a16:creationId xmlns:a16="http://schemas.microsoft.com/office/drawing/2014/main" id="{27837928-FA89-4CE6-A732-E0F7D05DD963}"/>
              </a:ext>
            </a:extLst>
          </p:cNvPr>
          <p:cNvSpPr>
            <a:spLocks noGrp="1"/>
          </p:cNvSpPr>
          <p:nvPr>
            <p:ph idx="1"/>
          </p:nvPr>
        </p:nvSpPr>
        <p:spPr/>
        <p:txBody>
          <a:bodyPr>
            <a:normAutofit/>
          </a:bodyPr>
          <a:lstStyle/>
          <a:p>
            <a:pPr marL="0" indent="0">
              <a:buNone/>
            </a:pPr>
            <a:r>
              <a:rPr lang="en-US" sz="2400" dirty="0"/>
              <a:t>BRK01 – Azure Machine Learning overview &amp; architecture (25 min)</a:t>
            </a:r>
          </a:p>
          <a:p>
            <a:pPr marL="0" indent="0">
              <a:buNone/>
            </a:pPr>
            <a:r>
              <a:rPr lang="en-US" sz="2400" dirty="0"/>
              <a:t>BRK02 – DEMO: The Azure Machine Learning workspace (15 min)</a:t>
            </a:r>
          </a:p>
          <a:p>
            <a:pPr marL="0" indent="0">
              <a:buNone/>
            </a:pPr>
            <a:r>
              <a:rPr lang="en-US" sz="2400" dirty="0"/>
              <a:t>BRK03 – Introducing the Data Science process (30 min)</a:t>
            </a:r>
          </a:p>
          <a:p>
            <a:pPr marL="0" indent="0">
              <a:buNone/>
            </a:pPr>
            <a:r>
              <a:rPr lang="en-US" sz="2400" dirty="0"/>
              <a:t>ACT01 – MENTI: Organizing and working in a data science team</a:t>
            </a:r>
          </a:p>
          <a:p>
            <a:pPr marL="0" indent="0">
              <a:buNone/>
            </a:pPr>
            <a:r>
              <a:rPr lang="en-US" sz="2400" dirty="0"/>
              <a:t>BRK04 – Responsible AI and Machine Learning (30 min)</a:t>
            </a:r>
          </a:p>
          <a:p>
            <a:pPr marL="0" indent="0">
              <a:buNone/>
            </a:pPr>
            <a:r>
              <a:rPr lang="en-US" sz="2400" dirty="0"/>
              <a:t>LAB01 – Training and deploying a model in Azure Machine Learning</a:t>
            </a:r>
          </a:p>
          <a:p>
            <a:pPr marL="0" indent="0">
              <a:buNone/>
            </a:pPr>
            <a:r>
              <a:rPr lang="en-US" sz="2400" dirty="0"/>
              <a:t>BRK05 – Using compute resources in Azure Machine Learning (30 min)</a:t>
            </a:r>
          </a:p>
          <a:p>
            <a:pPr marL="0" indent="0">
              <a:buNone/>
            </a:pPr>
            <a:r>
              <a:rPr lang="en-US" sz="2400" dirty="0"/>
              <a:t>BRK06 – Securing an Azure Machine Learning workspace (60 min)</a:t>
            </a:r>
          </a:p>
          <a:p>
            <a:pPr marL="0" indent="0">
              <a:buNone/>
            </a:pPr>
            <a:r>
              <a:rPr lang="en-US" sz="2400" dirty="0"/>
              <a:t>ACT02 – DISCUSS: Establishing a securing baseline for Azure Machine Learning</a:t>
            </a:r>
          </a:p>
          <a:p>
            <a:pPr marL="0" indent="0">
              <a:buNone/>
            </a:pPr>
            <a:endParaRPr lang="en-US" sz="2400" dirty="0"/>
          </a:p>
        </p:txBody>
      </p:sp>
    </p:spTree>
    <p:extLst>
      <p:ext uri="{BB962C8B-B14F-4D97-AF65-F5344CB8AC3E}">
        <p14:creationId xmlns:p14="http://schemas.microsoft.com/office/powerpoint/2010/main" val="3406043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fontScale="90000"/>
          </a:bodyPr>
          <a:lstStyle/>
          <a:p>
            <a:r>
              <a:rPr lang="en-US" dirty="0"/>
              <a:t>BRK02 – DEMO: The Azure Machine Learning Workspace</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3868724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a:bodyPr>
          <a:lstStyle/>
          <a:p>
            <a:r>
              <a:rPr lang="en-US" dirty="0"/>
              <a:t>BRK03 – Introducing the Data Science process</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3446779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CC0-C154-4156-B767-106765CBCF7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0536EE2-5299-416C-9DC9-6AD37826E77D}"/>
              </a:ext>
            </a:extLst>
          </p:cNvPr>
          <p:cNvSpPr>
            <a:spLocks noGrp="1"/>
          </p:cNvSpPr>
          <p:nvPr>
            <p:ph idx="1"/>
          </p:nvPr>
        </p:nvSpPr>
        <p:spPr/>
        <p:txBody>
          <a:bodyPr/>
          <a:lstStyle/>
          <a:p>
            <a:pPr marL="0" indent="0">
              <a:buNone/>
            </a:pPr>
            <a:r>
              <a:rPr lang="en-US" dirty="0"/>
              <a:t>The Data Science Lifecyle</a:t>
            </a:r>
          </a:p>
          <a:p>
            <a:pPr marL="0" indent="0">
              <a:buNone/>
            </a:pPr>
            <a:r>
              <a:rPr lang="en-US" dirty="0"/>
              <a:t>Relevant technologies</a:t>
            </a:r>
          </a:p>
          <a:p>
            <a:pPr marL="0" indent="0">
              <a:buNone/>
            </a:pPr>
            <a:r>
              <a:rPr lang="en-US" dirty="0"/>
              <a:t>The ML Spectrum on Azure</a:t>
            </a:r>
          </a:p>
          <a:p>
            <a:pPr marL="0" indent="0">
              <a:buNone/>
            </a:pPr>
            <a:r>
              <a:rPr lang="en-US" dirty="0"/>
              <a:t>The Data Science Process</a:t>
            </a:r>
          </a:p>
          <a:p>
            <a:pPr marL="0" indent="0">
              <a:buNone/>
            </a:pPr>
            <a:r>
              <a:rPr lang="en-US" dirty="0"/>
              <a:t>The Notebook Paradigm</a:t>
            </a:r>
          </a:p>
          <a:p>
            <a:pPr marL="0" indent="0">
              <a:buNone/>
            </a:pPr>
            <a:r>
              <a:rPr lang="en-US" dirty="0"/>
              <a:t>Tools and libraries for Data Science</a:t>
            </a:r>
          </a:p>
        </p:txBody>
      </p:sp>
    </p:spTree>
    <p:extLst>
      <p:ext uri="{BB962C8B-B14F-4D97-AF65-F5344CB8AC3E}">
        <p14:creationId xmlns:p14="http://schemas.microsoft.com/office/powerpoint/2010/main" val="17188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shows the data science lifecycle, including business understanding, data acquisition / understanding, modeling and deployment.">
            <a:extLst>
              <a:ext uri="{FF2B5EF4-FFF2-40B4-BE49-F238E27FC236}">
                <a16:creationId xmlns:a16="http://schemas.microsoft.com/office/drawing/2014/main" id="{07F0DAC4-63D1-4B19-BA2F-F142E4F9D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404" y="213360"/>
            <a:ext cx="8621191" cy="643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3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As a developer is deep learning for you?</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i="1" dirty="0"/>
              <a:t>In the future, deep learning will not only be used by the specialists- researchers, graduate students and engineers with an academic profile- but will also be </a:t>
            </a:r>
            <a:r>
              <a:rPr lang="en-US" i="1" dirty="0">
                <a:solidFill>
                  <a:schemeClr val="accent2"/>
                </a:solidFill>
              </a:rPr>
              <a:t>a tool in the toolbox of every developer</a:t>
            </a:r>
            <a:r>
              <a:rPr lang="en-US" i="1" dirty="0"/>
              <a:t>, much like web technology today.</a:t>
            </a:r>
          </a:p>
          <a:p>
            <a:pPr marL="0" indent="0" algn="r">
              <a:buNone/>
            </a:pPr>
            <a:r>
              <a:rPr lang="en-US" sz="2000" dirty="0"/>
              <a:t>- Francois Chollet, Creator of Keras</a:t>
            </a:r>
          </a:p>
        </p:txBody>
      </p:sp>
    </p:spTree>
    <p:extLst>
      <p:ext uri="{BB962C8B-B14F-4D97-AF65-F5344CB8AC3E}">
        <p14:creationId xmlns:p14="http://schemas.microsoft.com/office/powerpoint/2010/main" val="347032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fontScale="90000"/>
          </a:bodyPr>
          <a:lstStyle/>
          <a:p>
            <a:r>
              <a:rPr lang="en-US" dirty="0"/>
              <a:t>What do you really need to know to do machine learning?</a:t>
            </a:r>
          </a:p>
        </p:txBody>
      </p:sp>
      <p:sp>
        <p:nvSpPr>
          <p:cNvPr id="3" name="Content Placeholder 2"/>
          <p:cNvSpPr>
            <a:spLocks noGrp="1"/>
          </p:cNvSpPr>
          <p:nvPr>
            <p:ph idx="1"/>
          </p:nvPr>
        </p:nvSpPr>
        <p:spPr>
          <a:xfrm>
            <a:off x="648930" y="2438400"/>
            <a:ext cx="5127029" cy="3785419"/>
          </a:xfrm>
        </p:spPr>
        <p:txBody>
          <a:bodyPr>
            <a:normAutofit/>
          </a:bodyPr>
          <a:lstStyle/>
          <a:p>
            <a:r>
              <a:rPr lang="en-US" dirty="0"/>
              <a:t>There’s an argument being made that only data scientists can do ML because they come from the math side. </a:t>
            </a:r>
          </a:p>
          <a:p>
            <a:r>
              <a:rPr lang="en-US" dirty="0"/>
              <a:t>How many developers do you know that are actually bad at math?</a:t>
            </a:r>
          </a:p>
        </p:txBody>
      </p:sp>
      <p:graphicFrame>
        <p:nvGraphicFramePr>
          <p:cNvPr id="6" name="Diagram 5">
            <a:extLst>
              <a:ext uri="{FF2B5EF4-FFF2-40B4-BE49-F238E27FC236}">
                <a16:creationId xmlns:a16="http://schemas.microsoft.com/office/drawing/2014/main" id="{8F3F35C5-E9B0-4967-A5B8-04E1918F6C85}"/>
              </a:ext>
            </a:extLst>
          </p:cNvPr>
          <p:cNvGraphicFramePr/>
          <p:nvPr/>
        </p:nvGraphicFramePr>
        <p:xfrm>
          <a:off x="5512390"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71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28C-2423-4CE6-9BC3-3AD1FEC44F56}"/>
              </a:ext>
            </a:extLst>
          </p:cNvPr>
          <p:cNvSpPr>
            <a:spLocks noGrp="1"/>
          </p:cNvSpPr>
          <p:nvPr>
            <p:ph type="title"/>
          </p:nvPr>
        </p:nvSpPr>
        <p:spPr/>
        <p:txBody>
          <a:bodyPr/>
          <a:lstStyle/>
          <a:p>
            <a:r>
              <a:rPr lang="en-US" dirty="0"/>
              <a:t>Machine/Deep learning and math</a:t>
            </a:r>
          </a:p>
        </p:txBody>
      </p:sp>
      <p:sp>
        <p:nvSpPr>
          <p:cNvPr id="3" name="Text Placeholder 2">
            <a:extLst>
              <a:ext uri="{FF2B5EF4-FFF2-40B4-BE49-F238E27FC236}">
                <a16:creationId xmlns:a16="http://schemas.microsoft.com/office/drawing/2014/main" id="{DD4601B9-5E4B-4B35-9652-B48AE202B7D1}"/>
              </a:ext>
            </a:extLst>
          </p:cNvPr>
          <p:cNvSpPr>
            <a:spLocks noGrp="1"/>
          </p:cNvSpPr>
          <p:nvPr>
            <p:ph idx="1"/>
          </p:nvPr>
        </p:nvSpPr>
        <p:spPr/>
        <p:txBody>
          <a:bodyPr>
            <a:normAutofit/>
          </a:bodyPr>
          <a:lstStyle/>
          <a:p>
            <a:pPr marL="0" indent="0">
              <a:buNone/>
            </a:pPr>
            <a:r>
              <a:rPr lang="en-US" sz="2400" i="1" dirty="0"/>
              <a:t>Machine learning and deep learning exhibits comparatively little mathematical theory [compared to statistical analysis] and is engineering oriented.</a:t>
            </a:r>
          </a:p>
          <a:p>
            <a:pPr marL="0" indent="0">
              <a:buNone/>
            </a:pPr>
            <a:r>
              <a:rPr lang="en-US" sz="2400" i="1" dirty="0"/>
              <a:t>It’s </a:t>
            </a:r>
            <a:r>
              <a:rPr lang="en-US" sz="2400" i="1" dirty="0">
                <a:solidFill>
                  <a:srgbClr val="F5982E"/>
                </a:solidFill>
              </a:rPr>
              <a:t>a hands-on discipline </a:t>
            </a:r>
            <a:r>
              <a:rPr lang="en-US" sz="2400" i="1" dirty="0"/>
              <a:t>in which ideas are proven empirically more often than theoretically.</a:t>
            </a:r>
          </a:p>
          <a:p>
            <a:pPr marL="0" indent="0" algn="r">
              <a:buNone/>
            </a:pPr>
            <a:br>
              <a:rPr lang="en-US" sz="2000" dirty="0"/>
            </a:br>
            <a:r>
              <a:rPr lang="en-US" sz="2000" dirty="0"/>
              <a:t>- Francois Chollet, Creator of Keras</a:t>
            </a:r>
          </a:p>
        </p:txBody>
      </p:sp>
    </p:spTree>
    <p:extLst>
      <p:ext uri="{BB962C8B-B14F-4D97-AF65-F5344CB8AC3E}">
        <p14:creationId xmlns:p14="http://schemas.microsoft.com/office/powerpoint/2010/main" val="1224579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AF723-F7D1-4869-A74A-4CDB8151A6DC}"/>
              </a:ext>
            </a:extLst>
          </p:cNvPr>
          <p:cNvSpPr>
            <a:spLocks noGrp="1"/>
          </p:cNvSpPr>
          <p:nvPr>
            <p:ph type="title"/>
          </p:nvPr>
        </p:nvSpPr>
        <p:spPr/>
        <p:txBody>
          <a:bodyPr>
            <a:normAutofit fontScale="90000"/>
          </a:bodyPr>
          <a:lstStyle/>
          <a:p>
            <a:r>
              <a:rPr lang="en-US" dirty="0"/>
              <a:t>How much math did we write in this code?</a:t>
            </a:r>
          </a:p>
        </p:txBody>
      </p:sp>
      <p:sp>
        <p:nvSpPr>
          <p:cNvPr id="3" name="Content Placeholder 2">
            <a:extLst>
              <a:ext uri="{FF2B5EF4-FFF2-40B4-BE49-F238E27FC236}">
                <a16:creationId xmlns:a16="http://schemas.microsoft.com/office/drawing/2014/main" id="{E3F30549-3936-4DC0-8EB1-98B6CA6FF210}"/>
              </a:ext>
            </a:extLst>
          </p:cNvPr>
          <p:cNvSpPr>
            <a:spLocks noGrp="1"/>
          </p:cNvSpPr>
          <p:nvPr>
            <p:ph type="body" sz="quarter" idx="10"/>
          </p:nvPr>
        </p:nvSpPr>
        <p:spPr/>
        <p:txBody>
          <a:bodyPr>
            <a:normAutofit fontScale="77500" lnSpcReduction="20000"/>
          </a:bodyPr>
          <a:lstStyle/>
          <a:p>
            <a:pPr marL="0" indent="0">
              <a:buNone/>
            </a:pPr>
            <a:r>
              <a:rPr lang="en-US" dirty="0"/>
              <a:t>from </a:t>
            </a:r>
            <a:r>
              <a:rPr lang="en-US" dirty="0" err="1"/>
              <a:t>keras</a:t>
            </a:r>
            <a:r>
              <a:rPr lang="en-US" dirty="0"/>
              <a:t> import models</a:t>
            </a:r>
          </a:p>
          <a:p>
            <a:pPr marL="0" indent="0">
              <a:buNone/>
            </a:pPr>
            <a:r>
              <a:rPr lang="en-US" dirty="0"/>
              <a:t>from </a:t>
            </a:r>
            <a:r>
              <a:rPr lang="en-US" dirty="0" err="1"/>
              <a:t>keras</a:t>
            </a:r>
            <a:r>
              <a:rPr lang="en-US" dirty="0"/>
              <a:t> import layers</a:t>
            </a:r>
          </a:p>
          <a:p>
            <a:pPr marL="0" indent="0">
              <a:buNone/>
            </a:pPr>
            <a:endParaRPr lang="en-US" dirty="0"/>
          </a:p>
          <a:p>
            <a:pPr marL="0" indent="0">
              <a:buNone/>
            </a:pPr>
            <a:r>
              <a:rPr lang="en-US" dirty="0"/>
              <a:t>network = </a:t>
            </a:r>
            <a:r>
              <a:rPr lang="en-US" dirty="0" err="1"/>
              <a:t>models.Sequential</a:t>
            </a:r>
            <a:r>
              <a:rPr lang="en-US" dirty="0"/>
              <a:t>()</a:t>
            </a:r>
          </a:p>
          <a:p>
            <a:pPr marL="0" indent="0">
              <a:buNone/>
            </a:pPr>
            <a:r>
              <a:rPr lang="en-US" dirty="0" err="1"/>
              <a:t>network.add</a:t>
            </a:r>
            <a:r>
              <a:rPr lang="en-US" dirty="0"/>
              <a:t>(</a:t>
            </a:r>
            <a:r>
              <a:rPr lang="en-US" dirty="0" err="1"/>
              <a:t>layers.Dense</a:t>
            </a:r>
            <a:r>
              <a:rPr lang="en-US" dirty="0"/>
              <a:t>(512, activation='</a:t>
            </a:r>
            <a:r>
              <a:rPr lang="en-US" dirty="0" err="1"/>
              <a:t>relu</a:t>
            </a:r>
            <a:r>
              <a:rPr lang="en-US" dirty="0"/>
              <a:t>', </a:t>
            </a:r>
            <a:r>
              <a:rPr lang="en-US" dirty="0" err="1"/>
              <a:t>input_shape</a:t>
            </a:r>
            <a:r>
              <a:rPr lang="en-US" dirty="0"/>
              <a:t>=(784,)))</a:t>
            </a:r>
          </a:p>
          <a:p>
            <a:pPr marL="0" indent="0">
              <a:buNone/>
            </a:pPr>
            <a:r>
              <a:rPr lang="en-US" dirty="0" err="1"/>
              <a:t>network.add</a:t>
            </a:r>
            <a:r>
              <a:rPr lang="en-US" dirty="0"/>
              <a:t>(</a:t>
            </a:r>
            <a:r>
              <a:rPr lang="en-US" dirty="0" err="1"/>
              <a:t>layers.Dense</a:t>
            </a:r>
            <a:r>
              <a:rPr lang="en-US" dirty="0"/>
              <a:t>(10, activation='</a:t>
            </a:r>
            <a:r>
              <a:rPr lang="en-US" dirty="0" err="1"/>
              <a:t>softmax</a:t>
            </a:r>
            <a:r>
              <a:rPr lang="en-US" dirty="0"/>
              <a:t>’))</a:t>
            </a:r>
          </a:p>
          <a:p>
            <a:pPr marL="0" indent="0">
              <a:buNone/>
            </a:pPr>
            <a:r>
              <a:rPr lang="en-US" dirty="0" err="1"/>
              <a:t>network.compile</a:t>
            </a:r>
            <a:r>
              <a:rPr lang="en-US" dirty="0"/>
              <a:t>(optimizer='</a:t>
            </a:r>
            <a:r>
              <a:rPr lang="en-US" dirty="0" err="1"/>
              <a:t>rmsprop</a:t>
            </a:r>
            <a:r>
              <a:rPr lang="en-US" dirty="0"/>
              <a:t>',</a:t>
            </a:r>
          </a:p>
          <a:p>
            <a:pPr marL="0" indent="0">
              <a:buNone/>
            </a:pPr>
            <a:r>
              <a:rPr lang="en-US" dirty="0"/>
              <a:t>                loss='</a:t>
            </a:r>
            <a:r>
              <a:rPr lang="en-US" dirty="0" err="1"/>
              <a:t>categorical_crossentropy</a:t>
            </a:r>
            <a:r>
              <a:rPr lang="en-US" dirty="0"/>
              <a:t>',</a:t>
            </a:r>
          </a:p>
          <a:p>
            <a:pPr marL="0" indent="0">
              <a:buNone/>
            </a:pPr>
            <a:r>
              <a:rPr lang="en-US" dirty="0"/>
              <a:t>                metrics=['accuracy’])</a:t>
            </a:r>
          </a:p>
          <a:p>
            <a:pPr marL="0" indent="0">
              <a:buNone/>
            </a:pPr>
            <a:r>
              <a:rPr lang="en-US" dirty="0" err="1"/>
              <a:t>network.fit</a:t>
            </a:r>
            <a:r>
              <a:rPr lang="en-US" dirty="0"/>
              <a:t>(</a:t>
            </a:r>
            <a:r>
              <a:rPr lang="en-US" dirty="0" err="1"/>
              <a:t>train_images</a:t>
            </a:r>
            <a:r>
              <a:rPr lang="en-US" dirty="0"/>
              <a:t>, </a:t>
            </a:r>
            <a:r>
              <a:rPr lang="en-US" dirty="0" err="1"/>
              <a:t>train_labels</a:t>
            </a:r>
            <a:r>
              <a:rPr lang="en-US" dirty="0"/>
              <a:t>, epochs=5, </a:t>
            </a:r>
            <a:r>
              <a:rPr lang="en-US" dirty="0" err="1"/>
              <a:t>batch_size</a:t>
            </a:r>
            <a:r>
              <a:rPr lang="en-US" dirty="0"/>
              <a:t>=128)</a:t>
            </a:r>
          </a:p>
        </p:txBody>
      </p:sp>
    </p:spTree>
    <p:extLst>
      <p:ext uri="{BB962C8B-B14F-4D97-AF65-F5344CB8AC3E}">
        <p14:creationId xmlns:p14="http://schemas.microsoft.com/office/powerpoint/2010/main" val="3270977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 a developer, what technologies do you need to learn?</a:t>
            </a:r>
          </a:p>
        </p:txBody>
      </p:sp>
      <p:graphicFrame>
        <p:nvGraphicFramePr>
          <p:cNvPr id="6" name="Diagram 5">
            <a:extLst>
              <a:ext uri="{FF2B5EF4-FFF2-40B4-BE49-F238E27FC236}">
                <a16:creationId xmlns:a16="http://schemas.microsoft.com/office/drawing/2014/main" id="{8F3F35C5-E9B0-4967-A5B8-04E1918F6C85}"/>
              </a:ext>
            </a:extLst>
          </p:cNvPr>
          <p:cNvGraphicFramePr/>
          <p:nvPr/>
        </p:nvGraphicFramePr>
        <p:xfrm>
          <a:off x="2756195" y="1536404"/>
          <a:ext cx="6679610" cy="4453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5205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C1BF-AD07-4EEA-9127-151E22D44D2A}"/>
              </a:ext>
            </a:extLst>
          </p:cNvPr>
          <p:cNvSpPr>
            <a:spLocks noGrp="1"/>
          </p:cNvSpPr>
          <p:nvPr>
            <p:ph type="title"/>
          </p:nvPr>
        </p:nvSpPr>
        <p:spPr/>
        <p:txBody>
          <a:bodyPr/>
          <a:lstStyle/>
          <a:p>
            <a:r>
              <a:rPr lang="en-US" dirty="0"/>
              <a:t>The Pre-Built and Custom AI Spectrum</a:t>
            </a:r>
          </a:p>
        </p:txBody>
      </p:sp>
      <p:sp>
        <p:nvSpPr>
          <p:cNvPr id="3" name="Rectangle 2">
            <a:extLst>
              <a:ext uri="{FF2B5EF4-FFF2-40B4-BE49-F238E27FC236}">
                <a16:creationId xmlns:a16="http://schemas.microsoft.com/office/drawing/2014/main" id="{0C47D059-63F4-4931-9FFD-839738BDBAC6}"/>
              </a:ext>
            </a:extLst>
          </p:cNvPr>
          <p:cNvSpPr/>
          <p:nvPr/>
        </p:nvSpPr>
        <p:spPr bwMode="auto">
          <a:xfrm>
            <a:off x="375449" y="2143693"/>
            <a:ext cx="11608641" cy="2452530"/>
          </a:xfrm>
          <a:prstGeom prst="rect">
            <a:avLst/>
          </a:prstGeom>
          <a:gradFill flip="none" rotWithShape="1">
            <a:gsLst>
              <a:gs pos="0">
                <a:srgbClr val="0078D7">
                  <a:lumMod val="25000"/>
                  <a:lumOff val="75000"/>
                </a:srgbClr>
              </a:gs>
              <a:gs pos="50000">
                <a:schemeClr val="bg1"/>
              </a:gs>
              <a:gs pos="100000">
                <a:srgbClr val="009480">
                  <a:alpha val="2400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BE91E3A-9A73-4EB3-A945-DEEA7813587E}"/>
              </a:ext>
            </a:extLst>
          </p:cNvPr>
          <p:cNvSpPr txBox="1"/>
          <p:nvPr/>
        </p:nvSpPr>
        <p:spPr>
          <a:xfrm>
            <a:off x="207910" y="1672057"/>
            <a:ext cx="19009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Pre-Built AI</a:t>
            </a:r>
          </a:p>
        </p:txBody>
      </p:sp>
      <p:sp>
        <p:nvSpPr>
          <p:cNvPr id="5" name="TextBox 4">
            <a:extLst>
              <a:ext uri="{FF2B5EF4-FFF2-40B4-BE49-F238E27FC236}">
                <a16:creationId xmlns:a16="http://schemas.microsoft.com/office/drawing/2014/main" id="{FA851959-F7CA-4389-BCD9-34E7A93EE62D}"/>
              </a:ext>
            </a:extLst>
          </p:cNvPr>
          <p:cNvSpPr txBox="1"/>
          <p:nvPr/>
        </p:nvSpPr>
        <p:spPr>
          <a:xfrm>
            <a:off x="10291030" y="1672057"/>
            <a:ext cx="17775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Custom AI</a:t>
            </a:r>
          </a:p>
        </p:txBody>
      </p:sp>
      <p:sp>
        <p:nvSpPr>
          <p:cNvPr id="6" name="Rectangle 5">
            <a:extLst>
              <a:ext uri="{FF2B5EF4-FFF2-40B4-BE49-F238E27FC236}">
                <a16:creationId xmlns:a16="http://schemas.microsoft.com/office/drawing/2014/main" id="{44B93A1B-5803-42F6-90CB-D65C4C3DEBF8}"/>
              </a:ext>
            </a:extLst>
          </p:cNvPr>
          <p:cNvSpPr/>
          <p:nvPr/>
        </p:nvSpPr>
        <p:spPr>
          <a:xfrm>
            <a:off x="375449" y="4677003"/>
            <a:ext cx="2894591" cy="523220"/>
          </a:xfrm>
          <a:prstGeom prst="rect">
            <a:avLst/>
          </a:prstGeom>
        </p:spPr>
        <p:txBody>
          <a:bodyPr wrap="square">
            <a:spAutoFit/>
          </a:bodyPr>
          <a:lstStyle/>
          <a:p>
            <a:pPr>
              <a:spcBef>
                <a:spcPts val="600"/>
              </a:spcBef>
            </a:pPr>
            <a:r>
              <a:rPr lang="en-US" sz="1400" dirty="0">
                <a:latin typeface="Segoe UI" panose="020B0502040204020203" pitchFamily="34" charset="0"/>
                <a:cs typeface="Segoe UI" panose="020B0502040204020203" pitchFamily="34" charset="0"/>
              </a:rPr>
              <a:t>Models are pre-trained using Microsoft supplied data</a:t>
            </a:r>
          </a:p>
        </p:txBody>
      </p:sp>
      <p:sp>
        <p:nvSpPr>
          <p:cNvPr id="7" name="Rectangle 6">
            <a:extLst>
              <a:ext uri="{FF2B5EF4-FFF2-40B4-BE49-F238E27FC236}">
                <a16:creationId xmlns:a16="http://schemas.microsoft.com/office/drawing/2014/main" id="{B8DEBA3F-D4D0-45AC-898B-D45A87F9D984}"/>
              </a:ext>
            </a:extLst>
          </p:cNvPr>
          <p:cNvSpPr/>
          <p:nvPr/>
        </p:nvSpPr>
        <p:spPr>
          <a:xfrm>
            <a:off x="9615867" y="4735131"/>
            <a:ext cx="2309213" cy="523220"/>
          </a:xfrm>
          <a:prstGeom prst="rect">
            <a:avLst/>
          </a:prstGeom>
        </p:spPr>
        <p:txBody>
          <a:bodyPr wrap="square">
            <a:spAutoFit/>
          </a:bodyPr>
          <a:lstStyle/>
          <a:p>
            <a:pPr algn="r">
              <a:spcBef>
                <a:spcPts val="600"/>
              </a:spcBef>
            </a:pPr>
            <a:r>
              <a:rPr lang="en-US" sz="1400" dirty="0">
                <a:latin typeface="Segoe UI" panose="020B0502040204020203" pitchFamily="34" charset="0"/>
                <a:cs typeface="Segoe UI" panose="020B0502040204020203" pitchFamily="34" charset="0"/>
              </a:rPr>
              <a:t>Models tailored to your scenario and your data</a:t>
            </a:r>
          </a:p>
        </p:txBody>
      </p:sp>
      <p:sp>
        <p:nvSpPr>
          <p:cNvPr id="8" name="Rectangle 7">
            <a:extLst>
              <a:ext uri="{FF2B5EF4-FFF2-40B4-BE49-F238E27FC236}">
                <a16:creationId xmlns:a16="http://schemas.microsoft.com/office/drawing/2014/main" id="{258E403A-DFEB-412C-A3CE-6DE0CBC96D37}"/>
              </a:ext>
            </a:extLst>
          </p:cNvPr>
          <p:cNvSpPr/>
          <p:nvPr/>
        </p:nvSpPr>
        <p:spPr>
          <a:xfrm>
            <a:off x="4650724" y="4677003"/>
            <a:ext cx="3239526"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Models “customized” with your data</a:t>
            </a:r>
          </a:p>
        </p:txBody>
      </p:sp>
      <p:sp>
        <p:nvSpPr>
          <p:cNvPr id="9" name="Rectangle 8">
            <a:extLst>
              <a:ext uri="{FF2B5EF4-FFF2-40B4-BE49-F238E27FC236}">
                <a16:creationId xmlns:a16="http://schemas.microsoft.com/office/drawing/2014/main" id="{7A068089-F46B-425E-AE2B-BE91DDD02A22}"/>
              </a:ext>
            </a:extLst>
          </p:cNvPr>
          <p:cNvSpPr/>
          <p:nvPr/>
        </p:nvSpPr>
        <p:spPr bwMode="auto">
          <a:xfrm>
            <a:off x="593452" y="2537310"/>
            <a:ext cx="7036641" cy="627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0ED7944-C9F9-46AE-855A-EB2322931615}"/>
              </a:ext>
            </a:extLst>
          </p:cNvPr>
          <p:cNvSpPr/>
          <p:nvPr/>
        </p:nvSpPr>
        <p:spPr>
          <a:xfrm>
            <a:off x="588145" y="2677654"/>
            <a:ext cx="7036641"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Cognitive Services</a:t>
            </a:r>
          </a:p>
        </p:txBody>
      </p:sp>
      <p:sp>
        <p:nvSpPr>
          <p:cNvPr id="30" name="Rectangle 29">
            <a:extLst>
              <a:ext uri="{FF2B5EF4-FFF2-40B4-BE49-F238E27FC236}">
                <a16:creationId xmlns:a16="http://schemas.microsoft.com/office/drawing/2014/main" id="{C0E9F865-F689-4157-BD23-097171374C18}"/>
              </a:ext>
            </a:extLst>
          </p:cNvPr>
          <p:cNvSpPr/>
          <p:nvPr/>
        </p:nvSpPr>
        <p:spPr bwMode="auto">
          <a:xfrm>
            <a:off x="6303161" y="3360118"/>
            <a:ext cx="5513390" cy="62786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33FDDB60-B196-419A-8AC1-6577BE88C399}"/>
              </a:ext>
            </a:extLst>
          </p:cNvPr>
          <p:cNvSpPr/>
          <p:nvPr/>
        </p:nvSpPr>
        <p:spPr>
          <a:xfrm>
            <a:off x="6297854" y="3500464"/>
            <a:ext cx="5513390" cy="400110"/>
          </a:xfrm>
          <a:prstGeom prst="rect">
            <a:avLst/>
          </a:prstGeom>
        </p:spPr>
        <p:txBody>
          <a:bodyPr wrap="square">
            <a:spAutoFit/>
          </a:bodyPr>
          <a:lstStyle/>
          <a:p>
            <a:pPr algn="ctr">
              <a:spcBef>
                <a:spcPts val="600"/>
              </a:spcBef>
            </a:pPr>
            <a:r>
              <a:rPr lang="en-US" sz="2000" b="1" dirty="0">
                <a:solidFill>
                  <a:schemeClr val="bg1"/>
                </a:solidFill>
                <a:latin typeface="Segoe UI" panose="020B0502040204020203" pitchFamily="34" charset="0"/>
                <a:cs typeface="Segoe UI" panose="020B0502040204020203" pitchFamily="34" charset="0"/>
              </a:rPr>
              <a:t>Azure Machine Learning</a:t>
            </a:r>
          </a:p>
        </p:txBody>
      </p:sp>
      <p:sp>
        <p:nvSpPr>
          <p:cNvPr id="10" name="Arrow: Down 9">
            <a:extLst>
              <a:ext uri="{FF2B5EF4-FFF2-40B4-BE49-F238E27FC236}">
                <a16:creationId xmlns:a16="http://schemas.microsoft.com/office/drawing/2014/main" id="{F2764780-0000-48D4-9CB3-8179A7740FC6}"/>
              </a:ext>
            </a:extLst>
          </p:cNvPr>
          <p:cNvSpPr/>
          <p:nvPr/>
        </p:nvSpPr>
        <p:spPr bwMode="auto">
          <a:xfrm rot="10800000">
            <a:off x="6366941" y="4007994"/>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EA1E355B-D3A9-480D-815D-6B33EDA1EB41}"/>
              </a:ext>
            </a:extLst>
          </p:cNvPr>
          <p:cNvSpPr/>
          <p:nvPr/>
        </p:nvSpPr>
        <p:spPr>
          <a:xfrm>
            <a:off x="5739449" y="4282082"/>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Pre-built models</a:t>
            </a:r>
          </a:p>
        </p:txBody>
      </p:sp>
      <p:sp>
        <p:nvSpPr>
          <p:cNvPr id="15" name="Arrow: Down 14">
            <a:extLst>
              <a:ext uri="{FF2B5EF4-FFF2-40B4-BE49-F238E27FC236}">
                <a16:creationId xmlns:a16="http://schemas.microsoft.com/office/drawing/2014/main" id="{6430A178-C2EC-4F40-AF83-768EC7CBD064}"/>
              </a:ext>
            </a:extLst>
          </p:cNvPr>
          <p:cNvSpPr/>
          <p:nvPr/>
        </p:nvSpPr>
        <p:spPr bwMode="auto">
          <a:xfrm rot="10800000">
            <a:off x="11007631" y="4029038"/>
            <a:ext cx="448116" cy="307776"/>
          </a:xfrm>
          <a:prstGeom prst="downArrow">
            <a:avLst/>
          </a:prstGeom>
          <a:solidFill>
            <a:srgbClr val="70AD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286C010-BB94-4069-9368-D51B09B05873}"/>
              </a:ext>
            </a:extLst>
          </p:cNvPr>
          <p:cNvSpPr/>
          <p:nvPr/>
        </p:nvSpPr>
        <p:spPr>
          <a:xfrm>
            <a:off x="10380139" y="4303126"/>
            <a:ext cx="1675303" cy="307777"/>
          </a:xfrm>
          <a:prstGeom prst="rect">
            <a:avLst/>
          </a:prstGeom>
        </p:spPr>
        <p:txBody>
          <a:bodyPr wrap="square">
            <a:spAutoFit/>
          </a:bodyPr>
          <a:lstStyle/>
          <a:p>
            <a:pPr algn="ctr">
              <a:spcBef>
                <a:spcPts val="600"/>
              </a:spcBef>
            </a:pPr>
            <a:r>
              <a:rPr lang="en-US" sz="1400" dirty="0">
                <a:latin typeface="Segoe UI" panose="020B0502040204020203" pitchFamily="34" charset="0"/>
                <a:cs typeface="Segoe UI" panose="020B0502040204020203" pitchFamily="34" charset="0"/>
              </a:rPr>
              <a:t>Custom models</a:t>
            </a:r>
          </a:p>
        </p:txBody>
      </p:sp>
    </p:spTree>
    <p:extLst>
      <p:ext uri="{BB962C8B-B14F-4D97-AF65-F5344CB8AC3E}">
        <p14:creationId xmlns:p14="http://schemas.microsoft.com/office/powerpoint/2010/main" val="2830141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fontScale="90000"/>
          </a:bodyPr>
          <a:lstStyle/>
          <a:p>
            <a:r>
              <a:rPr lang="en-US" dirty="0"/>
              <a:t>BRK01 – Azure Machine Learning Overview &amp; Architecture</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2742269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9E238B-685C-4705-B51E-99E28D6DF379}"/>
              </a:ext>
            </a:extLst>
          </p:cNvPr>
          <p:cNvSpPr>
            <a:spLocks noGrp="1"/>
          </p:cNvSpPr>
          <p:nvPr>
            <p:ph type="title"/>
          </p:nvPr>
        </p:nvSpPr>
        <p:spPr/>
        <p:txBody>
          <a:bodyPr/>
          <a:lstStyle/>
          <a:p>
            <a:r>
              <a:rPr lang="en-US" dirty="0"/>
              <a:t>Azure Cognitive Services</a:t>
            </a:r>
          </a:p>
        </p:txBody>
      </p:sp>
      <p:sp>
        <p:nvSpPr>
          <p:cNvPr id="323" name="TextBox 322">
            <a:extLst>
              <a:ext uri="{FF2B5EF4-FFF2-40B4-BE49-F238E27FC236}">
                <a16:creationId xmlns:a16="http://schemas.microsoft.com/office/drawing/2014/main" id="{62B6840A-84F7-45E1-ADDC-1AC42B2A9B3B}"/>
              </a:ext>
            </a:extLst>
          </p:cNvPr>
          <p:cNvSpPr txBox="1"/>
          <p:nvPr/>
        </p:nvSpPr>
        <p:spPr>
          <a:xfrm>
            <a:off x="8421213" y="2107007"/>
            <a:ext cx="1856180" cy="523220"/>
          </a:xfrm>
          <a:prstGeom prst="rect">
            <a:avLst/>
          </a:prstGeom>
          <a:noFill/>
        </p:spPr>
        <p:txBody>
          <a:bodyPr wrap="square" lIns="0" tIns="45720" rIns="0" bIns="45720" rtlCol="0">
            <a:spAutoFit/>
          </a:bodyPr>
          <a:lstStyle>
            <a:defPPr>
              <a:defRPr lang="en-US"/>
            </a:defPPr>
            <a:lvl1pPr algn="ctr">
              <a:defRPr sz="2000">
                <a:solidFill>
                  <a:schemeClr val="bg1"/>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rPr>
              <a:t>Language</a:t>
            </a:r>
          </a:p>
        </p:txBody>
      </p:sp>
      <p:sp>
        <p:nvSpPr>
          <p:cNvPr id="324" name="TextBox 323">
            <a:extLst>
              <a:ext uri="{FF2B5EF4-FFF2-40B4-BE49-F238E27FC236}">
                <a16:creationId xmlns:a16="http://schemas.microsoft.com/office/drawing/2014/main" id="{42F32C29-2FE2-4D09-B30E-42EA8E9D7AD6}"/>
              </a:ext>
            </a:extLst>
          </p:cNvPr>
          <p:cNvSpPr txBox="1"/>
          <p:nvPr/>
        </p:nvSpPr>
        <p:spPr>
          <a:xfrm>
            <a:off x="4843413" y="2232124"/>
            <a:ext cx="1255513" cy="523220"/>
          </a:xfrm>
          <a:prstGeom prst="rect">
            <a:avLst/>
          </a:prstGeom>
          <a:noFill/>
        </p:spPr>
        <p:txBody>
          <a:bodyPr wrap="square" lIns="9144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rPr>
              <a:t>Vision</a:t>
            </a:r>
          </a:p>
        </p:txBody>
      </p:sp>
      <p:sp>
        <p:nvSpPr>
          <p:cNvPr id="325" name="TextBox 324">
            <a:extLst>
              <a:ext uri="{FF2B5EF4-FFF2-40B4-BE49-F238E27FC236}">
                <a16:creationId xmlns:a16="http://schemas.microsoft.com/office/drawing/2014/main" id="{56DECEB4-F0E8-4ED9-8663-792E9A4CE69F}"/>
              </a:ext>
            </a:extLst>
          </p:cNvPr>
          <p:cNvSpPr txBox="1"/>
          <p:nvPr/>
        </p:nvSpPr>
        <p:spPr>
          <a:xfrm>
            <a:off x="2103095" y="4846273"/>
            <a:ext cx="1199850" cy="523220"/>
          </a:xfrm>
          <a:prstGeom prst="rect">
            <a:avLst/>
          </a:prstGeom>
          <a:noFill/>
        </p:spPr>
        <p:txBody>
          <a:bodyPr wrap="square" lIns="0" tIns="45720" rIns="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rPr>
              <a:t>Speech</a:t>
            </a:r>
          </a:p>
        </p:txBody>
      </p:sp>
      <p:sp>
        <p:nvSpPr>
          <p:cNvPr id="328" name="TextBox 327">
            <a:extLst>
              <a:ext uri="{FF2B5EF4-FFF2-40B4-BE49-F238E27FC236}">
                <a16:creationId xmlns:a16="http://schemas.microsoft.com/office/drawing/2014/main" id="{5DCA9753-190B-4C3E-83A6-13E344E4B4B7}"/>
              </a:ext>
            </a:extLst>
          </p:cNvPr>
          <p:cNvSpPr txBox="1"/>
          <p:nvPr/>
        </p:nvSpPr>
        <p:spPr>
          <a:xfrm>
            <a:off x="854652" y="1911288"/>
            <a:ext cx="1762897" cy="523220"/>
          </a:xfrm>
          <a:prstGeom prst="rect">
            <a:avLst/>
          </a:prstGeom>
          <a:noFill/>
        </p:spPr>
        <p:txBody>
          <a:bodyPr wrap="square" lIns="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rPr>
              <a:t>Decision</a:t>
            </a:r>
            <a:endParaRPr kumimoji="0" lang="en-US" sz="2800" b="0" i="0" u="none" strike="noStrike" kern="1200" cap="none" spc="0" normalizeH="0" baseline="9000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endParaRPr>
          </a:p>
        </p:txBody>
      </p:sp>
      <p:sp>
        <p:nvSpPr>
          <p:cNvPr id="167" name="TextBox 166">
            <a:extLst>
              <a:ext uri="{FF2B5EF4-FFF2-40B4-BE49-F238E27FC236}">
                <a16:creationId xmlns:a16="http://schemas.microsoft.com/office/drawing/2014/main" id="{C7042B3E-FEC0-4F8B-89E9-64B38921F3D9}"/>
              </a:ext>
            </a:extLst>
          </p:cNvPr>
          <p:cNvSpPr txBox="1"/>
          <p:nvPr/>
        </p:nvSpPr>
        <p:spPr>
          <a:xfrm>
            <a:off x="6602310" y="4412783"/>
            <a:ext cx="2392580" cy="477054"/>
          </a:xfrm>
          <a:prstGeom prst="rect">
            <a:avLst/>
          </a:prstGeom>
          <a:noFill/>
        </p:spPr>
        <p:txBody>
          <a:bodyPr wrap="square" lIns="0" tIns="4572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Segoe UI Semibold"/>
                <a:ea typeface="+mn-ea"/>
                <a:cs typeface="+mn-cs"/>
              </a:rPr>
              <a:t>Web search</a:t>
            </a:r>
          </a:p>
        </p:txBody>
      </p:sp>
      <p:sp>
        <p:nvSpPr>
          <p:cNvPr id="79" name="TextBox 78">
            <a:extLst>
              <a:ext uri="{FF2B5EF4-FFF2-40B4-BE49-F238E27FC236}">
                <a16:creationId xmlns:a16="http://schemas.microsoft.com/office/drawing/2014/main" id="{C16BDD08-64FC-4B13-8790-C550751DE37C}"/>
              </a:ext>
            </a:extLst>
          </p:cNvPr>
          <p:cNvSpPr txBox="1"/>
          <p:nvPr/>
        </p:nvSpPr>
        <p:spPr>
          <a:xfrm>
            <a:off x="9534135" y="1882855"/>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Spell Check</a:t>
            </a:r>
          </a:p>
        </p:txBody>
      </p:sp>
      <p:sp>
        <p:nvSpPr>
          <p:cNvPr id="81" name="TextBox 80">
            <a:extLst>
              <a:ext uri="{FF2B5EF4-FFF2-40B4-BE49-F238E27FC236}">
                <a16:creationId xmlns:a16="http://schemas.microsoft.com/office/drawing/2014/main" id="{3044AF04-3059-4B95-9EFC-08C37E628C83}"/>
              </a:ext>
            </a:extLst>
          </p:cNvPr>
          <p:cNvSpPr txBox="1"/>
          <p:nvPr/>
        </p:nvSpPr>
        <p:spPr>
          <a:xfrm>
            <a:off x="6038568" y="2399678"/>
            <a:ext cx="1094014"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Custom Vision</a:t>
            </a:r>
          </a:p>
        </p:txBody>
      </p:sp>
      <p:sp>
        <p:nvSpPr>
          <p:cNvPr id="82" name="TextBox 81">
            <a:extLst>
              <a:ext uri="{FF2B5EF4-FFF2-40B4-BE49-F238E27FC236}">
                <a16:creationId xmlns:a16="http://schemas.microsoft.com/office/drawing/2014/main" id="{D0E49F2F-ACE3-4498-BC64-9A66ACB21CA2}"/>
              </a:ext>
            </a:extLst>
          </p:cNvPr>
          <p:cNvSpPr txBox="1"/>
          <p:nvPr/>
        </p:nvSpPr>
        <p:spPr>
          <a:xfrm>
            <a:off x="1954853" y="1697812"/>
            <a:ext cx="1028423"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Personalizer</a:t>
            </a:r>
          </a:p>
        </p:txBody>
      </p:sp>
      <p:sp>
        <p:nvSpPr>
          <p:cNvPr id="2" name="Rectangle 1">
            <a:extLst>
              <a:ext uri="{FF2B5EF4-FFF2-40B4-BE49-F238E27FC236}">
                <a16:creationId xmlns:a16="http://schemas.microsoft.com/office/drawing/2014/main" id="{3F11C015-B535-477A-AB1B-191678322405}"/>
              </a:ext>
            </a:extLst>
          </p:cNvPr>
          <p:cNvSpPr/>
          <p:nvPr/>
        </p:nvSpPr>
        <p:spPr>
          <a:xfrm>
            <a:off x="5028354" y="2892592"/>
            <a:ext cx="147110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Form Recognizer</a:t>
            </a:r>
          </a:p>
        </p:txBody>
      </p:sp>
      <p:sp>
        <p:nvSpPr>
          <p:cNvPr id="3" name="Rectangle 2">
            <a:extLst>
              <a:ext uri="{FF2B5EF4-FFF2-40B4-BE49-F238E27FC236}">
                <a16:creationId xmlns:a16="http://schemas.microsoft.com/office/drawing/2014/main" id="{EA6CAAA4-9A7A-482F-86F3-E2363155932E}"/>
              </a:ext>
            </a:extLst>
          </p:cNvPr>
          <p:cNvSpPr/>
          <p:nvPr/>
        </p:nvSpPr>
        <p:spPr>
          <a:xfrm>
            <a:off x="2619363" y="5622983"/>
            <a:ext cx="181217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Neural Text-to-Speech</a:t>
            </a:r>
          </a:p>
        </p:txBody>
      </p:sp>
      <p:sp>
        <p:nvSpPr>
          <p:cNvPr id="5" name="Rectangle 4">
            <a:extLst>
              <a:ext uri="{FF2B5EF4-FFF2-40B4-BE49-F238E27FC236}">
                <a16:creationId xmlns:a16="http://schemas.microsoft.com/office/drawing/2014/main" id="{93C63E3E-83E1-437A-BCBF-1918B5C47C68}"/>
              </a:ext>
            </a:extLst>
          </p:cNvPr>
          <p:cNvSpPr/>
          <p:nvPr/>
        </p:nvSpPr>
        <p:spPr>
          <a:xfrm>
            <a:off x="448357" y="2729016"/>
            <a:ext cx="154505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Anomaly Detector  </a:t>
            </a:r>
          </a:p>
        </p:txBody>
      </p:sp>
      <p:sp>
        <p:nvSpPr>
          <p:cNvPr id="7" name="Rectangle 6">
            <a:extLst>
              <a:ext uri="{FF2B5EF4-FFF2-40B4-BE49-F238E27FC236}">
                <a16:creationId xmlns:a16="http://schemas.microsoft.com/office/drawing/2014/main" id="{B850D715-D02F-42B8-8765-8CAFA15A4B05}"/>
              </a:ext>
            </a:extLst>
          </p:cNvPr>
          <p:cNvSpPr/>
          <p:nvPr/>
        </p:nvSpPr>
        <p:spPr>
          <a:xfrm>
            <a:off x="7719097" y="2649698"/>
            <a:ext cx="100540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Content Moderator</a:t>
            </a:r>
          </a:p>
        </p:txBody>
      </p:sp>
      <p:sp>
        <p:nvSpPr>
          <p:cNvPr id="110" name="TextBox 109">
            <a:extLst>
              <a:ext uri="{FF2B5EF4-FFF2-40B4-BE49-F238E27FC236}">
                <a16:creationId xmlns:a16="http://schemas.microsoft.com/office/drawing/2014/main" id="{3C6C4F26-6C40-4636-98DF-61E18ED44AB2}"/>
              </a:ext>
            </a:extLst>
          </p:cNvPr>
          <p:cNvSpPr txBox="1"/>
          <p:nvPr/>
        </p:nvSpPr>
        <p:spPr>
          <a:xfrm>
            <a:off x="1671540" y="2460755"/>
            <a:ext cx="1545053"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Content Moderator</a:t>
            </a:r>
          </a:p>
        </p:txBody>
      </p:sp>
      <p:sp>
        <p:nvSpPr>
          <p:cNvPr id="35" name="TextBox 34">
            <a:extLst>
              <a:ext uri="{FF2B5EF4-FFF2-40B4-BE49-F238E27FC236}">
                <a16:creationId xmlns:a16="http://schemas.microsoft.com/office/drawing/2014/main" id="{CDE376FA-0AA2-4FCB-8E9A-4EBB8E9BC73B}"/>
              </a:ext>
            </a:extLst>
          </p:cNvPr>
          <p:cNvSpPr txBox="1"/>
          <p:nvPr/>
        </p:nvSpPr>
        <p:spPr>
          <a:xfrm>
            <a:off x="2484572" y="4362538"/>
            <a:ext cx="2652825"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Custom Speech</a:t>
            </a:r>
          </a:p>
        </p:txBody>
      </p:sp>
      <p:sp>
        <p:nvSpPr>
          <p:cNvPr id="38" name="TextBox 37">
            <a:extLst>
              <a:ext uri="{FF2B5EF4-FFF2-40B4-BE49-F238E27FC236}">
                <a16:creationId xmlns:a16="http://schemas.microsoft.com/office/drawing/2014/main" id="{57BD6A51-BAD8-4E15-9CB2-EBBD2F8ABE79}"/>
              </a:ext>
            </a:extLst>
          </p:cNvPr>
          <p:cNvSpPr txBox="1"/>
          <p:nvPr/>
        </p:nvSpPr>
        <p:spPr>
          <a:xfrm>
            <a:off x="3448938" y="4972659"/>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Speech transcription</a:t>
            </a:r>
          </a:p>
        </p:txBody>
      </p:sp>
      <p:sp>
        <p:nvSpPr>
          <p:cNvPr id="41" name="TextBox 40">
            <a:extLst>
              <a:ext uri="{FF2B5EF4-FFF2-40B4-BE49-F238E27FC236}">
                <a16:creationId xmlns:a16="http://schemas.microsoft.com/office/drawing/2014/main" id="{EA5D0FC8-8B6A-4578-8FD4-85F57F2C6F3A}"/>
              </a:ext>
            </a:extLst>
          </p:cNvPr>
          <p:cNvSpPr txBox="1"/>
          <p:nvPr/>
        </p:nvSpPr>
        <p:spPr>
          <a:xfrm>
            <a:off x="522359" y="5325323"/>
            <a:ext cx="1910952"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Text-to-Speech</a:t>
            </a:r>
          </a:p>
        </p:txBody>
      </p:sp>
      <p:sp>
        <p:nvSpPr>
          <p:cNvPr id="98" name="TextBox 97">
            <a:extLst>
              <a:ext uri="{FF2B5EF4-FFF2-40B4-BE49-F238E27FC236}">
                <a16:creationId xmlns:a16="http://schemas.microsoft.com/office/drawing/2014/main" id="{22ADCDF5-F73B-469E-86D6-06D6601C8B1A}"/>
              </a:ext>
            </a:extLst>
          </p:cNvPr>
          <p:cNvSpPr txBox="1"/>
          <p:nvPr/>
        </p:nvSpPr>
        <p:spPr>
          <a:xfrm>
            <a:off x="787314" y="4222107"/>
            <a:ext cx="1910952"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Conversation transcription capability </a:t>
            </a:r>
          </a:p>
        </p:txBody>
      </p:sp>
      <p:sp>
        <p:nvSpPr>
          <p:cNvPr id="84" name="TextBox 83">
            <a:extLst>
              <a:ext uri="{FF2B5EF4-FFF2-40B4-BE49-F238E27FC236}">
                <a16:creationId xmlns:a16="http://schemas.microsoft.com/office/drawing/2014/main" id="{04E8668D-FA66-4697-8306-357584E5BA85}"/>
              </a:ext>
            </a:extLst>
          </p:cNvPr>
          <p:cNvSpPr txBox="1"/>
          <p:nvPr/>
        </p:nvSpPr>
        <p:spPr>
          <a:xfrm>
            <a:off x="6154600" y="2060872"/>
            <a:ext cx="769418"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Face</a:t>
            </a:r>
          </a:p>
        </p:txBody>
      </p:sp>
      <p:sp>
        <p:nvSpPr>
          <p:cNvPr id="86" name="Rectangle 85">
            <a:extLst>
              <a:ext uri="{FF2B5EF4-FFF2-40B4-BE49-F238E27FC236}">
                <a16:creationId xmlns:a16="http://schemas.microsoft.com/office/drawing/2014/main" id="{544DB1F1-FCA0-4225-A565-4F4FACD640AB}"/>
              </a:ext>
            </a:extLst>
          </p:cNvPr>
          <p:cNvSpPr/>
          <p:nvPr/>
        </p:nvSpPr>
        <p:spPr>
          <a:xfrm>
            <a:off x="4092305" y="2492010"/>
            <a:ext cx="91260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Video Indexer</a:t>
            </a:r>
          </a:p>
        </p:txBody>
      </p:sp>
      <p:sp>
        <p:nvSpPr>
          <p:cNvPr id="87" name="TextBox 86">
            <a:extLst>
              <a:ext uri="{FF2B5EF4-FFF2-40B4-BE49-F238E27FC236}">
                <a16:creationId xmlns:a16="http://schemas.microsoft.com/office/drawing/2014/main" id="{1F2507AE-C71A-484D-A8F0-03FAF5FCB897}"/>
              </a:ext>
            </a:extLst>
          </p:cNvPr>
          <p:cNvSpPr txBox="1"/>
          <p:nvPr/>
        </p:nvSpPr>
        <p:spPr>
          <a:xfrm>
            <a:off x="3902374" y="1885763"/>
            <a:ext cx="1346534"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Ink Recognizer</a:t>
            </a:r>
          </a:p>
        </p:txBody>
      </p:sp>
      <p:sp>
        <p:nvSpPr>
          <p:cNvPr id="89" name="Rectangle 88">
            <a:extLst>
              <a:ext uri="{FF2B5EF4-FFF2-40B4-BE49-F238E27FC236}">
                <a16:creationId xmlns:a16="http://schemas.microsoft.com/office/drawing/2014/main" id="{4ADC7995-FDE4-47D9-A028-EB206B264376}"/>
              </a:ext>
            </a:extLst>
          </p:cNvPr>
          <p:cNvSpPr/>
          <p:nvPr/>
        </p:nvSpPr>
        <p:spPr>
          <a:xfrm>
            <a:off x="5254080" y="1690021"/>
            <a:ext cx="88563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Computer Vision </a:t>
            </a:r>
          </a:p>
        </p:txBody>
      </p:sp>
      <p:sp>
        <p:nvSpPr>
          <p:cNvPr id="90" name="TextBox 89">
            <a:extLst>
              <a:ext uri="{FF2B5EF4-FFF2-40B4-BE49-F238E27FC236}">
                <a16:creationId xmlns:a16="http://schemas.microsoft.com/office/drawing/2014/main" id="{74D20B11-26FF-41AB-B4EB-D95B2C8FCF5C}"/>
              </a:ext>
            </a:extLst>
          </p:cNvPr>
          <p:cNvSpPr txBox="1"/>
          <p:nvPr/>
        </p:nvSpPr>
        <p:spPr>
          <a:xfrm>
            <a:off x="10143159" y="2355615"/>
            <a:ext cx="1361226"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Language Understanding</a:t>
            </a:r>
          </a:p>
        </p:txBody>
      </p:sp>
      <p:sp>
        <p:nvSpPr>
          <p:cNvPr id="112" name="Rectangle 111">
            <a:extLst>
              <a:ext uri="{FF2B5EF4-FFF2-40B4-BE49-F238E27FC236}">
                <a16:creationId xmlns:a16="http://schemas.microsoft.com/office/drawing/2014/main" id="{5DB060D9-48E0-4EF0-BF33-F91A7D27B0D0}"/>
              </a:ext>
            </a:extLst>
          </p:cNvPr>
          <p:cNvSpPr/>
          <p:nvPr/>
        </p:nvSpPr>
        <p:spPr>
          <a:xfrm>
            <a:off x="8937875" y="2812043"/>
            <a:ext cx="1255513"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err="1">
                <a:ln>
                  <a:noFill/>
                </a:ln>
                <a:solidFill>
                  <a:srgbClr val="50E6FF"/>
                </a:solidFill>
                <a:effectLst>
                  <a:outerShdw blurRad="38100" dist="38100" dir="2700000" algn="tl">
                    <a:srgbClr val="000000">
                      <a:alpha val="43137"/>
                    </a:srgbClr>
                  </a:outerShdw>
                </a:effectLst>
                <a:uLnTx/>
                <a:uFillTx/>
                <a:latin typeface="Segoe UI Semibold"/>
                <a:ea typeface="+mn-ea"/>
                <a:cs typeface="+mn-cs"/>
              </a:rPr>
              <a:t>QnA</a:t>
            </a: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 Maker</a:t>
            </a:r>
          </a:p>
        </p:txBody>
      </p:sp>
      <p:sp>
        <p:nvSpPr>
          <p:cNvPr id="113" name="TextBox 112">
            <a:extLst>
              <a:ext uri="{FF2B5EF4-FFF2-40B4-BE49-F238E27FC236}">
                <a16:creationId xmlns:a16="http://schemas.microsoft.com/office/drawing/2014/main" id="{A63E6E45-B397-49BA-B4FE-C8CBF8C42440}"/>
              </a:ext>
            </a:extLst>
          </p:cNvPr>
          <p:cNvSpPr txBox="1"/>
          <p:nvPr/>
        </p:nvSpPr>
        <p:spPr>
          <a:xfrm>
            <a:off x="8649517" y="1525747"/>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Text Analytics</a:t>
            </a:r>
          </a:p>
        </p:txBody>
      </p:sp>
      <p:sp>
        <p:nvSpPr>
          <p:cNvPr id="114" name="Rectangle 113">
            <a:extLst>
              <a:ext uri="{FF2B5EF4-FFF2-40B4-BE49-F238E27FC236}">
                <a16:creationId xmlns:a16="http://schemas.microsoft.com/office/drawing/2014/main" id="{2C5E354F-77FF-4FF9-A1D6-678885E362D9}"/>
              </a:ext>
            </a:extLst>
          </p:cNvPr>
          <p:cNvSpPr/>
          <p:nvPr/>
        </p:nvSpPr>
        <p:spPr>
          <a:xfrm>
            <a:off x="7719097" y="1879704"/>
            <a:ext cx="125542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Translator Text</a:t>
            </a:r>
          </a:p>
        </p:txBody>
      </p:sp>
      <p:sp>
        <p:nvSpPr>
          <p:cNvPr id="115" name="TextBox 114">
            <a:extLst>
              <a:ext uri="{FF2B5EF4-FFF2-40B4-BE49-F238E27FC236}">
                <a16:creationId xmlns:a16="http://schemas.microsoft.com/office/drawing/2014/main" id="{89C291BF-417E-47FD-B087-0BE45A18C7C8}"/>
              </a:ext>
            </a:extLst>
          </p:cNvPr>
          <p:cNvSpPr txBox="1"/>
          <p:nvPr/>
        </p:nvSpPr>
        <p:spPr>
          <a:xfrm>
            <a:off x="5862201" y="4740629"/>
            <a:ext cx="1072304"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Web Search</a:t>
            </a:r>
          </a:p>
        </p:txBody>
      </p:sp>
      <p:sp>
        <p:nvSpPr>
          <p:cNvPr id="116" name="TextBox 115">
            <a:extLst>
              <a:ext uri="{FF2B5EF4-FFF2-40B4-BE49-F238E27FC236}">
                <a16:creationId xmlns:a16="http://schemas.microsoft.com/office/drawing/2014/main" id="{41F8A938-F5C3-47EB-BB05-F1FC8E56BCF9}"/>
              </a:ext>
            </a:extLst>
          </p:cNvPr>
          <p:cNvSpPr txBox="1"/>
          <p:nvPr/>
        </p:nvSpPr>
        <p:spPr>
          <a:xfrm>
            <a:off x="5982388" y="3942811"/>
            <a:ext cx="1239843"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Custom Search</a:t>
            </a:r>
          </a:p>
        </p:txBody>
      </p:sp>
      <p:sp>
        <p:nvSpPr>
          <p:cNvPr id="117" name="TextBox 116">
            <a:extLst>
              <a:ext uri="{FF2B5EF4-FFF2-40B4-BE49-F238E27FC236}">
                <a16:creationId xmlns:a16="http://schemas.microsoft.com/office/drawing/2014/main" id="{EF430804-11BC-4483-B14D-66AC74939777}"/>
              </a:ext>
            </a:extLst>
          </p:cNvPr>
          <p:cNvSpPr txBox="1"/>
          <p:nvPr/>
        </p:nvSpPr>
        <p:spPr>
          <a:xfrm>
            <a:off x="6961486" y="3997158"/>
            <a:ext cx="1627876"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a:t>
            </a:r>
            <a:b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Video Search</a:t>
            </a:r>
          </a:p>
        </p:txBody>
      </p:sp>
      <p:sp>
        <p:nvSpPr>
          <p:cNvPr id="118" name="TextBox 117">
            <a:extLst>
              <a:ext uri="{FF2B5EF4-FFF2-40B4-BE49-F238E27FC236}">
                <a16:creationId xmlns:a16="http://schemas.microsoft.com/office/drawing/2014/main" id="{FBCFFE36-8176-4D6D-8996-8782A9176695}"/>
              </a:ext>
            </a:extLst>
          </p:cNvPr>
          <p:cNvSpPr txBox="1"/>
          <p:nvPr/>
        </p:nvSpPr>
        <p:spPr>
          <a:xfrm>
            <a:off x="6645488" y="5018590"/>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Image Search</a:t>
            </a:r>
          </a:p>
        </p:txBody>
      </p:sp>
      <p:sp>
        <p:nvSpPr>
          <p:cNvPr id="119" name="TextBox 118">
            <a:extLst>
              <a:ext uri="{FF2B5EF4-FFF2-40B4-BE49-F238E27FC236}">
                <a16:creationId xmlns:a16="http://schemas.microsoft.com/office/drawing/2014/main" id="{9845426A-6514-4308-9D3D-E875D6D2B4B8}"/>
              </a:ext>
            </a:extLst>
          </p:cNvPr>
          <p:cNvSpPr txBox="1"/>
          <p:nvPr/>
        </p:nvSpPr>
        <p:spPr>
          <a:xfrm>
            <a:off x="8851759" y="4277978"/>
            <a:ext cx="1247442" cy="646331"/>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a:t>
            </a:r>
            <a:b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Local Business</a:t>
            </a:r>
            <a:b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b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Search</a:t>
            </a:r>
          </a:p>
        </p:txBody>
      </p:sp>
      <p:sp>
        <p:nvSpPr>
          <p:cNvPr id="120" name="TextBox 119">
            <a:extLst>
              <a:ext uri="{FF2B5EF4-FFF2-40B4-BE49-F238E27FC236}">
                <a16:creationId xmlns:a16="http://schemas.microsoft.com/office/drawing/2014/main" id="{15A776E6-DAFE-4D7B-8EE3-DF93542E0EC7}"/>
              </a:ext>
            </a:extLst>
          </p:cNvPr>
          <p:cNvSpPr txBox="1"/>
          <p:nvPr/>
        </p:nvSpPr>
        <p:spPr>
          <a:xfrm>
            <a:off x="7558810" y="5333047"/>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Visual Search</a:t>
            </a:r>
          </a:p>
        </p:txBody>
      </p:sp>
      <p:sp>
        <p:nvSpPr>
          <p:cNvPr id="121" name="TextBox 120">
            <a:extLst>
              <a:ext uri="{FF2B5EF4-FFF2-40B4-BE49-F238E27FC236}">
                <a16:creationId xmlns:a16="http://schemas.microsoft.com/office/drawing/2014/main" id="{C759EDAA-DB52-4791-899A-863F80C2B60A}"/>
              </a:ext>
            </a:extLst>
          </p:cNvPr>
          <p:cNvSpPr txBox="1"/>
          <p:nvPr/>
        </p:nvSpPr>
        <p:spPr>
          <a:xfrm>
            <a:off x="8134003" y="3960219"/>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Entity Search</a:t>
            </a:r>
          </a:p>
        </p:txBody>
      </p:sp>
      <p:sp>
        <p:nvSpPr>
          <p:cNvPr id="122" name="TextBox 121">
            <a:extLst>
              <a:ext uri="{FF2B5EF4-FFF2-40B4-BE49-F238E27FC236}">
                <a16:creationId xmlns:a16="http://schemas.microsoft.com/office/drawing/2014/main" id="{386AC29F-8F6F-4023-8D51-152F41AAF8AE}"/>
              </a:ext>
            </a:extLst>
          </p:cNvPr>
          <p:cNvSpPr txBox="1"/>
          <p:nvPr/>
        </p:nvSpPr>
        <p:spPr>
          <a:xfrm>
            <a:off x="5026588" y="4315645"/>
            <a:ext cx="1327346" cy="461665"/>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News Search</a:t>
            </a:r>
          </a:p>
        </p:txBody>
      </p:sp>
      <p:sp>
        <p:nvSpPr>
          <p:cNvPr id="123" name="TextBox 122">
            <a:extLst>
              <a:ext uri="{FF2B5EF4-FFF2-40B4-BE49-F238E27FC236}">
                <a16:creationId xmlns:a16="http://schemas.microsoft.com/office/drawing/2014/main" id="{8B764256-F320-4944-BC84-2C0BF7894233}"/>
              </a:ext>
            </a:extLst>
          </p:cNvPr>
          <p:cNvSpPr txBox="1"/>
          <p:nvPr/>
        </p:nvSpPr>
        <p:spPr>
          <a:xfrm>
            <a:off x="8322220" y="4997929"/>
            <a:ext cx="1627876" cy="276999"/>
          </a:xfrm>
          <a:prstGeom prst="rect">
            <a:avLst/>
          </a:prstGeom>
        </p:spPr>
        <p:txBody>
          <a:bodyPr wrap="square">
            <a:spAutoFit/>
          </a:bodyPr>
          <a:lstStyle>
            <a:defPPr>
              <a:defRPr lang="en-US"/>
            </a:defPPr>
            <a:lvl1pPr algn="ctr">
              <a:spcAft>
                <a:spcPts val="300"/>
              </a:spcAft>
              <a:defRPr sz="1200">
                <a:solidFill>
                  <a:srgbClr val="50E6FF"/>
                </a:solidFill>
                <a:latin typeface="Segoe UI Semibold"/>
              </a:defRPr>
            </a:lvl1p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Semibold"/>
                <a:ea typeface="+mn-ea"/>
                <a:cs typeface="+mn-cs"/>
              </a:rPr>
              <a:t>Bing Autosuggest</a:t>
            </a:r>
          </a:p>
        </p:txBody>
      </p:sp>
    </p:spTree>
    <p:extLst>
      <p:ext uri="{BB962C8B-B14F-4D97-AF65-F5344CB8AC3E}">
        <p14:creationId xmlns:p14="http://schemas.microsoft.com/office/powerpoint/2010/main" val="295403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8056-C14E-4FC3-B084-70E3BE376089}"/>
              </a:ext>
            </a:extLst>
          </p:cNvPr>
          <p:cNvSpPr>
            <a:spLocks noGrp="1"/>
          </p:cNvSpPr>
          <p:nvPr>
            <p:ph type="title"/>
          </p:nvPr>
        </p:nvSpPr>
        <p:spPr/>
        <p:txBody>
          <a:bodyPr>
            <a:noAutofit/>
          </a:bodyPr>
          <a:lstStyle/>
          <a:p>
            <a:r>
              <a:rPr lang="en-US" sz="3600" dirty="0"/>
              <a:t>Machine Learning as the new programming paradigm</a:t>
            </a:r>
          </a:p>
        </p:txBody>
      </p:sp>
      <p:sp>
        <p:nvSpPr>
          <p:cNvPr id="4" name="Rectangle 3">
            <a:extLst>
              <a:ext uri="{FF2B5EF4-FFF2-40B4-BE49-F238E27FC236}">
                <a16:creationId xmlns:a16="http://schemas.microsoft.com/office/drawing/2014/main" id="{5CF000B7-0AC6-4518-8F42-1C98B7F58BEC}"/>
              </a:ext>
            </a:extLst>
          </p:cNvPr>
          <p:cNvSpPr/>
          <p:nvPr/>
        </p:nvSpPr>
        <p:spPr>
          <a:xfrm>
            <a:off x="4465320" y="2067560"/>
            <a:ext cx="2865120" cy="9956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Traditional Programming</a:t>
            </a:r>
          </a:p>
        </p:txBody>
      </p:sp>
      <p:sp>
        <p:nvSpPr>
          <p:cNvPr id="7" name="Rectangle 6">
            <a:extLst>
              <a:ext uri="{FF2B5EF4-FFF2-40B4-BE49-F238E27FC236}">
                <a16:creationId xmlns:a16="http://schemas.microsoft.com/office/drawing/2014/main" id="{C32F5E13-4988-4942-8917-D135C4596E83}"/>
              </a:ext>
            </a:extLst>
          </p:cNvPr>
          <p:cNvSpPr/>
          <p:nvPr/>
        </p:nvSpPr>
        <p:spPr>
          <a:xfrm>
            <a:off x="2661920" y="2072640"/>
            <a:ext cx="1173480" cy="325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Rules</a:t>
            </a:r>
          </a:p>
        </p:txBody>
      </p:sp>
      <p:sp>
        <p:nvSpPr>
          <p:cNvPr id="8" name="Rectangle 7">
            <a:extLst>
              <a:ext uri="{FF2B5EF4-FFF2-40B4-BE49-F238E27FC236}">
                <a16:creationId xmlns:a16="http://schemas.microsoft.com/office/drawing/2014/main" id="{4E2B6555-8520-4B34-8C23-76F77F127E77}"/>
              </a:ext>
            </a:extLst>
          </p:cNvPr>
          <p:cNvSpPr/>
          <p:nvPr/>
        </p:nvSpPr>
        <p:spPr>
          <a:xfrm>
            <a:off x="2661920" y="2738120"/>
            <a:ext cx="1173480" cy="325120"/>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9" name="Rectangle 8">
            <a:extLst>
              <a:ext uri="{FF2B5EF4-FFF2-40B4-BE49-F238E27FC236}">
                <a16:creationId xmlns:a16="http://schemas.microsoft.com/office/drawing/2014/main" id="{20CED8B9-29AE-436A-A50F-EA32857E1E19}"/>
              </a:ext>
            </a:extLst>
          </p:cNvPr>
          <p:cNvSpPr/>
          <p:nvPr/>
        </p:nvSpPr>
        <p:spPr>
          <a:xfrm>
            <a:off x="7960360" y="2346960"/>
            <a:ext cx="1173480" cy="325120"/>
          </a:xfrm>
          <a:prstGeom prst="rect">
            <a:avLst/>
          </a:prstGeom>
          <a:solidFill>
            <a:schemeClr val="tx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Answers</a:t>
            </a:r>
          </a:p>
        </p:txBody>
      </p:sp>
      <p:cxnSp>
        <p:nvCxnSpPr>
          <p:cNvPr id="11" name="Straight Arrow Connector 10">
            <a:extLst>
              <a:ext uri="{FF2B5EF4-FFF2-40B4-BE49-F238E27FC236}">
                <a16:creationId xmlns:a16="http://schemas.microsoft.com/office/drawing/2014/main" id="{26A02B91-376D-464A-B713-FF9E7BF8097B}"/>
              </a:ext>
            </a:extLst>
          </p:cNvPr>
          <p:cNvCxnSpPr>
            <a:stCxn id="7" idx="3"/>
          </p:cNvCxnSpPr>
          <p:nvPr/>
        </p:nvCxnSpPr>
        <p:spPr>
          <a:xfrm>
            <a:off x="3835400" y="223520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B6BD6E-B364-4094-A67B-272EFFF59225}"/>
              </a:ext>
            </a:extLst>
          </p:cNvPr>
          <p:cNvCxnSpPr>
            <a:stCxn id="8" idx="3"/>
          </p:cNvCxnSpPr>
          <p:nvPr/>
        </p:nvCxnSpPr>
        <p:spPr>
          <a:xfrm>
            <a:off x="3835400" y="290068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74EA92-F03B-49B1-8CE7-88F78794A2E8}"/>
              </a:ext>
            </a:extLst>
          </p:cNvPr>
          <p:cNvCxnSpPr/>
          <p:nvPr/>
        </p:nvCxnSpPr>
        <p:spPr>
          <a:xfrm>
            <a:off x="7330440" y="2509520"/>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DEA2D1F-CC25-475D-A572-3940B856018B}"/>
              </a:ext>
            </a:extLst>
          </p:cNvPr>
          <p:cNvSpPr/>
          <p:nvPr/>
        </p:nvSpPr>
        <p:spPr>
          <a:xfrm>
            <a:off x="4465320" y="3971925"/>
            <a:ext cx="2865120" cy="995680"/>
          </a:xfrm>
          <a:prstGeom prst="rect">
            <a:avLst/>
          </a:prstGeom>
          <a:solidFill>
            <a:schemeClr val="accent5"/>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16" name="Rectangle 15">
            <a:extLst>
              <a:ext uri="{FF2B5EF4-FFF2-40B4-BE49-F238E27FC236}">
                <a16:creationId xmlns:a16="http://schemas.microsoft.com/office/drawing/2014/main" id="{40B26B53-E2B3-4FA5-822D-6D08BF786F6D}"/>
              </a:ext>
            </a:extLst>
          </p:cNvPr>
          <p:cNvSpPr/>
          <p:nvPr/>
        </p:nvSpPr>
        <p:spPr>
          <a:xfrm>
            <a:off x="2661920" y="3977005"/>
            <a:ext cx="1173480" cy="325120"/>
          </a:xfrm>
          <a:prstGeom prst="rect">
            <a:avLst/>
          </a:prstGeom>
          <a:solidFill>
            <a:schemeClr val="accent3"/>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a:t>
            </a:r>
          </a:p>
        </p:txBody>
      </p:sp>
      <p:sp>
        <p:nvSpPr>
          <p:cNvPr id="17" name="Rectangle 16">
            <a:extLst>
              <a:ext uri="{FF2B5EF4-FFF2-40B4-BE49-F238E27FC236}">
                <a16:creationId xmlns:a16="http://schemas.microsoft.com/office/drawing/2014/main" id="{7CF13E67-F730-4033-BB5E-CAA61613CEE5}"/>
              </a:ext>
            </a:extLst>
          </p:cNvPr>
          <p:cNvSpPr/>
          <p:nvPr/>
        </p:nvSpPr>
        <p:spPr>
          <a:xfrm>
            <a:off x="2661920" y="4642485"/>
            <a:ext cx="1173480" cy="325120"/>
          </a:xfrm>
          <a:prstGeom prst="rect">
            <a:avLst/>
          </a:prstGeom>
          <a:solidFill>
            <a:schemeClr val="tx2">
              <a:lumMod val="60000"/>
              <a:lumOff val="40000"/>
            </a:schemeClr>
          </a:solidFill>
          <a:ln>
            <a:solidFill>
              <a:schemeClr val="accent2"/>
            </a:solid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Answers</a:t>
            </a:r>
          </a:p>
        </p:txBody>
      </p:sp>
      <p:sp>
        <p:nvSpPr>
          <p:cNvPr id="18" name="Rectangle 17">
            <a:extLst>
              <a:ext uri="{FF2B5EF4-FFF2-40B4-BE49-F238E27FC236}">
                <a16:creationId xmlns:a16="http://schemas.microsoft.com/office/drawing/2014/main" id="{B945B015-E81C-440A-833D-F57EBD4F9933}"/>
              </a:ext>
            </a:extLst>
          </p:cNvPr>
          <p:cNvSpPr/>
          <p:nvPr/>
        </p:nvSpPr>
        <p:spPr>
          <a:xfrm>
            <a:off x="7960360" y="4251325"/>
            <a:ext cx="1173480" cy="325120"/>
          </a:xfrm>
          <a:prstGeom prst="rect">
            <a:avLst/>
          </a:prstGeom>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Rules</a:t>
            </a:r>
          </a:p>
        </p:txBody>
      </p:sp>
      <p:cxnSp>
        <p:nvCxnSpPr>
          <p:cNvPr id="19" name="Straight Arrow Connector 18">
            <a:extLst>
              <a:ext uri="{FF2B5EF4-FFF2-40B4-BE49-F238E27FC236}">
                <a16:creationId xmlns:a16="http://schemas.microsoft.com/office/drawing/2014/main" id="{1627289A-E5B7-416D-BABB-268E98DAF0FC}"/>
              </a:ext>
            </a:extLst>
          </p:cNvPr>
          <p:cNvCxnSpPr>
            <a:stCxn id="16" idx="3"/>
          </p:cNvCxnSpPr>
          <p:nvPr/>
        </p:nvCxnSpPr>
        <p:spPr>
          <a:xfrm>
            <a:off x="3835400" y="413956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EC67615-D54B-4103-AA2E-2F602CE0BADB}"/>
              </a:ext>
            </a:extLst>
          </p:cNvPr>
          <p:cNvCxnSpPr>
            <a:stCxn id="17" idx="3"/>
          </p:cNvCxnSpPr>
          <p:nvPr/>
        </p:nvCxnSpPr>
        <p:spPr>
          <a:xfrm>
            <a:off x="3835400" y="480504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5F934F0-6F08-4ACA-AA16-7F7B004BE009}"/>
              </a:ext>
            </a:extLst>
          </p:cNvPr>
          <p:cNvCxnSpPr/>
          <p:nvPr/>
        </p:nvCxnSpPr>
        <p:spPr>
          <a:xfrm>
            <a:off x="7330440" y="4413885"/>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AC1C45B-CA5F-45DC-8F5F-8313C5054987}"/>
              </a:ext>
            </a:extLst>
          </p:cNvPr>
          <p:cNvSpPr txBox="1"/>
          <p:nvPr/>
        </p:nvSpPr>
        <p:spPr>
          <a:xfrm>
            <a:off x="3383280" y="5349479"/>
            <a:ext cx="5232651" cy="369332"/>
          </a:xfrm>
          <a:prstGeom prst="rect">
            <a:avLst/>
          </a:prstGeom>
          <a:noFill/>
        </p:spPr>
        <p:txBody>
          <a:bodyPr wrap="none" rtlCol="0">
            <a:spAutoFit/>
          </a:bodyPr>
          <a:lstStyle/>
          <a:p>
            <a:r>
              <a:rPr lang="en-US" dirty="0"/>
              <a:t>Let the machine figure out the rules based on history!</a:t>
            </a:r>
          </a:p>
        </p:txBody>
      </p:sp>
    </p:spTree>
    <p:extLst>
      <p:ext uri="{BB962C8B-B14F-4D97-AF65-F5344CB8AC3E}">
        <p14:creationId xmlns:p14="http://schemas.microsoft.com/office/powerpoint/2010/main" val="147314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0"/>
                                        <p:tgtEl>
                                          <p:spTgt spid="22"/>
                                        </p:tgtEl>
                                      </p:cBhvr>
                                    </p:animEffect>
                                    <p:anim calcmode="lin" valueType="num">
                                      <p:cBhvr>
                                        <p:cTn id="56" dur="1000" fill="hold"/>
                                        <p:tgtEl>
                                          <p:spTgt spid="22"/>
                                        </p:tgtEl>
                                        <p:attrNameLst>
                                          <p:attrName>ppt_x</p:attrName>
                                        </p:attrNameLst>
                                      </p:cBhvr>
                                      <p:tavLst>
                                        <p:tav tm="0">
                                          <p:val>
                                            <p:strVal val="#ppt_x"/>
                                          </p:val>
                                        </p:tav>
                                        <p:tav tm="100000">
                                          <p:val>
                                            <p:strVal val="#ppt_x"/>
                                          </p:val>
                                        </p:tav>
                                      </p:tavLst>
                                    </p:anim>
                                    <p:anim calcmode="lin" valueType="num">
                                      <p:cBhvr>
                                        <p:cTn id="5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5" grpId="0" animBg="1"/>
      <p:bldP spid="16" grpId="0" animBg="1"/>
      <p:bldP spid="17" grpId="0" animBg="1"/>
      <p:bldP spid="18" grpId="0" animBg="1"/>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vert="horz" lIns="91440" tIns="45720" rIns="91440" bIns="45720" rtlCol="0" anchor="ctr">
            <a:normAutofit fontScale="90000"/>
          </a:bodyPr>
          <a:lstStyle/>
          <a:p>
            <a:r>
              <a:rPr lang="en-US" dirty="0"/>
              <a:t>Behind Machine Learning is the</a:t>
            </a:r>
            <a:br>
              <a:rPr lang="en-US" kern="1200" dirty="0">
                <a:solidFill>
                  <a:schemeClr val="tx1"/>
                </a:solidFill>
                <a:latin typeface="+mj-lt"/>
                <a:ea typeface="+mj-ea"/>
                <a:cs typeface="+mj-cs"/>
              </a:rPr>
            </a:br>
            <a:r>
              <a:rPr lang="en-US" kern="1200" dirty="0">
                <a:solidFill>
                  <a:schemeClr val="tx1"/>
                </a:solidFill>
                <a:latin typeface="+mj-lt"/>
                <a:ea typeface="+mj-ea"/>
                <a:cs typeface="+mj-cs"/>
              </a:rPr>
              <a:t>the Data Science Process</a:t>
            </a:r>
          </a:p>
        </p:txBody>
      </p:sp>
      <p:graphicFrame>
        <p:nvGraphicFramePr>
          <p:cNvPr id="4" name="Diagram 3">
            <a:extLst>
              <a:ext uri="{FF2B5EF4-FFF2-40B4-BE49-F238E27FC236}">
                <a16:creationId xmlns:a16="http://schemas.microsoft.com/office/drawing/2014/main" id="{BEC2B859-4469-4456-8197-B8647BE2F111}"/>
              </a:ext>
            </a:extLst>
          </p:cNvPr>
          <p:cNvGraphicFramePr/>
          <p:nvPr>
            <p:extLst>
              <p:ext uri="{D42A27DB-BD31-4B8C-83A1-F6EECF244321}">
                <p14:modId xmlns:p14="http://schemas.microsoft.com/office/powerpoint/2010/main" val="2060388912"/>
              </p:ext>
            </p:extLst>
          </p:nvPr>
        </p:nvGraphicFramePr>
        <p:xfrm>
          <a:off x="838200" y="199982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208598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28795" y="208598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Tree>
    <p:extLst>
      <p:ext uri="{BB962C8B-B14F-4D97-AF65-F5344CB8AC3E}">
        <p14:creationId xmlns:p14="http://schemas.microsoft.com/office/powerpoint/2010/main" val="107513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535" y="240813"/>
            <a:ext cx="11116927" cy="805307"/>
          </a:xfrm>
        </p:spPr>
        <p:txBody>
          <a:bodyPr vert="horz" lIns="91440" tIns="45720" rIns="91440" bIns="45720" rtlCol="0" anchor="ctr">
            <a:normAutofit fontScale="90000"/>
          </a:bodyPr>
          <a:lstStyle/>
          <a:p>
            <a:r>
              <a:rPr lang="en-US" kern="1200" dirty="0">
                <a:solidFill>
                  <a:schemeClr val="tx1"/>
                </a:solidFill>
                <a:latin typeface="+mj-lt"/>
                <a:ea typeface="+mj-ea"/>
                <a:cs typeface="+mj-cs"/>
              </a:rPr>
              <a:t>The Data Science Process </a:t>
            </a:r>
            <a:br>
              <a:rPr lang="en-US" kern="1200" dirty="0">
                <a:solidFill>
                  <a:schemeClr val="tx1"/>
                </a:solidFill>
                <a:latin typeface="+mj-lt"/>
                <a:ea typeface="+mj-ea"/>
                <a:cs typeface="+mj-cs"/>
              </a:rPr>
            </a:br>
            <a:r>
              <a:rPr lang="en-US" kern="1200" dirty="0">
                <a:solidFill>
                  <a:schemeClr val="tx1"/>
                </a:solidFill>
                <a:latin typeface="+mj-lt"/>
                <a:ea typeface="+mj-ea"/>
                <a:cs typeface="+mj-cs"/>
              </a:rPr>
              <a:t>(Developer Lens)</a:t>
            </a:r>
          </a:p>
        </p:txBody>
      </p:sp>
      <p:graphicFrame>
        <p:nvGraphicFramePr>
          <p:cNvPr id="4" name="Diagram 3">
            <a:extLst>
              <a:ext uri="{FF2B5EF4-FFF2-40B4-BE49-F238E27FC236}">
                <a16:creationId xmlns:a16="http://schemas.microsoft.com/office/drawing/2014/main" id="{BEC2B859-4469-4456-8197-B8647BE2F111}"/>
              </a:ext>
            </a:extLst>
          </p:cNvPr>
          <p:cNvGraphicFramePr/>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Curved Down 5">
            <a:extLst>
              <a:ext uri="{FF2B5EF4-FFF2-40B4-BE49-F238E27FC236}">
                <a16:creationId xmlns:a16="http://schemas.microsoft.com/office/drawing/2014/main" id="{99A322AB-0C1E-4B6C-AE29-B8AC5EE1CC4B}"/>
              </a:ext>
            </a:extLst>
          </p:cNvPr>
          <p:cNvSpPr/>
          <p:nvPr/>
        </p:nvSpPr>
        <p:spPr>
          <a:xfrm flipH="1">
            <a:off x="5765931" y="729625"/>
            <a:ext cx="4946285" cy="1478201"/>
          </a:xfrm>
          <a:prstGeom prst="curved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5F13868A-9C63-4EE2-91F6-BA9ECF1BF226}"/>
              </a:ext>
            </a:extLst>
          </p:cNvPr>
          <p:cNvSpPr/>
          <p:nvPr/>
        </p:nvSpPr>
        <p:spPr>
          <a:xfrm>
            <a:off x="7937462" y="729623"/>
            <a:ext cx="929293" cy="646331"/>
          </a:xfrm>
          <a:prstGeom prst="rect">
            <a:avLst/>
          </a:prstGeom>
        </p:spPr>
        <p:txBody>
          <a:bodyPr wrap="none">
            <a:spAutoFit/>
          </a:bodyPr>
          <a:lstStyle/>
          <a:p>
            <a:pPr lvl="0"/>
            <a:r>
              <a:rPr lang="en-US" dirty="0">
                <a:solidFill>
                  <a:schemeClr val="accent5"/>
                </a:solidFill>
              </a:rPr>
              <a:t>Re-train</a:t>
            </a:r>
          </a:p>
          <a:p>
            <a:pPr lvl="0"/>
            <a:r>
              <a:rPr lang="en-US" dirty="0">
                <a:solidFill>
                  <a:schemeClr val="accent5"/>
                </a:solidFill>
              </a:rPr>
              <a:t>Model</a:t>
            </a:r>
          </a:p>
        </p:txBody>
      </p:sp>
      <p:sp>
        <p:nvSpPr>
          <p:cNvPr id="10" name="Rectangle 9">
            <a:extLst>
              <a:ext uri="{FF2B5EF4-FFF2-40B4-BE49-F238E27FC236}">
                <a16:creationId xmlns:a16="http://schemas.microsoft.com/office/drawing/2014/main" id="{DE395204-5652-4BB8-BEB5-5F8B1E05D826}"/>
              </a:ext>
            </a:extLst>
          </p:cNvPr>
          <p:cNvSpPr/>
          <p:nvPr/>
        </p:nvSpPr>
        <p:spPr>
          <a:xfrm>
            <a:off x="982678" y="3577553"/>
            <a:ext cx="1241430" cy="369332"/>
          </a:xfrm>
          <a:prstGeom prst="rect">
            <a:avLst/>
          </a:prstGeom>
        </p:spPr>
        <p:txBody>
          <a:bodyPr wrap="none">
            <a:spAutoFit/>
          </a:bodyPr>
          <a:lstStyle/>
          <a:p>
            <a:pPr lvl="0"/>
            <a:r>
              <a:rPr lang="en-US" dirty="0">
                <a:solidFill>
                  <a:schemeClr val="accent5"/>
                </a:solidFill>
              </a:rPr>
              <a:t>Write Code</a:t>
            </a:r>
          </a:p>
        </p:txBody>
      </p:sp>
      <p:sp>
        <p:nvSpPr>
          <p:cNvPr id="12" name="Rectangle 11">
            <a:extLst>
              <a:ext uri="{FF2B5EF4-FFF2-40B4-BE49-F238E27FC236}">
                <a16:creationId xmlns:a16="http://schemas.microsoft.com/office/drawing/2014/main" id="{517B299A-CB71-42D7-9540-AB7744FC14E0}"/>
              </a:ext>
            </a:extLst>
          </p:cNvPr>
          <p:cNvSpPr/>
          <p:nvPr/>
        </p:nvSpPr>
        <p:spPr>
          <a:xfrm>
            <a:off x="3171893" y="3577553"/>
            <a:ext cx="1489895" cy="646331"/>
          </a:xfrm>
          <a:prstGeom prst="rect">
            <a:avLst/>
          </a:prstGeom>
        </p:spPr>
        <p:txBody>
          <a:bodyPr wrap="none">
            <a:spAutoFit/>
          </a:bodyPr>
          <a:lstStyle/>
          <a:p>
            <a:pPr lvl="0"/>
            <a:r>
              <a:rPr lang="en-US" dirty="0">
                <a:solidFill>
                  <a:schemeClr val="accent5"/>
                </a:solidFill>
              </a:rPr>
              <a:t>Write Queries</a:t>
            </a:r>
            <a:br>
              <a:rPr lang="en-US" dirty="0">
                <a:solidFill>
                  <a:schemeClr val="accent5"/>
                </a:solidFill>
              </a:rPr>
            </a:br>
            <a:r>
              <a:rPr lang="en-US" dirty="0">
                <a:solidFill>
                  <a:schemeClr val="accent5"/>
                </a:solidFill>
              </a:rPr>
              <a:t>&amp; Code</a:t>
            </a:r>
          </a:p>
        </p:txBody>
      </p:sp>
      <p:sp>
        <p:nvSpPr>
          <p:cNvPr id="14" name="Rectangle 13">
            <a:extLst>
              <a:ext uri="{FF2B5EF4-FFF2-40B4-BE49-F238E27FC236}">
                <a16:creationId xmlns:a16="http://schemas.microsoft.com/office/drawing/2014/main" id="{12704079-92C4-44F7-B613-2AF6DD46E0EF}"/>
              </a:ext>
            </a:extLst>
          </p:cNvPr>
          <p:cNvSpPr/>
          <p:nvPr/>
        </p:nvSpPr>
        <p:spPr>
          <a:xfrm>
            <a:off x="5317036" y="3577552"/>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6" name="Rectangle 15">
            <a:extLst>
              <a:ext uri="{FF2B5EF4-FFF2-40B4-BE49-F238E27FC236}">
                <a16:creationId xmlns:a16="http://schemas.microsoft.com/office/drawing/2014/main" id="{6955372A-CE72-4DAE-80C8-F331BB78D9E9}"/>
              </a:ext>
            </a:extLst>
          </p:cNvPr>
          <p:cNvSpPr/>
          <p:nvPr/>
        </p:nvSpPr>
        <p:spPr>
          <a:xfrm>
            <a:off x="7623144" y="3623719"/>
            <a:ext cx="1557927" cy="646331"/>
          </a:xfrm>
          <a:prstGeom prst="rect">
            <a:avLst/>
          </a:prstGeom>
        </p:spPr>
        <p:txBody>
          <a:bodyPr wrap="none">
            <a:spAutoFit/>
          </a:bodyPr>
          <a:lstStyle/>
          <a:p>
            <a:pPr lvl="0"/>
            <a:r>
              <a:rPr lang="en-US" dirty="0">
                <a:solidFill>
                  <a:schemeClr val="accent5"/>
                </a:solidFill>
              </a:rPr>
              <a:t>Write Code</a:t>
            </a:r>
            <a:br>
              <a:rPr lang="en-US" dirty="0">
                <a:solidFill>
                  <a:schemeClr val="accent5"/>
                </a:solidFill>
              </a:rPr>
            </a:br>
            <a:r>
              <a:rPr lang="en-US" dirty="0">
                <a:solidFill>
                  <a:schemeClr val="accent5"/>
                </a:solidFill>
              </a:rPr>
              <a:t>Do some math</a:t>
            </a:r>
          </a:p>
        </p:txBody>
      </p:sp>
      <p:sp>
        <p:nvSpPr>
          <p:cNvPr id="17" name="Rectangle 16">
            <a:extLst>
              <a:ext uri="{FF2B5EF4-FFF2-40B4-BE49-F238E27FC236}">
                <a16:creationId xmlns:a16="http://schemas.microsoft.com/office/drawing/2014/main" id="{BAB68C3A-2D89-48F9-9B34-51CC35112F9A}"/>
              </a:ext>
            </a:extLst>
          </p:cNvPr>
          <p:cNvSpPr/>
          <p:nvPr/>
        </p:nvSpPr>
        <p:spPr>
          <a:xfrm>
            <a:off x="9988823" y="3623719"/>
            <a:ext cx="1225913" cy="369332"/>
          </a:xfrm>
          <a:prstGeom prst="rect">
            <a:avLst/>
          </a:prstGeom>
        </p:spPr>
        <p:txBody>
          <a:bodyPr wrap="none">
            <a:spAutoFit/>
          </a:bodyPr>
          <a:lstStyle/>
          <a:p>
            <a:pPr lvl="0"/>
            <a:r>
              <a:rPr lang="en-US" dirty="0">
                <a:solidFill>
                  <a:schemeClr val="accent5"/>
                </a:solidFill>
              </a:rPr>
              <a:t>Do DevOps</a:t>
            </a:r>
          </a:p>
        </p:txBody>
      </p:sp>
    </p:spTree>
    <p:extLst>
      <p:ext uri="{BB962C8B-B14F-4D97-AF65-F5344CB8AC3E}">
        <p14:creationId xmlns:p14="http://schemas.microsoft.com/office/powerpoint/2010/main" val="80905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67F73BCD-9518-4ECF-8833-48DF03D5AE12}"/>
              </a:ext>
            </a:extLst>
          </p:cNvPr>
          <p:cNvSpPr/>
          <p:nvPr/>
        </p:nvSpPr>
        <p:spPr>
          <a:xfrm>
            <a:off x="4388127" y="1242391"/>
            <a:ext cx="6877877" cy="462169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F0645-9EBA-441B-ACC0-4C5B2341FD12}"/>
              </a:ext>
            </a:extLst>
          </p:cNvPr>
          <p:cNvSpPr>
            <a:spLocks noGrp="1"/>
          </p:cNvSpPr>
          <p:nvPr>
            <p:ph type="title"/>
          </p:nvPr>
        </p:nvSpPr>
        <p:spPr>
          <a:xfrm>
            <a:off x="838200" y="365126"/>
            <a:ext cx="10515600" cy="764002"/>
          </a:xfrm>
        </p:spPr>
        <p:txBody>
          <a:bodyPr/>
          <a:lstStyle/>
          <a:p>
            <a:r>
              <a:rPr lang="en-US" dirty="0"/>
              <a:t>The Notebook Paradigm</a:t>
            </a:r>
          </a:p>
        </p:txBody>
      </p:sp>
      <p:grpSp>
        <p:nvGrpSpPr>
          <p:cNvPr id="8" name="Group 7">
            <a:extLst>
              <a:ext uri="{FF2B5EF4-FFF2-40B4-BE49-F238E27FC236}">
                <a16:creationId xmlns:a16="http://schemas.microsoft.com/office/drawing/2014/main" id="{A92FF890-956A-49B0-9C2A-C11C0BC85D87}"/>
              </a:ext>
            </a:extLst>
          </p:cNvPr>
          <p:cNvGrpSpPr/>
          <p:nvPr/>
        </p:nvGrpSpPr>
        <p:grpSpPr>
          <a:xfrm>
            <a:off x="1306168" y="2297805"/>
            <a:ext cx="1719469" cy="2141883"/>
            <a:chOff x="1182757" y="2261152"/>
            <a:chExt cx="1719469" cy="2141883"/>
          </a:xfrm>
        </p:grpSpPr>
        <p:sp>
          <p:nvSpPr>
            <p:cNvPr id="3" name="Rectangle 2">
              <a:extLst>
                <a:ext uri="{FF2B5EF4-FFF2-40B4-BE49-F238E27FC236}">
                  <a16:creationId xmlns:a16="http://schemas.microsoft.com/office/drawing/2014/main" id="{082D1099-0AD8-4CDB-BD04-DDEE0073FC06}"/>
                </a:ext>
              </a:extLst>
            </p:cNvPr>
            <p:cNvSpPr/>
            <p:nvPr/>
          </p:nvSpPr>
          <p:spPr>
            <a:xfrm>
              <a:off x="1182757" y="2261152"/>
              <a:ext cx="1719469" cy="2141883"/>
            </a:xfrm>
            <a:prstGeom prst="rect">
              <a:avLst/>
            </a:prstGeom>
            <a:solidFill>
              <a:schemeClr val="bg1">
                <a:lumMod val="9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3BDCAA8-A2DF-4043-AD5B-3A02448395A2}"/>
                </a:ext>
              </a:extLst>
            </p:cNvPr>
            <p:cNvSpPr/>
            <p:nvPr/>
          </p:nvSpPr>
          <p:spPr>
            <a:xfrm>
              <a:off x="1353379" y="2657060"/>
              <a:ext cx="1408043" cy="31473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CEB54FD-E112-46A5-94BC-9C786BC267B9}"/>
                </a:ext>
              </a:extLst>
            </p:cNvPr>
            <p:cNvSpPr/>
            <p:nvPr/>
          </p:nvSpPr>
          <p:spPr>
            <a:xfrm>
              <a:off x="1353378" y="2426804"/>
              <a:ext cx="1408043" cy="12258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C0C07BD-3DF0-4215-BB3A-3211B29B2580}"/>
                </a:ext>
              </a:extLst>
            </p:cNvPr>
            <p:cNvSpPr/>
            <p:nvPr/>
          </p:nvSpPr>
          <p:spPr>
            <a:xfrm>
              <a:off x="1353378" y="3052969"/>
              <a:ext cx="1408043" cy="54499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8BF82F-9B1F-416B-B657-4D725B2E6E48}"/>
                </a:ext>
              </a:extLst>
            </p:cNvPr>
            <p:cNvSpPr/>
            <p:nvPr/>
          </p:nvSpPr>
          <p:spPr>
            <a:xfrm>
              <a:off x="1353378" y="3679135"/>
              <a:ext cx="1408043" cy="60463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29B7F42B-1B2D-4395-9AA6-EDF628AAA91A}"/>
              </a:ext>
            </a:extLst>
          </p:cNvPr>
          <p:cNvGrpSpPr/>
          <p:nvPr/>
        </p:nvGrpSpPr>
        <p:grpSpPr>
          <a:xfrm>
            <a:off x="4493317" y="1313620"/>
            <a:ext cx="3205366" cy="1369947"/>
            <a:chOff x="4303643" y="1768338"/>
            <a:chExt cx="3205366" cy="1369947"/>
          </a:xfrm>
        </p:grpSpPr>
        <p:sp>
          <p:nvSpPr>
            <p:cNvPr id="10" name="Rectangle 9">
              <a:extLst>
                <a:ext uri="{FF2B5EF4-FFF2-40B4-BE49-F238E27FC236}">
                  <a16:creationId xmlns:a16="http://schemas.microsoft.com/office/drawing/2014/main" id="{A0B35ED2-40E9-43A9-8652-D2ECE063CC37}"/>
                </a:ext>
              </a:extLst>
            </p:cNvPr>
            <p:cNvSpPr/>
            <p:nvPr/>
          </p:nvSpPr>
          <p:spPr>
            <a:xfrm>
              <a:off x="4303643" y="1768338"/>
              <a:ext cx="1207605" cy="1369947"/>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Collect Data</a:t>
              </a:r>
            </a:p>
          </p:txBody>
        </p:sp>
        <p:sp>
          <p:nvSpPr>
            <p:cNvPr id="11" name="Rectangle 10">
              <a:extLst>
                <a:ext uri="{FF2B5EF4-FFF2-40B4-BE49-F238E27FC236}">
                  <a16:creationId xmlns:a16="http://schemas.microsoft.com/office/drawing/2014/main" id="{BEF89109-64F9-455C-8CE6-EF93D3FC4E05}"/>
                </a:ext>
              </a:extLst>
            </p:cNvPr>
            <p:cNvSpPr/>
            <p:nvPr/>
          </p:nvSpPr>
          <p:spPr>
            <a:xfrm>
              <a:off x="5592414" y="1771239"/>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Retrieve Files</a:t>
              </a:r>
            </a:p>
          </p:txBody>
        </p:sp>
        <p:sp>
          <p:nvSpPr>
            <p:cNvPr id="12" name="Rectangle 11">
              <a:extLst>
                <a:ext uri="{FF2B5EF4-FFF2-40B4-BE49-F238E27FC236}">
                  <a16:creationId xmlns:a16="http://schemas.microsoft.com/office/drawing/2014/main" id="{EA3299D5-E143-47AF-A9EB-067C996CB0B1}"/>
                </a:ext>
              </a:extLst>
            </p:cNvPr>
            <p:cNvSpPr/>
            <p:nvPr/>
          </p:nvSpPr>
          <p:spPr>
            <a:xfrm>
              <a:off x="5592414" y="2123871"/>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Query SQL Databases</a:t>
              </a:r>
            </a:p>
          </p:txBody>
        </p:sp>
        <p:sp>
          <p:nvSpPr>
            <p:cNvPr id="13" name="Rectangle 12">
              <a:extLst>
                <a:ext uri="{FF2B5EF4-FFF2-40B4-BE49-F238E27FC236}">
                  <a16:creationId xmlns:a16="http://schemas.microsoft.com/office/drawing/2014/main" id="{9976B9CC-49B8-4AAB-95E2-18D1A62BFE6F}"/>
                </a:ext>
              </a:extLst>
            </p:cNvPr>
            <p:cNvSpPr/>
            <p:nvPr/>
          </p:nvSpPr>
          <p:spPr>
            <a:xfrm>
              <a:off x="5592414" y="2481887"/>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Call Web Services</a:t>
              </a:r>
            </a:p>
          </p:txBody>
        </p:sp>
        <p:sp>
          <p:nvSpPr>
            <p:cNvPr id="14" name="Rectangle 13">
              <a:extLst>
                <a:ext uri="{FF2B5EF4-FFF2-40B4-BE49-F238E27FC236}">
                  <a16:creationId xmlns:a16="http://schemas.microsoft.com/office/drawing/2014/main" id="{DC484F63-80E9-494D-A2AB-D7F037225AA6}"/>
                </a:ext>
              </a:extLst>
            </p:cNvPr>
            <p:cNvSpPr/>
            <p:nvPr/>
          </p:nvSpPr>
          <p:spPr>
            <a:xfrm>
              <a:off x="5592414" y="2847154"/>
              <a:ext cx="1916595" cy="291131"/>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“Scrape” Web Pages</a:t>
              </a:r>
            </a:p>
          </p:txBody>
        </p:sp>
      </p:grpSp>
      <p:grpSp>
        <p:nvGrpSpPr>
          <p:cNvPr id="16" name="Group 15">
            <a:extLst>
              <a:ext uri="{FF2B5EF4-FFF2-40B4-BE49-F238E27FC236}">
                <a16:creationId xmlns:a16="http://schemas.microsoft.com/office/drawing/2014/main" id="{AE7A9506-B70E-4E0F-BC45-4138D29018E7}"/>
              </a:ext>
            </a:extLst>
          </p:cNvPr>
          <p:cNvGrpSpPr/>
          <p:nvPr/>
        </p:nvGrpSpPr>
        <p:grpSpPr>
          <a:xfrm>
            <a:off x="4493317" y="2868059"/>
            <a:ext cx="3205366" cy="1369947"/>
            <a:chOff x="4303643" y="1768338"/>
            <a:chExt cx="3205366" cy="1369947"/>
          </a:xfrm>
          <a:solidFill>
            <a:srgbClr val="43AFC0"/>
          </a:solidFill>
        </p:grpSpPr>
        <p:sp>
          <p:nvSpPr>
            <p:cNvPr id="17" name="Rectangle 16">
              <a:extLst>
                <a:ext uri="{FF2B5EF4-FFF2-40B4-BE49-F238E27FC236}">
                  <a16:creationId xmlns:a16="http://schemas.microsoft.com/office/drawing/2014/main" id="{6810AF41-AF4F-4842-B09B-31819910983F}"/>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Prepare Data</a:t>
              </a:r>
            </a:p>
          </p:txBody>
        </p:sp>
        <p:sp>
          <p:nvSpPr>
            <p:cNvPr id="18" name="Rectangle 17">
              <a:extLst>
                <a:ext uri="{FF2B5EF4-FFF2-40B4-BE49-F238E27FC236}">
                  <a16:creationId xmlns:a16="http://schemas.microsoft.com/office/drawing/2014/main" id="{DEDB9C84-F9FE-43B1-B9B0-78006160DD68}"/>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Explore Data</a:t>
              </a:r>
            </a:p>
          </p:txBody>
        </p:sp>
        <p:sp>
          <p:nvSpPr>
            <p:cNvPr id="19" name="Rectangle 18">
              <a:extLst>
                <a:ext uri="{FF2B5EF4-FFF2-40B4-BE49-F238E27FC236}">
                  <a16:creationId xmlns:a16="http://schemas.microsoft.com/office/drawing/2014/main" id="{DA59592A-26E3-4E01-8C77-730F4240653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Data</a:t>
              </a:r>
            </a:p>
          </p:txBody>
        </p:sp>
        <p:sp>
          <p:nvSpPr>
            <p:cNvPr id="20" name="Rectangle 19">
              <a:extLst>
                <a:ext uri="{FF2B5EF4-FFF2-40B4-BE49-F238E27FC236}">
                  <a16:creationId xmlns:a16="http://schemas.microsoft.com/office/drawing/2014/main" id="{86ACA44E-0B72-47E5-A83A-2D0F7535FA90}"/>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Clean Data</a:t>
              </a:r>
            </a:p>
          </p:txBody>
        </p:sp>
        <p:sp>
          <p:nvSpPr>
            <p:cNvPr id="21" name="Rectangle 20">
              <a:extLst>
                <a:ext uri="{FF2B5EF4-FFF2-40B4-BE49-F238E27FC236}">
                  <a16:creationId xmlns:a16="http://schemas.microsoft.com/office/drawing/2014/main" id="{2631438F-AF15-476F-85E1-E0619C02DB6D}"/>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Featurize</a:t>
              </a:r>
              <a:r>
                <a:rPr lang="en-US" sz="1400" dirty="0"/>
                <a:t> Data</a:t>
              </a:r>
            </a:p>
          </p:txBody>
        </p:sp>
      </p:grpSp>
      <p:grpSp>
        <p:nvGrpSpPr>
          <p:cNvPr id="22" name="Group 21">
            <a:extLst>
              <a:ext uri="{FF2B5EF4-FFF2-40B4-BE49-F238E27FC236}">
                <a16:creationId xmlns:a16="http://schemas.microsoft.com/office/drawing/2014/main" id="{5A9B4063-5094-436F-8F02-A099EEE442E8}"/>
              </a:ext>
            </a:extLst>
          </p:cNvPr>
          <p:cNvGrpSpPr/>
          <p:nvPr/>
        </p:nvGrpSpPr>
        <p:grpSpPr>
          <a:xfrm>
            <a:off x="4493317" y="4406349"/>
            <a:ext cx="3205366" cy="1369947"/>
            <a:chOff x="4303643" y="1768338"/>
            <a:chExt cx="3205366" cy="1369947"/>
          </a:xfrm>
          <a:solidFill>
            <a:srgbClr val="43BB8D"/>
          </a:solidFill>
        </p:grpSpPr>
        <p:sp>
          <p:nvSpPr>
            <p:cNvPr id="23" name="Rectangle 22">
              <a:extLst>
                <a:ext uri="{FF2B5EF4-FFF2-40B4-BE49-F238E27FC236}">
                  <a16:creationId xmlns:a16="http://schemas.microsoft.com/office/drawing/2014/main" id="{5EF902BB-E1C3-40F4-8F41-6A8AB58F968D}"/>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br>
                <a:rPr lang="en-US" dirty="0"/>
              </a:br>
              <a:r>
                <a:rPr lang="en-US" dirty="0"/>
                <a:t>Model</a:t>
              </a:r>
            </a:p>
          </p:txBody>
        </p:sp>
        <p:sp>
          <p:nvSpPr>
            <p:cNvPr id="24" name="Rectangle 23">
              <a:extLst>
                <a:ext uri="{FF2B5EF4-FFF2-40B4-BE49-F238E27FC236}">
                  <a16:creationId xmlns:a16="http://schemas.microsoft.com/office/drawing/2014/main" id="{A3E1F8D0-5EA2-4394-BA3F-32FD441D9B5F}"/>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Training Set</a:t>
              </a:r>
            </a:p>
          </p:txBody>
        </p:sp>
        <p:sp>
          <p:nvSpPr>
            <p:cNvPr id="25" name="Rectangle 24">
              <a:extLst>
                <a:ext uri="{FF2B5EF4-FFF2-40B4-BE49-F238E27FC236}">
                  <a16:creationId xmlns:a16="http://schemas.microsoft.com/office/drawing/2014/main" id="{2EA70AC4-9E3C-4E6B-A97A-34C8F0F8477A}"/>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Experiment</a:t>
              </a:r>
            </a:p>
          </p:txBody>
        </p:sp>
        <p:sp>
          <p:nvSpPr>
            <p:cNvPr id="26" name="Rectangle 25">
              <a:extLst>
                <a:ext uri="{FF2B5EF4-FFF2-40B4-BE49-F238E27FC236}">
                  <a16:creationId xmlns:a16="http://schemas.microsoft.com/office/drawing/2014/main" id="{E59257F6-91EE-45AF-A9D8-57EFE1D3A337}"/>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Model</a:t>
              </a:r>
            </a:p>
          </p:txBody>
        </p:sp>
        <p:sp>
          <p:nvSpPr>
            <p:cNvPr id="27" name="Rectangle 26">
              <a:extLst>
                <a:ext uri="{FF2B5EF4-FFF2-40B4-BE49-F238E27FC236}">
                  <a16:creationId xmlns:a16="http://schemas.microsoft.com/office/drawing/2014/main" id="{44A585E3-A02F-4CC8-A66A-839C16364926}"/>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28" name="Group 27">
            <a:extLst>
              <a:ext uri="{FF2B5EF4-FFF2-40B4-BE49-F238E27FC236}">
                <a16:creationId xmlns:a16="http://schemas.microsoft.com/office/drawing/2014/main" id="{037FF8BF-DF76-44C2-98CB-1FB84E8E453C}"/>
              </a:ext>
            </a:extLst>
          </p:cNvPr>
          <p:cNvGrpSpPr/>
          <p:nvPr/>
        </p:nvGrpSpPr>
        <p:grpSpPr>
          <a:xfrm>
            <a:off x="7938872" y="1299750"/>
            <a:ext cx="3205366" cy="1369947"/>
            <a:chOff x="4303643" y="1768338"/>
            <a:chExt cx="3205366" cy="1369947"/>
          </a:xfrm>
          <a:solidFill>
            <a:srgbClr val="45B451"/>
          </a:solidFill>
        </p:grpSpPr>
        <p:sp>
          <p:nvSpPr>
            <p:cNvPr id="29" name="Rectangle 28">
              <a:extLst>
                <a:ext uri="{FF2B5EF4-FFF2-40B4-BE49-F238E27FC236}">
                  <a16:creationId xmlns:a16="http://schemas.microsoft.com/office/drawing/2014/main" id="{20EE4D60-1879-440A-922B-DB927F0EA62B}"/>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Evaluate</a:t>
              </a:r>
            </a:p>
            <a:p>
              <a:pPr algn="ctr"/>
              <a:r>
                <a:rPr lang="en-US" dirty="0"/>
                <a:t>Model</a:t>
              </a:r>
            </a:p>
          </p:txBody>
        </p:sp>
        <p:sp>
          <p:nvSpPr>
            <p:cNvPr id="30" name="Rectangle 29">
              <a:extLst>
                <a:ext uri="{FF2B5EF4-FFF2-40B4-BE49-F238E27FC236}">
                  <a16:creationId xmlns:a16="http://schemas.microsoft.com/office/drawing/2014/main" id="{364BC7B9-F98E-4CA7-80FA-3E9AFFD6B656}"/>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Performance</a:t>
              </a:r>
            </a:p>
          </p:txBody>
        </p:sp>
        <p:sp>
          <p:nvSpPr>
            <p:cNvPr id="31" name="Rectangle 30">
              <a:extLst>
                <a:ext uri="{FF2B5EF4-FFF2-40B4-BE49-F238E27FC236}">
                  <a16:creationId xmlns:a16="http://schemas.microsoft.com/office/drawing/2014/main" id="{D330248E-3C90-43D7-8803-AC7E4F3F9790}"/>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Compare Models</a:t>
              </a:r>
            </a:p>
          </p:txBody>
        </p:sp>
        <p:sp>
          <p:nvSpPr>
            <p:cNvPr id="32" name="Rectangle 31">
              <a:extLst>
                <a:ext uri="{FF2B5EF4-FFF2-40B4-BE49-F238E27FC236}">
                  <a16:creationId xmlns:a16="http://schemas.microsoft.com/office/drawing/2014/main" id="{43C9C2A6-CA53-4329-BD04-ADEC5B9BB005}"/>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Validate Model</a:t>
              </a:r>
            </a:p>
          </p:txBody>
        </p:sp>
        <p:sp>
          <p:nvSpPr>
            <p:cNvPr id="33" name="Rectangle 32">
              <a:extLst>
                <a:ext uri="{FF2B5EF4-FFF2-40B4-BE49-F238E27FC236}">
                  <a16:creationId xmlns:a16="http://schemas.microsoft.com/office/drawing/2014/main" id="{51515626-8E5D-4D73-9744-AF806EEC79F5}"/>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Visualize Performance</a:t>
              </a:r>
            </a:p>
          </p:txBody>
        </p:sp>
      </p:grpSp>
      <p:grpSp>
        <p:nvGrpSpPr>
          <p:cNvPr id="34" name="Group 33">
            <a:extLst>
              <a:ext uri="{FF2B5EF4-FFF2-40B4-BE49-F238E27FC236}">
                <a16:creationId xmlns:a16="http://schemas.microsoft.com/office/drawing/2014/main" id="{AA78F14E-AEF4-4A73-9D17-8E4D29AD47B6}"/>
              </a:ext>
            </a:extLst>
          </p:cNvPr>
          <p:cNvGrpSpPr/>
          <p:nvPr/>
        </p:nvGrpSpPr>
        <p:grpSpPr>
          <a:xfrm>
            <a:off x="7938872" y="2896634"/>
            <a:ext cx="3205366" cy="1369947"/>
            <a:chOff x="4303643" y="1768338"/>
            <a:chExt cx="3205366" cy="1369947"/>
          </a:xfrm>
          <a:solidFill>
            <a:srgbClr val="70AD47"/>
          </a:solidFill>
        </p:grpSpPr>
        <p:sp>
          <p:nvSpPr>
            <p:cNvPr id="35" name="Rectangle 34">
              <a:extLst>
                <a:ext uri="{FF2B5EF4-FFF2-40B4-BE49-F238E27FC236}">
                  <a16:creationId xmlns:a16="http://schemas.microsoft.com/office/drawing/2014/main" id="{1EBD674F-BB4B-4D3A-A583-00FEE995C06C}"/>
                </a:ext>
              </a:extLst>
            </p:cNvPr>
            <p:cNvSpPr/>
            <p:nvPr/>
          </p:nvSpPr>
          <p:spPr>
            <a:xfrm>
              <a:off x="4303643" y="1768338"/>
              <a:ext cx="1207605" cy="13699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a:t>
              </a:r>
            </a:p>
            <a:p>
              <a:pPr algn="ctr"/>
              <a:r>
                <a:rPr lang="en-US" dirty="0"/>
                <a:t>Model</a:t>
              </a:r>
            </a:p>
          </p:txBody>
        </p:sp>
        <p:sp>
          <p:nvSpPr>
            <p:cNvPr id="36" name="Rectangle 35">
              <a:extLst>
                <a:ext uri="{FF2B5EF4-FFF2-40B4-BE49-F238E27FC236}">
                  <a16:creationId xmlns:a16="http://schemas.microsoft.com/office/drawing/2014/main" id="{DB23E275-D20E-4767-ADF9-E57432022B6E}"/>
                </a:ext>
              </a:extLst>
            </p:cNvPr>
            <p:cNvSpPr/>
            <p:nvPr/>
          </p:nvSpPr>
          <p:spPr>
            <a:xfrm>
              <a:off x="5592414" y="1771239"/>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Export Model File</a:t>
              </a:r>
            </a:p>
          </p:txBody>
        </p:sp>
        <p:sp>
          <p:nvSpPr>
            <p:cNvPr id="37" name="Rectangle 36">
              <a:extLst>
                <a:ext uri="{FF2B5EF4-FFF2-40B4-BE49-F238E27FC236}">
                  <a16:creationId xmlns:a16="http://schemas.microsoft.com/office/drawing/2014/main" id="{6F6F4705-46F9-43A6-AAC7-6DEA4C972629}"/>
                </a:ext>
              </a:extLst>
            </p:cNvPr>
            <p:cNvSpPr/>
            <p:nvPr/>
          </p:nvSpPr>
          <p:spPr>
            <a:xfrm>
              <a:off x="5592414" y="2123871"/>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Prepare Job</a:t>
              </a:r>
            </a:p>
          </p:txBody>
        </p:sp>
        <p:sp>
          <p:nvSpPr>
            <p:cNvPr id="38" name="Rectangle 37">
              <a:extLst>
                <a:ext uri="{FF2B5EF4-FFF2-40B4-BE49-F238E27FC236}">
                  <a16:creationId xmlns:a16="http://schemas.microsoft.com/office/drawing/2014/main" id="{6993CC40-02D5-4D9E-A878-79242FE9FB59}"/>
                </a:ext>
              </a:extLst>
            </p:cNvPr>
            <p:cNvSpPr/>
            <p:nvPr/>
          </p:nvSpPr>
          <p:spPr>
            <a:xfrm>
              <a:off x="5592414" y="2481887"/>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 Container</a:t>
              </a:r>
            </a:p>
          </p:txBody>
        </p:sp>
        <p:sp>
          <p:nvSpPr>
            <p:cNvPr id="39" name="Rectangle 38">
              <a:extLst>
                <a:ext uri="{FF2B5EF4-FFF2-40B4-BE49-F238E27FC236}">
                  <a16:creationId xmlns:a16="http://schemas.microsoft.com/office/drawing/2014/main" id="{2146C76B-669D-4F15-8AFD-EF04291F1A3C}"/>
                </a:ext>
              </a:extLst>
            </p:cNvPr>
            <p:cNvSpPr/>
            <p:nvPr/>
          </p:nvSpPr>
          <p:spPr>
            <a:xfrm>
              <a:off x="5592414" y="2847154"/>
              <a:ext cx="1916595" cy="2911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Re-package Model</a:t>
              </a:r>
            </a:p>
          </p:txBody>
        </p:sp>
      </p:grpSp>
      <p:sp>
        <p:nvSpPr>
          <p:cNvPr id="40" name="TextBox 39">
            <a:extLst>
              <a:ext uri="{FF2B5EF4-FFF2-40B4-BE49-F238E27FC236}">
                <a16:creationId xmlns:a16="http://schemas.microsoft.com/office/drawing/2014/main" id="{12374566-C874-4DC5-9314-862041133D14}"/>
              </a:ext>
            </a:extLst>
          </p:cNvPr>
          <p:cNvSpPr txBox="1"/>
          <p:nvPr/>
        </p:nvSpPr>
        <p:spPr>
          <a:xfrm>
            <a:off x="1306168" y="4523931"/>
            <a:ext cx="2257010" cy="584775"/>
          </a:xfrm>
          <a:prstGeom prst="rect">
            <a:avLst/>
          </a:prstGeom>
          <a:noFill/>
        </p:spPr>
        <p:txBody>
          <a:bodyPr wrap="square" rtlCol="0">
            <a:spAutoFit/>
          </a:bodyPr>
          <a:lstStyle/>
          <a:p>
            <a:r>
              <a:rPr lang="en-US" dirty="0"/>
              <a:t>Notebook</a:t>
            </a:r>
          </a:p>
          <a:p>
            <a:r>
              <a:rPr lang="en-US" sz="1400" dirty="0"/>
              <a:t>(Jupyter, Azure Databricks)</a:t>
            </a:r>
          </a:p>
        </p:txBody>
      </p:sp>
      <p:cxnSp>
        <p:nvCxnSpPr>
          <p:cNvPr id="42" name="Straight Connector 41">
            <a:extLst>
              <a:ext uri="{FF2B5EF4-FFF2-40B4-BE49-F238E27FC236}">
                <a16:creationId xmlns:a16="http://schemas.microsoft.com/office/drawing/2014/main" id="{E9859291-F837-4466-8773-58CCEE794D2C}"/>
              </a:ext>
            </a:extLst>
          </p:cNvPr>
          <p:cNvCxnSpPr>
            <a:cxnSpLocks/>
          </p:cNvCxnSpPr>
          <p:nvPr/>
        </p:nvCxnSpPr>
        <p:spPr>
          <a:xfrm flipV="1">
            <a:off x="3025637" y="1242391"/>
            <a:ext cx="1362490" cy="105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B82A18-FD7F-4B66-83DC-EF0B792272CC}"/>
              </a:ext>
            </a:extLst>
          </p:cNvPr>
          <p:cNvCxnSpPr>
            <a:cxnSpLocks/>
          </p:cNvCxnSpPr>
          <p:nvPr/>
        </p:nvCxnSpPr>
        <p:spPr>
          <a:xfrm>
            <a:off x="3025637" y="4439688"/>
            <a:ext cx="1362490" cy="1424399"/>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2A52BB5-208A-4E88-BFC7-03CD72DF3AF1}"/>
              </a:ext>
            </a:extLst>
          </p:cNvPr>
          <p:cNvSpPr txBox="1"/>
          <p:nvPr/>
        </p:nvSpPr>
        <p:spPr>
          <a:xfrm>
            <a:off x="3038888" y="2998075"/>
            <a:ext cx="1362490" cy="1200329"/>
          </a:xfrm>
          <a:prstGeom prst="rect">
            <a:avLst/>
          </a:prstGeom>
          <a:noFill/>
        </p:spPr>
        <p:txBody>
          <a:bodyPr wrap="square" rtlCol="0">
            <a:spAutoFit/>
          </a:bodyPr>
          <a:lstStyle/>
          <a:p>
            <a:r>
              <a:rPr lang="en-US" sz="1200" dirty="0"/>
              <a:t>Execute arbitrary:</a:t>
            </a:r>
          </a:p>
          <a:p>
            <a:r>
              <a:rPr lang="en-US" sz="1200" dirty="0"/>
              <a:t>- Python code</a:t>
            </a:r>
          </a:p>
          <a:p>
            <a:r>
              <a:rPr lang="en-US" sz="1200" dirty="0"/>
              <a:t>- R code</a:t>
            </a:r>
          </a:p>
          <a:p>
            <a:r>
              <a:rPr lang="en-US" sz="1200" dirty="0"/>
              <a:t>- SQL queries</a:t>
            </a:r>
          </a:p>
          <a:p>
            <a:r>
              <a:rPr lang="en-US" sz="1200" dirty="0"/>
              <a:t>- Shell commands</a:t>
            </a:r>
          </a:p>
          <a:p>
            <a:endParaRPr lang="en-US" sz="1200" dirty="0"/>
          </a:p>
        </p:txBody>
      </p:sp>
    </p:spTree>
    <p:extLst>
      <p:ext uri="{BB962C8B-B14F-4D97-AF65-F5344CB8AC3E}">
        <p14:creationId xmlns:p14="http://schemas.microsoft.com/office/powerpoint/2010/main" val="224819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16202-BD3B-464E-8121-E906245EA934}"/>
              </a:ext>
            </a:extLst>
          </p:cNvPr>
          <p:cNvSpPr>
            <a:spLocks noGrp="1"/>
          </p:cNvSpPr>
          <p:nvPr>
            <p:ph type="title"/>
          </p:nvPr>
        </p:nvSpPr>
        <p:spPr/>
        <p:txBody>
          <a:bodyPr/>
          <a:lstStyle/>
          <a:p>
            <a:r>
              <a:rPr lang="en-US" dirty="0"/>
              <a:t>Examples of Tools for Data Science in the Wild</a:t>
            </a:r>
          </a:p>
        </p:txBody>
      </p:sp>
      <p:sp>
        <p:nvSpPr>
          <p:cNvPr id="3" name="Text Placeholder 2">
            <a:extLst>
              <a:ext uri="{FF2B5EF4-FFF2-40B4-BE49-F238E27FC236}">
                <a16:creationId xmlns:a16="http://schemas.microsoft.com/office/drawing/2014/main" id="{948D6D25-22BF-42A0-976A-672268CFD470}"/>
              </a:ext>
            </a:extLst>
          </p:cNvPr>
          <p:cNvSpPr>
            <a:spLocks noGrp="1"/>
          </p:cNvSpPr>
          <p:nvPr>
            <p:ph type="body" sz="quarter" idx="4294967295"/>
          </p:nvPr>
        </p:nvSpPr>
        <p:spPr>
          <a:xfrm>
            <a:off x="730038" y="1679554"/>
            <a:ext cx="2867025" cy="860425"/>
          </a:xfrm>
        </p:spPr>
        <p:txBody>
          <a:bodyPr vert="horz" wrap="square" lIns="0" tIns="0" rIns="0" bIns="0" rtlCol="0">
            <a:spAutoFit/>
          </a:bodyPr>
          <a:lstStyle/>
          <a:p>
            <a:pPr marL="0" indent="0" defTabSz="932742">
              <a:lnSpc>
                <a:spcPct val="100000"/>
              </a:lnSpc>
              <a:spcBef>
                <a:spcPct val="20000"/>
              </a:spcBef>
              <a:buSzPct val="90000"/>
              <a:buNone/>
            </a:pP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Core frameworks and tools</a:t>
            </a:r>
          </a:p>
        </p:txBody>
      </p:sp>
      <p:pic>
        <p:nvPicPr>
          <p:cNvPr id="4" name="Picture 4" descr="Bilderesultat for jupyter">
            <a:extLst>
              <a:ext uri="{FF2B5EF4-FFF2-40B4-BE49-F238E27FC236}">
                <a16:creationId xmlns:a16="http://schemas.microsoft.com/office/drawing/2014/main" id="{23758FEF-2D3E-4EDD-883A-04691F0B4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569" t="11614" r="33621" b="10543"/>
          <a:stretch/>
        </p:blipFill>
        <p:spPr bwMode="auto">
          <a:xfrm>
            <a:off x="10125055" y="1441904"/>
            <a:ext cx="842652" cy="10245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Bilderesultat for python">
            <a:extLst>
              <a:ext uri="{FF2B5EF4-FFF2-40B4-BE49-F238E27FC236}">
                <a16:creationId xmlns:a16="http://schemas.microsoft.com/office/drawing/2014/main" id="{0B671D52-0978-4224-A4C4-387612A31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429" y="1679554"/>
            <a:ext cx="1199116" cy="8094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Bilderesultat for matplotlib">
            <a:extLst>
              <a:ext uri="{FF2B5EF4-FFF2-40B4-BE49-F238E27FC236}">
                <a16:creationId xmlns:a16="http://schemas.microsoft.com/office/drawing/2014/main" id="{59DAE2F5-12A1-432D-9C1B-6C73938D79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254" y="4328512"/>
            <a:ext cx="2050410" cy="4917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Bilderesultat for plotly">
            <a:extLst>
              <a:ext uri="{FF2B5EF4-FFF2-40B4-BE49-F238E27FC236}">
                <a16:creationId xmlns:a16="http://schemas.microsoft.com/office/drawing/2014/main" id="{9F0204BB-9E89-43AE-88EB-6F33F67E7A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0587" y="4256641"/>
            <a:ext cx="1681805" cy="6580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ilderesultat for bokeh python">
            <a:extLst>
              <a:ext uri="{FF2B5EF4-FFF2-40B4-BE49-F238E27FC236}">
                <a16:creationId xmlns:a16="http://schemas.microsoft.com/office/drawing/2014/main" id="{4E85CC6C-CB8F-4265-8E74-96F73FF10C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36167" y="4292744"/>
            <a:ext cx="1231540" cy="537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0DA0B7B-5FE7-4186-B6F8-551570321F2F}"/>
              </a:ext>
            </a:extLst>
          </p:cNvPr>
          <p:cNvPicPr>
            <a:picLocks noChangeAspect="1"/>
          </p:cNvPicPr>
          <p:nvPr/>
        </p:nvPicPr>
        <p:blipFill>
          <a:blip r:embed="rId8"/>
          <a:stretch>
            <a:fillRect/>
          </a:stretch>
        </p:blipFill>
        <p:spPr>
          <a:xfrm>
            <a:off x="8151455" y="4301500"/>
            <a:ext cx="1272921" cy="485486"/>
          </a:xfrm>
          <a:prstGeom prst="rect">
            <a:avLst/>
          </a:prstGeom>
        </p:spPr>
      </p:pic>
      <p:pic>
        <p:nvPicPr>
          <p:cNvPr id="1026" name="Picture 2" descr="Image result for apache spark logo">
            <a:extLst>
              <a:ext uri="{FF2B5EF4-FFF2-40B4-BE49-F238E27FC236}">
                <a16:creationId xmlns:a16="http://schemas.microsoft.com/office/drawing/2014/main" id="{4DD48328-5D8F-4A16-BBDD-A80F19FA81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8832" y="3210448"/>
            <a:ext cx="918875" cy="477763"/>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2">
            <a:extLst>
              <a:ext uri="{FF2B5EF4-FFF2-40B4-BE49-F238E27FC236}">
                <a16:creationId xmlns:a16="http://schemas.microsoft.com/office/drawing/2014/main" id="{512BFB9E-EB1C-404A-A03B-47AF5586032A}"/>
              </a:ext>
            </a:extLst>
          </p:cNvPr>
          <p:cNvSpPr txBox="1">
            <a:spLocks/>
          </p:cNvSpPr>
          <p:nvPr/>
        </p:nvSpPr>
        <p:spPr>
          <a:xfrm>
            <a:off x="730038" y="2977847"/>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Machine Learning &amp; Deep Learning</a:t>
            </a:r>
          </a:p>
        </p:txBody>
      </p:sp>
      <p:pic>
        <p:nvPicPr>
          <p:cNvPr id="1030" name="Picture 6" descr="https://upload.wikimedia.org/wikipedia/commons/thumb/0/05/Scikit_learn_logo_small.svg/310px-Scikit_learn_logo_small.svg.png">
            <a:extLst>
              <a:ext uri="{FF2B5EF4-FFF2-40B4-BE49-F238E27FC236}">
                <a16:creationId xmlns:a16="http://schemas.microsoft.com/office/drawing/2014/main" id="{4625222A-D821-415F-BC22-124DD86B4D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7185" y="3110022"/>
            <a:ext cx="1073285" cy="5781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nsorFlowLogo.svg">
            <a:extLst>
              <a:ext uri="{FF2B5EF4-FFF2-40B4-BE49-F238E27FC236}">
                <a16:creationId xmlns:a16="http://schemas.microsoft.com/office/drawing/2014/main" id="{AC627718-041A-43C0-AA3A-CB550BA77D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50545" y="3006888"/>
            <a:ext cx="1014383" cy="84531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F5E8F32-EBA0-4FB8-A4C9-0025F8894E96}"/>
              </a:ext>
            </a:extLst>
          </p:cNvPr>
          <p:cNvGrpSpPr/>
          <p:nvPr/>
        </p:nvGrpSpPr>
        <p:grpSpPr>
          <a:xfrm>
            <a:off x="7369392" y="2769168"/>
            <a:ext cx="1014383" cy="1069402"/>
            <a:chOff x="9244496" y="2840493"/>
            <a:chExt cx="1394817" cy="1470387"/>
          </a:xfrm>
        </p:grpSpPr>
        <p:sp>
          <p:nvSpPr>
            <p:cNvPr id="19" name="Rectangle 18">
              <a:extLst>
                <a:ext uri="{FF2B5EF4-FFF2-40B4-BE49-F238E27FC236}">
                  <a16:creationId xmlns:a16="http://schemas.microsoft.com/office/drawing/2014/main" id="{3E181928-2D92-4D17-8D7D-4AAA54BE8310}"/>
                </a:ext>
              </a:extLst>
            </p:cNvPr>
            <p:cNvSpPr/>
            <p:nvPr/>
          </p:nvSpPr>
          <p:spPr>
            <a:xfrm>
              <a:off x="9716700" y="412621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pic>
          <p:nvPicPr>
            <p:cNvPr id="1034" name="Picture 10" descr="Image result for pytorch">
              <a:extLst>
                <a:ext uri="{FF2B5EF4-FFF2-40B4-BE49-F238E27FC236}">
                  <a16:creationId xmlns:a16="http://schemas.microsoft.com/office/drawing/2014/main" id="{6CE90734-5807-4158-8339-F65AA95589E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44496" y="2840493"/>
              <a:ext cx="1394817" cy="139481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Text Placeholder 2">
            <a:extLst>
              <a:ext uri="{FF2B5EF4-FFF2-40B4-BE49-F238E27FC236}">
                <a16:creationId xmlns:a16="http://schemas.microsoft.com/office/drawing/2014/main" id="{FEAB80F9-FA9F-4E21-B2D3-A108FAE53C6B}"/>
              </a:ext>
            </a:extLst>
          </p:cNvPr>
          <p:cNvSpPr txBox="1">
            <a:spLocks/>
          </p:cNvSpPr>
          <p:nvPr/>
        </p:nvSpPr>
        <p:spPr>
          <a:xfrm>
            <a:off x="730038" y="4292744"/>
            <a:ext cx="286681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Visualization</a:t>
            </a:r>
          </a:p>
        </p:txBody>
      </p:sp>
      <p:grpSp>
        <p:nvGrpSpPr>
          <p:cNvPr id="13" name="Group 12">
            <a:extLst>
              <a:ext uri="{FF2B5EF4-FFF2-40B4-BE49-F238E27FC236}">
                <a16:creationId xmlns:a16="http://schemas.microsoft.com/office/drawing/2014/main" id="{EEDEA68E-2091-4FF5-AD69-E8D527B5422D}"/>
              </a:ext>
            </a:extLst>
          </p:cNvPr>
          <p:cNvGrpSpPr/>
          <p:nvPr/>
        </p:nvGrpSpPr>
        <p:grpSpPr>
          <a:xfrm>
            <a:off x="6431810" y="2890215"/>
            <a:ext cx="831754" cy="1002123"/>
            <a:chOff x="10770500" y="3158056"/>
            <a:chExt cx="831754" cy="1002123"/>
          </a:xfrm>
        </p:grpSpPr>
        <p:pic>
          <p:nvPicPr>
            <p:cNvPr id="1036" name="Picture 12" descr="Image result for keras">
              <a:extLst>
                <a:ext uri="{FF2B5EF4-FFF2-40B4-BE49-F238E27FC236}">
                  <a16:creationId xmlns:a16="http://schemas.microsoft.com/office/drawing/2014/main" id="{534B2690-5075-4DD8-8D48-D36F799786D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9492"/>
            <a:stretch/>
          </p:blipFill>
          <p:spPr bwMode="auto">
            <a:xfrm>
              <a:off x="10770500" y="3158056"/>
              <a:ext cx="831754" cy="79065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CC14BEE-3635-4EAC-9E9E-0325E1CD187B}"/>
                </a:ext>
              </a:extLst>
            </p:cNvPr>
            <p:cNvSpPr/>
            <p:nvPr/>
          </p:nvSpPr>
          <p:spPr>
            <a:xfrm>
              <a:off x="11003859" y="3975513"/>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grpSp>
      <p:pic>
        <p:nvPicPr>
          <p:cNvPr id="14" name="Picture 2" descr="See the source image">
            <a:extLst>
              <a:ext uri="{FF2B5EF4-FFF2-40B4-BE49-F238E27FC236}">
                <a16:creationId xmlns:a16="http://schemas.microsoft.com/office/drawing/2014/main" id="{DB339AD8-A5A6-44E7-9379-6B24F5DB041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5903" y="1658519"/>
            <a:ext cx="1964871" cy="7941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37B09CB-9C34-440B-AB53-BC007DC4DCF2}"/>
              </a:ext>
            </a:extLst>
          </p:cNvPr>
          <p:cNvPicPr>
            <a:picLocks noChangeAspect="1"/>
          </p:cNvPicPr>
          <p:nvPr/>
        </p:nvPicPr>
        <p:blipFill>
          <a:blip r:embed="rId15"/>
          <a:stretch>
            <a:fillRect/>
          </a:stretch>
        </p:blipFill>
        <p:spPr>
          <a:xfrm>
            <a:off x="7160774" y="1581600"/>
            <a:ext cx="1106701" cy="998337"/>
          </a:xfrm>
          <a:prstGeom prst="rect">
            <a:avLst/>
          </a:prstGeom>
        </p:spPr>
      </p:pic>
      <p:pic>
        <p:nvPicPr>
          <p:cNvPr id="1028" name="Picture 4" descr="See the source image">
            <a:extLst>
              <a:ext uri="{FF2B5EF4-FFF2-40B4-BE49-F238E27FC236}">
                <a16:creationId xmlns:a16="http://schemas.microsoft.com/office/drawing/2014/main" id="{C5683DD8-FE03-4C5C-A2DB-91CF79F9FA6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55238" y="1405018"/>
            <a:ext cx="1431529" cy="5666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See the source image">
            <a:extLst>
              <a:ext uri="{FF2B5EF4-FFF2-40B4-BE49-F238E27FC236}">
                <a16:creationId xmlns:a16="http://schemas.microsoft.com/office/drawing/2014/main" id="{4D641E9D-925B-449F-9B88-2516C4AC40F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455237" y="2097392"/>
            <a:ext cx="1431529" cy="56877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7B36DED1-70E9-4AE3-9BEF-5FF54E2021C0}"/>
              </a:ext>
            </a:extLst>
          </p:cNvPr>
          <p:cNvCxnSpPr>
            <a:cxnSpLocks/>
          </p:cNvCxnSpPr>
          <p:nvPr/>
        </p:nvCxnSpPr>
        <p:spPr>
          <a:xfrm>
            <a:off x="433365" y="2799489"/>
            <a:ext cx="10886127" cy="0"/>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Picture 21">
            <a:extLst>
              <a:ext uri="{FF2B5EF4-FFF2-40B4-BE49-F238E27FC236}">
                <a16:creationId xmlns:a16="http://schemas.microsoft.com/office/drawing/2014/main" id="{DC57FB24-F0D3-47FC-AB26-0E5D444A6436}"/>
              </a:ext>
            </a:extLst>
          </p:cNvPr>
          <p:cNvPicPr>
            <a:picLocks noChangeAspect="1"/>
          </p:cNvPicPr>
          <p:nvPr/>
        </p:nvPicPr>
        <p:blipFill>
          <a:blip r:embed="rId18"/>
          <a:stretch>
            <a:fillRect/>
          </a:stretch>
        </p:blipFill>
        <p:spPr>
          <a:xfrm>
            <a:off x="8640882" y="3311267"/>
            <a:ext cx="1175572" cy="430887"/>
          </a:xfrm>
          <a:prstGeom prst="rect">
            <a:avLst/>
          </a:prstGeom>
        </p:spPr>
      </p:pic>
      <p:cxnSp>
        <p:nvCxnSpPr>
          <p:cNvPr id="34" name="Straight Connector 33">
            <a:extLst>
              <a:ext uri="{FF2B5EF4-FFF2-40B4-BE49-F238E27FC236}">
                <a16:creationId xmlns:a16="http://schemas.microsoft.com/office/drawing/2014/main" id="{3921A03C-754F-4AFD-A97A-6A3ABD326D46}"/>
              </a:ext>
            </a:extLst>
          </p:cNvPr>
          <p:cNvCxnSpPr>
            <a:cxnSpLocks/>
          </p:cNvCxnSpPr>
          <p:nvPr/>
        </p:nvCxnSpPr>
        <p:spPr>
          <a:xfrm>
            <a:off x="433365" y="4074317"/>
            <a:ext cx="10885592" cy="0"/>
          </a:xfrm>
          <a:prstGeom prst="line">
            <a:avLst/>
          </a:prstGeom>
        </p:spPr>
        <p:style>
          <a:lnRef idx="3">
            <a:schemeClr val="accent1"/>
          </a:lnRef>
          <a:fillRef idx="0">
            <a:schemeClr val="accent1"/>
          </a:fillRef>
          <a:effectRef idx="2">
            <a:schemeClr val="accent1"/>
          </a:effectRef>
          <a:fontRef idx="minor">
            <a:schemeClr val="tx1"/>
          </a:fontRef>
        </p:style>
      </p:cxnSp>
      <p:pic>
        <p:nvPicPr>
          <p:cNvPr id="26" name="Picture 8">
            <a:extLst>
              <a:ext uri="{FF2B5EF4-FFF2-40B4-BE49-F238E27FC236}">
                <a16:creationId xmlns:a16="http://schemas.microsoft.com/office/drawing/2014/main" id="{A67E9A08-6EA4-4D07-A248-CEB3C994494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987942" y="5393450"/>
            <a:ext cx="1339093" cy="2357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2">
            <a:extLst>
              <a:ext uri="{FF2B5EF4-FFF2-40B4-BE49-F238E27FC236}">
                <a16:creationId xmlns:a16="http://schemas.microsoft.com/office/drawing/2014/main" id="{401282DB-2E58-4853-B89B-3A4715EA5E13}"/>
              </a:ext>
            </a:extLst>
          </p:cNvPr>
          <p:cNvSpPr txBox="1">
            <a:spLocks/>
          </p:cNvSpPr>
          <p:nvPr/>
        </p:nvSpPr>
        <p:spPr>
          <a:xfrm>
            <a:off x="730039" y="5292348"/>
            <a:ext cx="286681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Natural Language Processing</a:t>
            </a:r>
          </a:p>
        </p:txBody>
      </p:sp>
      <p:cxnSp>
        <p:nvCxnSpPr>
          <p:cNvPr id="38" name="Straight Connector 37">
            <a:extLst>
              <a:ext uri="{FF2B5EF4-FFF2-40B4-BE49-F238E27FC236}">
                <a16:creationId xmlns:a16="http://schemas.microsoft.com/office/drawing/2014/main" id="{6E4C839A-4207-4AC8-A7B6-59715287D164}"/>
              </a:ext>
            </a:extLst>
          </p:cNvPr>
          <p:cNvCxnSpPr>
            <a:cxnSpLocks/>
          </p:cNvCxnSpPr>
          <p:nvPr/>
        </p:nvCxnSpPr>
        <p:spPr>
          <a:xfrm>
            <a:off x="433365" y="5077476"/>
            <a:ext cx="10886127"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29" name="Group 28">
            <a:extLst>
              <a:ext uri="{FF2B5EF4-FFF2-40B4-BE49-F238E27FC236}">
                <a16:creationId xmlns:a16="http://schemas.microsoft.com/office/drawing/2014/main" id="{887B9584-4FA9-4699-8071-33D14378E624}"/>
              </a:ext>
            </a:extLst>
          </p:cNvPr>
          <p:cNvGrpSpPr/>
          <p:nvPr/>
        </p:nvGrpSpPr>
        <p:grpSpPr>
          <a:xfrm>
            <a:off x="4233119" y="5723234"/>
            <a:ext cx="1666679" cy="460193"/>
            <a:chOff x="5866638" y="5459071"/>
            <a:chExt cx="2162455" cy="566966"/>
          </a:xfrm>
        </p:grpSpPr>
        <p:pic>
          <p:nvPicPr>
            <p:cNvPr id="28" name="Picture 27">
              <a:extLst>
                <a:ext uri="{FF2B5EF4-FFF2-40B4-BE49-F238E27FC236}">
                  <a16:creationId xmlns:a16="http://schemas.microsoft.com/office/drawing/2014/main" id="{2EDF8595-2620-470D-8B4E-FD5D2CC751AA}"/>
                </a:ext>
              </a:extLst>
            </p:cNvPr>
            <p:cNvPicPr>
              <a:picLocks noChangeAspect="1"/>
            </p:cNvPicPr>
            <p:nvPr/>
          </p:nvPicPr>
          <p:blipFill>
            <a:blip r:embed="rId20"/>
            <a:stretch>
              <a:fillRect/>
            </a:stretch>
          </p:blipFill>
          <p:spPr>
            <a:xfrm>
              <a:off x="5866639" y="5647607"/>
              <a:ext cx="2162454" cy="378430"/>
            </a:xfrm>
            <a:prstGeom prst="rect">
              <a:avLst/>
            </a:prstGeom>
          </p:spPr>
        </p:pic>
        <p:sp>
          <p:nvSpPr>
            <p:cNvPr id="41" name="Rectangle 40">
              <a:extLst>
                <a:ext uri="{FF2B5EF4-FFF2-40B4-BE49-F238E27FC236}">
                  <a16:creationId xmlns:a16="http://schemas.microsoft.com/office/drawing/2014/main" id="{CDC2F262-79BC-4849-83D7-B291945598AA}"/>
                </a:ext>
              </a:extLst>
            </p:cNvPr>
            <p:cNvSpPr/>
            <p:nvPr/>
          </p:nvSpPr>
          <p:spPr>
            <a:xfrm>
              <a:off x="5866638" y="5459071"/>
              <a:ext cx="2162453"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Huggingface</a:t>
              </a:r>
            </a:p>
          </p:txBody>
        </p:sp>
      </p:grpSp>
      <p:pic>
        <p:nvPicPr>
          <p:cNvPr id="30" name="Picture 10" descr="See the source image">
            <a:extLst>
              <a:ext uri="{FF2B5EF4-FFF2-40B4-BE49-F238E27FC236}">
                <a16:creationId xmlns:a16="http://schemas.microsoft.com/office/drawing/2014/main" id="{68B3A6D2-0D3F-40D6-BF4F-F069551F052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97486" y="5353851"/>
            <a:ext cx="1009298" cy="3608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0552651B-2640-4FA3-92E2-76FCCE6641C1}"/>
              </a:ext>
            </a:extLst>
          </p:cNvPr>
          <p:cNvPicPr>
            <a:picLocks noChangeAspect="1"/>
          </p:cNvPicPr>
          <p:nvPr/>
        </p:nvPicPr>
        <p:blipFill>
          <a:blip r:embed="rId22"/>
          <a:stretch>
            <a:fillRect/>
          </a:stretch>
        </p:blipFill>
        <p:spPr>
          <a:xfrm>
            <a:off x="6178338" y="5788907"/>
            <a:ext cx="1258132" cy="314533"/>
          </a:xfrm>
          <a:prstGeom prst="rect">
            <a:avLst/>
          </a:prstGeom>
        </p:spPr>
      </p:pic>
      <p:pic>
        <p:nvPicPr>
          <p:cNvPr id="33" name="Picture 12">
            <a:extLst>
              <a:ext uri="{FF2B5EF4-FFF2-40B4-BE49-F238E27FC236}">
                <a16:creationId xmlns:a16="http://schemas.microsoft.com/office/drawing/2014/main" id="{AF32896C-806D-46E6-AD63-5DE3A022AF6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22119" y="5299139"/>
            <a:ext cx="838504" cy="834063"/>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F42A9E1B-DB06-4E69-BD9A-78E9475E7BEA}"/>
              </a:ext>
            </a:extLst>
          </p:cNvPr>
          <p:cNvSpPr/>
          <p:nvPr/>
        </p:nvSpPr>
        <p:spPr>
          <a:xfrm>
            <a:off x="6814459" y="5372818"/>
            <a:ext cx="999985" cy="276999"/>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NLTK</a:t>
            </a:r>
          </a:p>
        </p:txBody>
      </p:sp>
      <p:grpSp>
        <p:nvGrpSpPr>
          <p:cNvPr id="35" name="Group 34">
            <a:extLst>
              <a:ext uri="{FF2B5EF4-FFF2-40B4-BE49-F238E27FC236}">
                <a16:creationId xmlns:a16="http://schemas.microsoft.com/office/drawing/2014/main" id="{4F750542-400A-4BCF-8F70-B0B6FF8AF4CF}"/>
              </a:ext>
            </a:extLst>
          </p:cNvPr>
          <p:cNvGrpSpPr/>
          <p:nvPr/>
        </p:nvGrpSpPr>
        <p:grpSpPr>
          <a:xfrm>
            <a:off x="8856556" y="5382643"/>
            <a:ext cx="814900" cy="664064"/>
            <a:chOff x="9113825" y="5617118"/>
            <a:chExt cx="814900" cy="664064"/>
          </a:xfrm>
        </p:grpSpPr>
        <p:sp>
          <p:nvSpPr>
            <p:cNvPr id="49" name="Rectangle 48">
              <a:extLst>
                <a:ext uri="{FF2B5EF4-FFF2-40B4-BE49-F238E27FC236}">
                  <a16:creationId xmlns:a16="http://schemas.microsoft.com/office/drawing/2014/main" id="{FFC1F4D9-72FE-4242-A8DF-37D54154601C}"/>
                </a:ext>
              </a:extLst>
            </p:cNvPr>
            <p:cNvSpPr/>
            <p:nvPr/>
          </p:nvSpPr>
          <p:spPr>
            <a:xfrm>
              <a:off x="9113825" y="6119599"/>
              <a:ext cx="814900" cy="161583"/>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TORCHTEXT</a:t>
              </a:r>
            </a:p>
          </p:txBody>
        </p:sp>
        <p:pic>
          <p:nvPicPr>
            <p:cNvPr id="50" name="Picture 10" descr="Image result for pytorch">
              <a:extLst>
                <a:ext uri="{FF2B5EF4-FFF2-40B4-BE49-F238E27FC236}">
                  <a16:creationId xmlns:a16="http://schemas.microsoft.com/office/drawing/2014/main" id="{9FAF3592-78F0-4A1F-9834-7BCF029DB9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0170" y="5617118"/>
              <a:ext cx="502210" cy="5022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D4D2C958-8338-4F89-8FA4-55038EC8597D}"/>
              </a:ext>
            </a:extLst>
          </p:cNvPr>
          <p:cNvGrpSpPr/>
          <p:nvPr/>
        </p:nvGrpSpPr>
        <p:grpSpPr>
          <a:xfrm>
            <a:off x="9736167" y="5463476"/>
            <a:ext cx="1248173" cy="519143"/>
            <a:chOff x="9653828" y="5131086"/>
            <a:chExt cx="1248173" cy="519143"/>
          </a:xfrm>
        </p:grpSpPr>
        <p:pic>
          <p:nvPicPr>
            <p:cNvPr id="1038" name="Picture 14">
              <a:extLst>
                <a:ext uri="{FF2B5EF4-FFF2-40B4-BE49-F238E27FC236}">
                  <a16:creationId xmlns:a16="http://schemas.microsoft.com/office/drawing/2014/main" id="{5FEED602-4FFC-42BC-9A06-1D2AAF2A4E3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653828" y="5234171"/>
              <a:ext cx="1248173" cy="41605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2D142E9D-84B7-4345-AA73-FD31702B1F7B}"/>
                </a:ext>
              </a:extLst>
            </p:cNvPr>
            <p:cNvSpPr/>
            <p:nvPr/>
          </p:nvSpPr>
          <p:spPr>
            <a:xfrm>
              <a:off x="9870464" y="5131086"/>
              <a:ext cx="814900" cy="161583"/>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Stanford</a:t>
              </a:r>
            </a:p>
          </p:txBody>
        </p:sp>
      </p:grpSp>
    </p:spTree>
    <p:extLst>
      <p:ext uri="{BB962C8B-B14F-4D97-AF65-F5344CB8AC3E}">
        <p14:creationId xmlns:p14="http://schemas.microsoft.com/office/powerpoint/2010/main" val="10203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fontScale="90000"/>
          </a:bodyPr>
          <a:lstStyle/>
          <a:p>
            <a:r>
              <a:rPr lang="en-US" dirty="0"/>
              <a:t>BRK04 – Using compute resources in Azure Machine Learning</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15121352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CC0-C154-4156-B767-106765CBCF7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0536EE2-5299-416C-9DC9-6AD37826E77D}"/>
              </a:ext>
            </a:extLst>
          </p:cNvPr>
          <p:cNvSpPr>
            <a:spLocks noGrp="1"/>
          </p:cNvSpPr>
          <p:nvPr>
            <p:ph idx="1"/>
          </p:nvPr>
        </p:nvSpPr>
        <p:spPr/>
        <p:txBody>
          <a:bodyPr>
            <a:normAutofit lnSpcReduction="10000"/>
          </a:bodyPr>
          <a:lstStyle/>
          <a:p>
            <a:pPr marL="0" indent="0">
              <a:buNone/>
            </a:pPr>
            <a:r>
              <a:rPr lang="en-US" dirty="0"/>
              <a:t>Compute Instance</a:t>
            </a:r>
          </a:p>
          <a:p>
            <a:pPr marL="0" indent="0">
              <a:buNone/>
            </a:pPr>
            <a:r>
              <a:rPr lang="en-US" dirty="0"/>
              <a:t>Compute Clusters</a:t>
            </a:r>
          </a:p>
          <a:p>
            <a:pPr marL="0" indent="0">
              <a:buNone/>
            </a:pPr>
            <a:r>
              <a:rPr lang="en-US" dirty="0"/>
              <a:t>Inference Clusters</a:t>
            </a:r>
          </a:p>
          <a:p>
            <a:pPr marL="0" indent="0">
              <a:buNone/>
            </a:pPr>
            <a:r>
              <a:rPr lang="en-US" dirty="0"/>
              <a:t>Managed Compute</a:t>
            </a:r>
          </a:p>
          <a:p>
            <a:pPr marL="0" indent="0">
              <a:buNone/>
            </a:pPr>
            <a:r>
              <a:rPr lang="en-US" dirty="0"/>
              <a:t>Environments</a:t>
            </a:r>
          </a:p>
          <a:p>
            <a:pPr marL="0" indent="0">
              <a:buNone/>
            </a:pPr>
            <a:r>
              <a:rPr lang="en-US" dirty="0"/>
              <a:t>Pipelines</a:t>
            </a:r>
          </a:p>
          <a:p>
            <a:pPr marL="0" indent="0">
              <a:buNone/>
            </a:pPr>
            <a:r>
              <a:rPr lang="en-US" dirty="0"/>
              <a:t>GPU and FPGA Compute</a:t>
            </a:r>
          </a:p>
          <a:p>
            <a:pPr marL="0" indent="0">
              <a:buNone/>
            </a:pPr>
            <a:r>
              <a:rPr lang="en-US" dirty="0"/>
              <a:t>Serverless/Azure Functions/App Service Integration</a:t>
            </a:r>
          </a:p>
          <a:p>
            <a:pPr marL="0" indent="0">
              <a:buNone/>
            </a:pPr>
            <a:r>
              <a:rPr lang="en-US" dirty="0"/>
              <a:t>Support for NVIDIA Triton</a:t>
            </a:r>
          </a:p>
        </p:txBody>
      </p:sp>
    </p:spTree>
    <p:extLst>
      <p:ext uri="{BB962C8B-B14F-4D97-AF65-F5344CB8AC3E}">
        <p14:creationId xmlns:p14="http://schemas.microsoft.com/office/powerpoint/2010/main" val="3803781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73C6C-00EA-4B8C-8947-9A7E2462E878}"/>
              </a:ext>
            </a:extLst>
          </p:cNvPr>
          <p:cNvSpPr>
            <a:spLocks noGrp="1"/>
          </p:cNvSpPr>
          <p:nvPr>
            <p:ph type="title"/>
          </p:nvPr>
        </p:nvSpPr>
        <p:spPr/>
        <p:txBody>
          <a:bodyPr/>
          <a:lstStyle/>
          <a:p>
            <a:r>
              <a:rPr lang="en-US" dirty="0"/>
              <a:t>Compute Instances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D35726FA-5D75-4F26-9424-46FAA894E2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742" y="1825625"/>
            <a:ext cx="8708516" cy="4351338"/>
          </a:xfrm>
        </p:spPr>
      </p:pic>
    </p:spTree>
    <p:extLst>
      <p:ext uri="{BB962C8B-B14F-4D97-AF65-F5344CB8AC3E}">
        <p14:creationId xmlns:p14="http://schemas.microsoft.com/office/powerpoint/2010/main" val="150403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F10C-89FB-4F04-A6D8-F552B3E4464F}"/>
              </a:ext>
            </a:extLst>
          </p:cNvPr>
          <p:cNvSpPr>
            <a:spLocks noGrp="1"/>
          </p:cNvSpPr>
          <p:nvPr>
            <p:ph type="title"/>
          </p:nvPr>
        </p:nvSpPr>
        <p:spPr/>
        <p:txBody>
          <a:bodyPr/>
          <a:lstStyle/>
          <a:p>
            <a:r>
              <a:rPr lang="en-US" dirty="0"/>
              <a:t>Compute Clusters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5C5F712D-AC95-4CA5-96A4-AC30902DA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8497" y="1825625"/>
            <a:ext cx="7035005" cy="4351338"/>
          </a:xfrm>
        </p:spPr>
      </p:pic>
    </p:spTree>
    <p:extLst>
      <p:ext uri="{BB962C8B-B14F-4D97-AF65-F5344CB8AC3E}">
        <p14:creationId xmlns:p14="http://schemas.microsoft.com/office/powerpoint/2010/main" val="311008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CC0-C154-4156-B767-106765CBCF7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0536EE2-5299-416C-9DC9-6AD37826E77D}"/>
              </a:ext>
            </a:extLst>
          </p:cNvPr>
          <p:cNvSpPr>
            <a:spLocks noGrp="1"/>
          </p:cNvSpPr>
          <p:nvPr>
            <p:ph idx="1"/>
          </p:nvPr>
        </p:nvSpPr>
        <p:spPr/>
        <p:txBody>
          <a:bodyPr/>
          <a:lstStyle/>
          <a:p>
            <a:pPr marL="0" indent="0">
              <a:buNone/>
            </a:pPr>
            <a:r>
              <a:rPr lang="en-US" dirty="0"/>
              <a:t>Machine Learning on Azure</a:t>
            </a:r>
          </a:p>
          <a:p>
            <a:pPr marL="0" indent="0">
              <a:buNone/>
            </a:pPr>
            <a:r>
              <a:rPr lang="en-US" dirty="0"/>
              <a:t>Azure Machine Learning </a:t>
            </a:r>
          </a:p>
          <a:p>
            <a:pPr marL="0" indent="0">
              <a:buNone/>
            </a:pPr>
            <a:r>
              <a:rPr lang="en-US" dirty="0"/>
              <a:t>The Advanced Analytics Pattern in Azure</a:t>
            </a:r>
          </a:p>
          <a:p>
            <a:pPr marL="0" indent="0">
              <a:buNone/>
            </a:pPr>
            <a:r>
              <a:rPr lang="en-US" dirty="0"/>
              <a:t>The Model Deployment Pattern in Azure</a:t>
            </a:r>
          </a:p>
          <a:p>
            <a:pPr marL="0" indent="0">
              <a:buNone/>
            </a:pPr>
            <a:r>
              <a:rPr lang="en-US" dirty="0"/>
              <a:t>Machine Learning Model Interoperability</a:t>
            </a:r>
          </a:p>
          <a:p>
            <a:pPr marL="0" indent="0">
              <a:buNone/>
            </a:pPr>
            <a:r>
              <a:rPr lang="en-US" dirty="0"/>
              <a:t>Tools for Machine Learning</a:t>
            </a:r>
          </a:p>
        </p:txBody>
      </p:sp>
    </p:spTree>
    <p:extLst>
      <p:ext uri="{BB962C8B-B14F-4D97-AF65-F5344CB8AC3E}">
        <p14:creationId xmlns:p14="http://schemas.microsoft.com/office/powerpoint/2010/main" val="3647788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3304-18D2-4C8F-BDA4-BF44B0A614EE}"/>
              </a:ext>
            </a:extLst>
          </p:cNvPr>
          <p:cNvSpPr>
            <a:spLocks noGrp="1"/>
          </p:cNvSpPr>
          <p:nvPr>
            <p:ph type="title"/>
          </p:nvPr>
        </p:nvSpPr>
        <p:spPr/>
        <p:txBody>
          <a:bodyPr/>
          <a:lstStyle/>
          <a:p>
            <a:r>
              <a:rPr lang="en-US" dirty="0"/>
              <a:t>Inference Clusters</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6AA743A9-C6AA-4B8B-A22B-50F0636F4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393" y="1825625"/>
            <a:ext cx="8533214" cy="4351338"/>
          </a:xfrm>
        </p:spPr>
      </p:pic>
    </p:spTree>
    <p:extLst>
      <p:ext uri="{BB962C8B-B14F-4D97-AF65-F5344CB8AC3E}">
        <p14:creationId xmlns:p14="http://schemas.microsoft.com/office/powerpoint/2010/main" val="4265341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9D6C-8A5B-4953-8278-260508F91353}"/>
              </a:ext>
            </a:extLst>
          </p:cNvPr>
          <p:cNvSpPr>
            <a:spLocks noGrp="1"/>
          </p:cNvSpPr>
          <p:nvPr>
            <p:ph type="title"/>
          </p:nvPr>
        </p:nvSpPr>
        <p:spPr/>
        <p:txBody>
          <a:bodyPr/>
          <a:lstStyle/>
          <a:p>
            <a:r>
              <a:rPr lang="en-US" dirty="0"/>
              <a:t>Managed Compute (new)</a:t>
            </a:r>
          </a:p>
        </p:txBody>
      </p:sp>
      <p:sp>
        <p:nvSpPr>
          <p:cNvPr id="3" name="Content Placeholder 2">
            <a:extLst>
              <a:ext uri="{FF2B5EF4-FFF2-40B4-BE49-F238E27FC236}">
                <a16:creationId xmlns:a16="http://schemas.microsoft.com/office/drawing/2014/main" id="{8552C7B8-1EB0-4F59-B8BC-6242C03671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52383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C49D-AF94-43E2-BBF2-58E67D33517C}"/>
              </a:ext>
            </a:extLst>
          </p:cNvPr>
          <p:cNvSpPr>
            <a:spLocks noGrp="1"/>
          </p:cNvSpPr>
          <p:nvPr>
            <p:ph type="title"/>
          </p:nvPr>
        </p:nvSpPr>
        <p:spPr/>
        <p:txBody>
          <a:bodyPr/>
          <a:lstStyle/>
          <a:p>
            <a:r>
              <a:rPr lang="en-US" dirty="0"/>
              <a:t>Azure Machine Learning environments</a:t>
            </a:r>
          </a:p>
        </p:txBody>
      </p:sp>
      <p:sp>
        <p:nvSpPr>
          <p:cNvPr id="5" name="Content Placeholder 4">
            <a:extLst>
              <a:ext uri="{FF2B5EF4-FFF2-40B4-BE49-F238E27FC236}">
                <a16:creationId xmlns:a16="http://schemas.microsoft.com/office/drawing/2014/main" id="{0284A594-6F11-48E7-8E46-8468F237E987}"/>
              </a:ext>
            </a:extLst>
          </p:cNvPr>
          <p:cNvSpPr>
            <a:spLocks noGrp="1"/>
          </p:cNvSpPr>
          <p:nvPr>
            <p:ph idx="1"/>
          </p:nvPr>
        </p:nvSpPr>
        <p:spPr>
          <a:xfrm>
            <a:off x="838200" y="1130681"/>
            <a:ext cx="4790189" cy="5533052"/>
          </a:xfrm>
        </p:spPr>
        <p:txBody>
          <a:bodyPr>
            <a:normAutofit/>
          </a:bodyPr>
          <a:lstStyle/>
          <a:p>
            <a:pPr marL="0" indent="0">
              <a:buNone/>
            </a:pPr>
            <a:r>
              <a:rPr lang="en-US" sz="2400" dirty="0"/>
              <a:t>Reusable across training and scoring</a:t>
            </a:r>
          </a:p>
          <a:p>
            <a:pPr marL="0" indent="0">
              <a:buNone/>
            </a:pPr>
            <a:endParaRPr lang="en-US" sz="2400" dirty="0"/>
          </a:p>
          <a:p>
            <a:pPr marL="0" indent="0">
              <a:buNone/>
            </a:pPr>
            <a:r>
              <a:rPr lang="en-US" sz="2400" dirty="0"/>
              <a:t>Three types:</a:t>
            </a:r>
          </a:p>
          <a:p>
            <a:pPr>
              <a:buFontTx/>
              <a:buChar char="-"/>
            </a:pPr>
            <a:r>
              <a:rPr lang="en-US" sz="2400" dirty="0"/>
              <a:t>Curated</a:t>
            </a:r>
          </a:p>
          <a:p>
            <a:pPr>
              <a:buFontTx/>
              <a:buChar char="-"/>
            </a:pPr>
            <a:r>
              <a:rPr lang="en-US" sz="2400" dirty="0"/>
              <a:t>User-managed</a:t>
            </a:r>
          </a:p>
          <a:p>
            <a:pPr>
              <a:buFontTx/>
              <a:buChar char="-"/>
            </a:pPr>
            <a:r>
              <a:rPr lang="en-US" sz="2400" dirty="0"/>
              <a:t>System-managed (default)</a:t>
            </a:r>
          </a:p>
          <a:p>
            <a:pPr>
              <a:buFontTx/>
              <a:buChar char="-"/>
            </a:pPr>
            <a:endParaRPr lang="en-US" sz="2400" dirty="0"/>
          </a:p>
          <a:p>
            <a:pPr marL="0" indent="0">
              <a:buNone/>
            </a:pPr>
            <a:r>
              <a:rPr lang="en-US" sz="2400" dirty="0"/>
              <a:t>Materialized as Docker images in the workspace ACR</a:t>
            </a:r>
          </a:p>
          <a:p>
            <a:pPr marL="0" indent="0">
              <a:buNone/>
            </a:pPr>
            <a:endParaRPr lang="en-US" sz="2400" dirty="0"/>
          </a:p>
          <a:p>
            <a:pPr marL="0" indent="0">
              <a:buNone/>
            </a:pPr>
            <a:r>
              <a:rPr lang="en-US" sz="2400" dirty="0"/>
              <a:t>Cached and reused</a:t>
            </a:r>
          </a:p>
        </p:txBody>
      </p:sp>
      <p:pic>
        <p:nvPicPr>
          <p:cNvPr id="3074" name="Picture 2">
            <a:extLst>
              <a:ext uri="{FF2B5EF4-FFF2-40B4-BE49-F238E27FC236}">
                <a16:creationId xmlns:a16="http://schemas.microsoft.com/office/drawing/2014/main" id="{E06EF750-D43F-42B0-91A2-4A2F5E64B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661769" y="1302608"/>
            <a:ext cx="4790189" cy="235866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iagram of environment caching as Docker images">
            <a:extLst>
              <a:ext uri="{FF2B5EF4-FFF2-40B4-BE49-F238E27FC236}">
                <a16:creationId xmlns:a16="http://schemas.microsoft.com/office/drawing/2014/main" id="{26126A76-2AB9-463D-9AB0-5FB59997A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56" y="4565263"/>
            <a:ext cx="5295802" cy="17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927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1436C79-5277-4355-A8B5-26FA40010D9D}"/>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E32733B7-A89A-4FA0-B820-FFAE64696871}"/>
              </a:ext>
            </a:extLst>
          </p:cNvPr>
          <p:cNvSpPr>
            <a:spLocks noGrp="1"/>
          </p:cNvSpPr>
          <p:nvPr>
            <p:ph type="sldNum" sz="quarter" idx="4"/>
          </p:nvPr>
        </p:nvSpPr>
        <p:spPr/>
        <p:txBody>
          <a:bodyPr/>
          <a:lstStyle/>
          <a:p>
            <a:fld id="{00F9DAA1-1DF7-43E0-8E29-0CE1148553C7}" type="slidenum">
              <a:rPr lang="en-US" smtClean="0"/>
              <a:pPr/>
              <a:t>33</a:t>
            </a:fld>
            <a:endParaRPr lang="en-US" dirty="0"/>
          </a:p>
        </p:txBody>
      </p:sp>
      <p:sp>
        <p:nvSpPr>
          <p:cNvPr id="4" name="Title 3">
            <a:extLst>
              <a:ext uri="{FF2B5EF4-FFF2-40B4-BE49-F238E27FC236}">
                <a16:creationId xmlns:a16="http://schemas.microsoft.com/office/drawing/2014/main" id="{EE0D376F-85CB-4FDB-BF07-FFB7F31D7B53}"/>
              </a:ext>
            </a:extLst>
          </p:cNvPr>
          <p:cNvSpPr>
            <a:spLocks noGrp="1"/>
          </p:cNvSpPr>
          <p:nvPr>
            <p:ph type="title"/>
          </p:nvPr>
        </p:nvSpPr>
        <p:spPr/>
        <p:txBody>
          <a:bodyPr>
            <a:normAutofit fontScale="90000"/>
          </a:bodyPr>
          <a:lstStyle/>
          <a:p>
            <a:r>
              <a:rPr lang="en-US" dirty="0"/>
              <a:t>ML Pipelines</a:t>
            </a:r>
          </a:p>
        </p:txBody>
      </p:sp>
      <p:sp>
        <p:nvSpPr>
          <p:cNvPr id="5" name="Text Placeholder 4">
            <a:extLst>
              <a:ext uri="{FF2B5EF4-FFF2-40B4-BE49-F238E27FC236}">
                <a16:creationId xmlns:a16="http://schemas.microsoft.com/office/drawing/2014/main" id="{671848BB-37DE-4A1F-81C7-FAFEC59A7879}"/>
              </a:ext>
            </a:extLst>
          </p:cNvPr>
          <p:cNvSpPr>
            <a:spLocks noGrp="1"/>
          </p:cNvSpPr>
          <p:nvPr>
            <p:ph type="body" sz="quarter" idx="22"/>
          </p:nvPr>
        </p:nvSpPr>
        <p:spPr/>
        <p:txBody>
          <a:bodyPr/>
          <a:lstStyle/>
          <a:p>
            <a:r>
              <a:rPr lang="en-US" dirty="0"/>
              <a:t>Define a repeatable, parameterized workflows for a machine learning task</a:t>
            </a:r>
          </a:p>
        </p:txBody>
      </p:sp>
      <p:grpSp>
        <p:nvGrpSpPr>
          <p:cNvPr id="28" name="Group 27">
            <a:extLst>
              <a:ext uri="{FF2B5EF4-FFF2-40B4-BE49-F238E27FC236}">
                <a16:creationId xmlns:a16="http://schemas.microsoft.com/office/drawing/2014/main" id="{E0CEFF19-2114-4BE4-8B5C-159F7462CAE4}"/>
              </a:ext>
            </a:extLst>
          </p:cNvPr>
          <p:cNvGrpSpPr/>
          <p:nvPr/>
        </p:nvGrpSpPr>
        <p:grpSpPr>
          <a:xfrm>
            <a:off x="946985" y="1924718"/>
            <a:ext cx="2796031" cy="2493435"/>
            <a:chOff x="710901" y="2001017"/>
            <a:chExt cx="2796031" cy="2493435"/>
          </a:xfrm>
        </p:grpSpPr>
        <p:sp>
          <p:nvSpPr>
            <p:cNvPr id="10" name="TextBox 9">
              <a:extLst>
                <a:ext uri="{FF2B5EF4-FFF2-40B4-BE49-F238E27FC236}">
                  <a16:creationId xmlns:a16="http://schemas.microsoft.com/office/drawing/2014/main" id="{391ED366-37B4-4D40-A66B-47F5F91F684A}"/>
                </a:ext>
              </a:extLst>
            </p:cNvPr>
            <p:cNvSpPr txBox="1"/>
            <p:nvPr/>
          </p:nvSpPr>
          <p:spPr>
            <a:xfrm>
              <a:off x="813933" y="2001017"/>
              <a:ext cx="2692999" cy="461665"/>
            </a:xfrm>
            <a:prstGeom prst="rect">
              <a:avLst/>
            </a:prstGeom>
            <a:noFill/>
          </p:spPr>
          <p:txBody>
            <a:bodyPr wrap="square" rtlCol="0">
              <a:spAutoFit/>
            </a:bodyPr>
            <a:lstStyle/>
            <a:p>
              <a:pPr algn="ctr"/>
              <a:r>
                <a:rPr lang="en-US" sz="1400" dirty="0"/>
                <a:t>Example ML Pipeline</a:t>
              </a:r>
              <a:endParaRPr lang="en-US" sz="1100" dirty="0"/>
            </a:p>
            <a:p>
              <a:pPr algn="ctr"/>
              <a:r>
                <a:rPr lang="en-US" sz="1000" dirty="0"/>
                <a:t>Clean, Prep, Train</a:t>
              </a:r>
            </a:p>
          </p:txBody>
        </p:sp>
        <p:sp>
          <p:nvSpPr>
            <p:cNvPr id="11" name="Rectangle: Rounded Corners 10">
              <a:extLst>
                <a:ext uri="{FF2B5EF4-FFF2-40B4-BE49-F238E27FC236}">
                  <a16:creationId xmlns:a16="http://schemas.microsoft.com/office/drawing/2014/main" id="{C7996B95-73AA-4D16-BEFE-31E516B6D957}"/>
                </a:ext>
              </a:extLst>
            </p:cNvPr>
            <p:cNvSpPr/>
            <p:nvPr/>
          </p:nvSpPr>
          <p:spPr bwMode="auto">
            <a:xfrm>
              <a:off x="924461" y="2478716"/>
              <a:ext cx="2582471" cy="934456"/>
            </a:xfrm>
            <a:prstGeom prst="roundRect">
              <a:avLst>
                <a:gd name="adj" fmla="val 17014"/>
              </a:avLst>
            </a:prstGeom>
            <a:noFill/>
            <a:ln>
              <a:solidFill>
                <a:schemeClr val="bg2">
                  <a:lumMod val="7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12" name="Group 11">
              <a:extLst>
                <a:ext uri="{FF2B5EF4-FFF2-40B4-BE49-F238E27FC236}">
                  <a16:creationId xmlns:a16="http://schemas.microsoft.com/office/drawing/2014/main" id="{8CF542FD-BED0-4D8E-9265-850DCD3B7DC9}"/>
                </a:ext>
              </a:extLst>
            </p:cNvPr>
            <p:cNvGrpSpPr/>
            <p:nvPr/>
          </p:nvGrpSpPr>
          <p:grpSpPr>
            <a:xfrm>
              <a:off x="710901" y="2575148"/>
              <a:ext cx="1150863" cy="1539164"/>
              <a:chOff x="1955837" y="4721441"/>
              <a:chExt cx="1150863" cy="1539164"/>
            </a:xfrm>
          </p:grpSpPr>
          <p:sp>
            <p:nvSpPr>
              <p:cNvPr id="13" name="TextBox 12">
                <a:extLst>
                  <a:ext uri="{FF2B5EF4-FFF2-40B4-BE49-F238E27FC236}">
                    <a16:creationId xmlns:a16="http://schemas.microsoft.com/office/drawing/2014/main" id="{FBFDAB23-E85C-4C16-A7DF-BC14A5EF9A14}"/>
                  </a:ext>
                </a:extLst>
              </p:cNvPr>
              <p:cNvSpPr txBox="1"/>
              <p:nvPr/>
            </p:nvSpPr>
            <p:spPr>
              <a:xfrm>
                <a:off x="1955837" y="5614274"/>
                <a:ext cx="1150863" cy="646331"/>
              </a:xfrm>
              <a:prstGeom prst="rect">
                <a:avLst/>
              </a:prstGeom>
              <a:noFill/>
            </p:spPr>
            <p:txBody>
              <a:bodyPr wrap="square" rtlCol="0">
                <a:spAutoFit/>
              </a:bodyPr>
              <a:lstStyle/>
              <a:p>
                <a:pPr algn="ctr"/>
                <a:r>
                  <a:rPr lang="en-US" sz="1200" i="1" dirty="0"/>
                  <a:t>Step</a:t>
                </a:r>
                <a:r>
                  <a:rPr lang="en-US" sz="1200" dirty="0"/>
                  <a:t>:</a:t>
                </a:r>
                <a:br>
                  <a:rPr lang="en-US" sz="1200" dirty="0"/>
                </a:br>
                <a:r>
                  <a:rPr lang="en-US" sz="1200" dirty="0"/>
                  <a:t>Clean</a:t>
                </a:r>
                <a:br>
                  <a:rPr lang="en-US" sz="1200" dirty="0"/>
                </a:br>
                <a:r>
                  <a:rPr lang="en-US" sz="1200" dirty="0"/>
                  <a:t>Data</a:t>
                </a:r>
                <a:endParaRPr lang="en-US" sz="1050" dirty="0"/>
              </a:p>
            </p:txBody>
          </p:sp>
          <p:sp>
            <p:nvSpPr>
              <p:cNvPr id="14" name="Flowchart: Direct Access Storage 13">
                <a:extLst>
                  <a:ext uri="{FF2B5EF4-FFF2-40B4-BE49-F238E27FC236}">
                    <a16:creationId xmlns:a16="http://schemas.microsoft.com/office/drawing/2014/main" id="{9709B767-BE40-4845-9C9C-9364D82C0024}"/>
                  </a:ext>
                </a:extLst>
              </p:cNvPr>
              <p:cNvSpPr/>
              <p:nvPr/>
            </p:nvSpPr>
            <p:spPr bwMode="auto">
              <a:xfrm>
                <a:off x="2232599" y="4721441"/>
                <a:ext cx="597339" cy="761824"/>
              </a:xfrm>
              <a:prstGeom prst="flowChartMagneticDru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cxnSp>
          <p:nvCxnSpPr>
            <p:cNvPr id="15" name="Straight Arrow Connector 14">
              <a:extLst>
                <a:ext uri="{FF2B5EF4-FFF2-40B4-BE49-F238E27FC236}">
                  <a16:creationId xmlns:a16="http://schemas.microsoft.com/office/drawing/2014/main" id="{893B7E7D-D60F-41BD-8ED9-BF15FC68D081}"/>
                </a:ext>
              </a:extLst>
            </p:cNvPr>
            <p:cNvCxnSpPr>
              <a:cxnSpLocks/>
              <a:stCxn id="14" idx="3"/>
            </p:cNvCxnSpPr>
            <p:nvPr/>
          </p:nvCxnSpPr>
          <p:spPr>
            <a:xfrm>
              <a:off x="1385889" y="2956060"/>
              <a:ext cx="2075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E9DD31F1-F9A3-42FC-9D7B-80EC49837E33}"/>
                </a:ext>
              </a:extLst>
            </p:cNvPr>
            <p:cNvGrpSpPr/>
            <p:nvPr/>
          </p:nvGrpSpPr>
          <p:grpSpPr>
            <a:xfrm>
              <a:off x="1468572" y="2575148"/>
              <a:ext cx="1150863" cy="1919304"/>
              <a:chOff x="3256846" y="4721441"/>
              <a:chExt cx="1150863" cy="1919304"/>
            </a:xfrm>
          </p:grpSpPr>
          <p:sp>
            <p:nvSpPr>
              <p:cNvPr id="17" name="Flowchart: Direct Access Storage 16">
                <a:extLst>
                  <a:ext uri="{FF2B5EF4-FFF2-40B4-BE49-F238E27FC236}">
                    <a16:creationId xmlns:a16="http://schemas.microsoft.com/office/drawing/2014/main" id="{C331173F-FB67-45C0-8FF7-27FC18D98B1F}"/>
                  </a:ext>
                </a:extLst>
              </p:cNvPr>
              <p:cNvSpPr/>
              <p:nvPr/>
            </p:nvSpPr>
            <p:spPr bwMode="auto">
              <a:xfrm>
                <a:off x="3533608" y="4721441"/>
                <a:ext cx="597339" cy="761824"/>
              </a:xfrm>
              <a:prstGeom prst="flowChartMagneticDru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8" name="TextBox 17">
                <a:extLst>
                  <a:ext uri="{FF2B5EF4-FFF2-40B4-BE49-F238E27FC236}">
                    <a16:creationId xmlns:a16="http://schemas.microsoft.com/office/drawing/2014/main" id="{0C6FEECF-8437-46AE-B752-F05407240475}"/>
                  </a:ext>
                </a:extLst>
              </p:cNvPr>
              <p:cNvSpPr txBox="1"/>
              <p:nvPr/>
            </p:nvSpPr>
            <p:spPr>
              <a:xfrm>
                <a:off x="3256846" y="5625082"/>
                <a:ext cx="1150863" cy="1015663"/>
              </a:xfrm>
              <a:prstGeom prst="rect">
                <a:avLst/>
              </a:prstGeom>
              <a:noFill/>
            </p:spPr>
            <p:txBody>
              <a:bodyPr wrap="square" rtlCol="0">
                <a:spAutoFit/>
              </a:bodyPr>
              <a:lstStyle/>
              <a:p>
                <a:pPr algn="ctr"/>
                <a:r>
                  <a:rPr lang="en-US" sz="1200" i="1" dirty="0"/>
                  <a:t>Step</a:t>
                </a:r>
                <a:r>
                  <a:rPr lang="en-US" sz="1200" dirty="0"/>
                  <a:t>:</a:t>
                </a:r>
                <a:br>
                  <a:rPr lang="en-US" sz="1200" dirty="0"/>
                </a:br>
                <a:r>
                  <a:rPr lang="en-US" sz="1200" dirty="0"/>
                  <a:t>Run</a:t>
                </a:r>
                <a:br>
                  <a:rPr lang="en-US" sz="1200" dirty="0"/>
                </a:br>
                <a:r>
                  <a:rPr lang="en-US" sz="1200" dirty="0"/>
                  <a:t>Python</a:t>
                </a:r>
                <a:br>
                  <a:rPr lang="en-US" sz="1200" dirty="0"/>
                </a:br>
                <a:r>
                  <a:rPr lang="en-US" sz="1200" dirty="0"/>
                  <a:t>Data Prep</a:t>
                </a:r>
                <a:br>
                  <a:rPr lang="en-US" sz="1200" dirty="0"/>
                </a:br>
                <a:r>
                  <a:rPr lang="en-US" sz="1200" dirty="0"/>
                  <a:t>Script</a:t>
                </a:r>
                <a:endParaRPr lang="en-US" sz="1050" dirty="0"/>
              </a:p>
            </p:txBody>
          </p:sp>
        </p:grpSp>
        <p:grpSp>
          <p:nvGrpSpPr>
            <p:cNvPr id="19" name="Group 18">
              <a:extLst>
                <a:ext uri="{FF2B5EF4-FFF2-40B4-BE49-F238E27FC236}">
                  <a16:creationId xmlns:a16="http://schemas.microsoft.com/office/drawing/2014/main" id="{F54FB183-8412-4050-94CD-514EF8EFA798}"/>
                </a:ext>
              </a:extLst>
            </p:cNvPr>
            <p:cNvGrpSpPr/>
            <p:nvPr/>
          </p:nvGrpSpPr>
          <p:grpSpPr>
            <a:xfrm>
              <a:off x="2276569" y="2578690"/>
              <a:ext cx="1150863" cy="1737647"/>
              <a:chOff x="4290132" y="4724983"/>
              <a:chExt cx="1150863" cy="1737647"/>
            </a:xfrm>
          </p:grpSpPr>
          <p:sp>
            <p:nvSpPr>
              <p:cNvPr id="20" name="TextBox 19">
                <a:extLst>
                  <a:ext uri="{FF2B5EF4-FFF2-40B4-BE49-F238E27FC236}">
                    <a16:creationId xmlns:a16="http://schemas.microsoft.com/office/drawing/2014/main" id="{74EE4690-983D-4C6E-9457-CCC2BF2344E8}"/>
                  </a:ext>
                </a:extLst>
              </p:cNvPr>
              <p:cNvSpPr txBox="1"/>
              <p:nvPr/>
            </p:nvSpPr>
            <p:spPr>
              <a:xfrm>
                <a:off x="4290132" y="5631633"/>
                <a:ext cx="1150863" cy="830997"/>
              </a:xfrm>
              <a:prstGeom prst="rect">
                <a:avLst/>
              </a:prstGeom>
              <a:noFill/>
            </p:spPr>
            <p:txBody>
              <a:bodyPr wrap="square" rtlCol="0">
                <a:spAutoFit/>
              </a:bodyPr>
              <a:lstStyle/>
              <a:p>
                <a:pPr algn="ctr"/>
                <a:r>
                  <a:rPr lang="en-US" sz="1200" i="1" dirty="0"/>
                  <a:t>Step</a:t>
                </a:r>
                <a:r>
                  <a:rPr lang="en-US" sz="1200" dirty="0"/>
                  <a:t>:</a:t>
                </a:r>
                <a:br>
                  <a:rPr lang="en-US" sz="1200" dirty="0"/>
                </a:br>
                <a:r>
                  <a:rPr lang="en-US" sz="1200" dirty="0"/>
                  <a:t>Estimator</a:t>
                </a:r>
                <a:br>
                  <a:rPr lang="en-US" sz="1200" dirty="0"/>
                </a:br>
                <a:r>
                  <a:rPr lang="en-US" sz="1200" dirty="0"/>
                  <a:t>(Train</a:t>
                </a:r>
                <a:br>
                  <a:rPr lang="en-US" sz="1200" dirty="0"/>
                </a:br>
                <a:r>
                  <a:rPr lang="en-US" sz="1200" dirty="0"/>
                  <a:t>Model)</a:t>
                </a:r>
                <a:endParaRPr lang="en-US" sz="1050" dirty="0"/>
              </a:p>
            </p:txBody>
          </p:sp>
          <p:sp>
            <p:nvSpPr>
              <p:cNvPr id="21" name="Flowchart: Direct Access Storage 20">
                <a:extLst>
                  <a:ext uri="{FF2B5EF4-FFF2-40B4-BE49-F238E27FC236}">
                    <a16:creationId xmlns:a16="http://schemas.microsoft.com/office/drawing/2014/main" id="{C271083F-4040-46DD-8CEC-9ED180DF54C9}"/>
                  </a:ext>
                </a:extLst>
              </p:cNvPr>
              <p:cNvSpPr/>
              <p:nvPr/>
            </p:nvSpPr>
            <p:spPr bwMode="auto">
              <a:xfrm>
                <a:off x="4566894" y="4724983"/>
                <a:ext cx="597339" cy="761824"/>
              </a:xfrm>
              <a:prstGeom prst="flowChartMagneticDru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bg2">
                    <a:lumMod val="75000"/>
                  </a:schemeClr>
                </a:solid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grpSp>
      <p:sp>
        <p:nvSpPr>
          <p:cNvPr id="26" name="TextBox 25">
            <a:extLst>
              <a:ext uri="{FF2B5EF4-FFF2-40B4-BE49-F238E27FC236}">
                <a16:creationId xmlns:a16="http://schemas.microsoft.com/office/drawing/2014/main" id="{1D9EC945-B5BA-41E2-9A73-27141145E4A3}"/>
              </a:ext>
            </a:extLst>
          </p:cNvPr>
          <p:cNvSpPr txBox="1"/>
          <p:nvPr/>
        </p:nvSpPr>
        <p:spPr>
          <a:xfrm>
            <a:off x="4225049" y="2371929"/>
            <a:ext cx="3741902" cy="1015663"/>
          </a:xfrm>
          <a:prstGeom prst="rect">
            <a:avLst/>
          </a:prstGeom>
          <a:noFill/>
        </p:spPr>
        <p:txBody>
          <a:bodyPr wrap="square">
            <a:spAutoFit/>
          </a:bodyPr>
          <a:lstStyle/>
          <a:p>
            <a:pPr marL="285750" indent="-285750">
              <a:buFont typeface="Arial" panose="020B0604020202020204" pitchFamily="34" charset="0"/>
              <a:buChar char="•"/>
            </a:pPr>
            <a:r>
              <a:rPr lang="en-US" sz="1500" b="0" i="0" dirty="0">
                <a:solidFill>
                  <a:srgbClr val="171717"/>
                </a:solidFill>
                <a:effectLst/>
              </a:rPr>
              <a:t>Each step </a:t>
            </a:r>
            <a:r>
              <a:rPr lang="en-US" sz="1500" dirty="0">
                <a:solidFill>
                  <a:srgbClr val="171717"/>
                </a:solidFill>
              </a:rPr>
              <a:t>can execute pre-built modules or custom scripts</a:t>
            </a:r>
            <a:endParaRPr lang="en-US" sz="1500" b="0" i="0" dirty="0">
              <a:solidFill>
                <a:srgbClr val="171717"/>
              </a:solidFill>
              <a:effectLst/>
            </a:endParaRPr>
          </a:p>
          <a:p>
            <a:pPr marL="285750" indent="-285750">
              <a:buFont typeface="Arial" panose="020B0604020202020204" pitchFamily="34" charset="0"/>
              <a:buChar char="•"/>
            </a:pPr>
            <a:r>
              <a:rPr lang="en-US" sz="1500" b="0" i="0" dirty="0">
                <a:solidFill>
                  <a:srgbClr val="171717"/>
                </a:solidFill>
                <a:effectLst/>
              </a:rPr>
              <a:t>Each step of a pipeline can be configured to allow reuse of its previous run results </a:t>
            </a:r>
            <a:endParaRPr lang="en-US" sz="1500" dirty="0"/>
          </a:p>
        </p:txBody>
      </p:sp>
      <p:graphicFrame>
        <p:nvGraphicFramePr>
          <p:cNvPr id="27" name="Table 27">
            <a:extLst>
              <a:ext uri="{FF2B5EF4-FFF2-40B4-BE49-F238E27FC236}">
                <a16:creationId xmlns:a16="http://schemas.microsoft.com/office/drawing/2014/main" id="{7E8B464C-81AE-4B8D-A836-1474DFC26CD9}"/>
              </a:ext>
            </a:extLst>
          </p:cNvPr>
          <p:cNvGraphicFramePr>
            <a:graphicFrameLocks noGrp="1"/>
          </p:cNvGraphicFramePr>
          <p:nvPr/>
        </p:nvGraphicFramePr>
        <p:xfrm>
          <a:off x="8448985" y="1779539"/>
          <a:ext cx="2673350" cy="3708400"/>
        </p:xfrm>
        <a:graphic>
          <a:graphicData uri="http://schemas.openxmlformats.org/drawingml/2006/table">
            <a:tbl>
              <a:tblPr firstRow="1" bandRow="1">
                <a:tableStyleId>{5C22544A-7EE6-4342-B048-85BDC9FD1C3A}</a:tableStyleId>
              </a:tblPr>
              <a:tblGrid>
                <a:gridCol w="2673350">
                  <a:extLst>
                    <a:ext uri="{9D8B030D-6E8A-4147-A177-3AD203B41FA5}">
                      <a16:colId xmlns:a16="http://schemas.microsoft.com/office/drawing/2014/main" val="635803536"/>
                    </a:ext>
                  </a:extLst>
                </a:gridCol>
              </a:tblGrid>
              <a:tr h="370840">
                <a:tc>
                  <a:txBody>
                    <a:bodyPr/>
                    <a:lstStyle/>
                    <a:p>
                      <a:r>
                        <a:rPr lang="en-US" sz="1400" dirty="0"/>
                        <a:t>Built-in </a:t>
                      </a:r>
                      <a:r>
                        <a:rPr lang="en-US" sz="1400" dirty="0" err="1"/>
                        <a:t>PipelineStep</a:t>
                      </a:r>
                      <a:r>
                        <a:rPr lang="en-US" sz="1400" dirty="0"/>
                        <a:t> Examples</a:t>
                      </a:r>
                    </a:p>
                  </a:txBody>
                  <a:tcPr/>
                </a:tc>
                <a:extLst>
                  <a:ext uri="{0D108BD9-81ED-4DB2-BD59-A6C34878D82A}">
                    <a16:rowId xmlns:a16="http://schemas.microsoft.com/office/drawing/2014/main" val="3613119612"/>
                  </a:ext>
                </a:extLst>
              </a:tr>
              <a:tr h="370840">
                <a:tc>
                  <a:txBody>
                    <a:bodyPr/>
                    <a:lstStyle/>
                    <a:p>
                      <a:r>
                        <a:rPr lang="en-US" sz="1400" dirty="0"/>
                        <a:t>Auto ML</a:t>
                      </a:r>
                    </a:p>
                  </a:txBody>
                  <a:tcPr/>
                </a:tc>
                <a:extLst>
                  <a:ext uri="{0D108BD9-81ED-4DB2-BD59-A6C34878D82A}">
                    <a16:rowId xmlns:a16="http://schemas.microsoft.com/office/drawing/2014/main" val="4216191181"/>
                  </a:ext>
                </a:extLst>
              </a:tr>
              <a:tr h="370840">
                <a:tc>
                  <a:txBody>
                    <a:bodyPr/>
                    <a:lstStyle/>
                    <a:p>
                      <a:r>
                        <a:rPr lang="en-US" sz="1400" dirty="0"/>
                        <a:t>Command (command line)</a:t>
                      </a:r>
                    </a:p>
                  </a:txBody>
                  <a:tcPr/>
                </a:tc>
                <a:extLst>
                  <a:ext uri="{0D108BD9-81ED-4DB2-BD59-A6C34878D82A}">
                    <a16:rowId xmlns:a16="http://schemas.microsoft.com/office/drawing/2014/main" val="3280009730"/>
                  </a:ext>
                </a:extLst>
              </a:tr>
              <a:tr h="370840">
                <a:tc>
                  <a:txBody>
                    <a:bodyPr/>
                    <a:lstStyle/>
                    <a:p>
                      <a:r>
                        <a:rPr lang="en-US" sz="1400" dirty="0"/>
                        <a:t>Data Transfer</a:t>
                      </a:r>
                    </a:p>
                  </a:txBody>
                  <a:tcPr/>
                </a:tc>
                <a:extLst>
                  <a:ext uri="{0D108BD9-81ED-4DB2-BD59-A6C34878D82A}">
                    <a16:rowId xmlns:a16="http://schemas.microsoft.com/office/drawing/2014/main" val="3316907312"/>
                  </a:ext>
                </a:extLst>
              </a:tr>
              <a:tr h="370840">
                <a:tc>
                  <a:txBody>
                    <a:bodyPr/>
                    <a:lstStyle/>
                    <a:p>
                      <a:r>
                        <a:rPr lang="en-US" sz="1400" dirty="0"/>
                        <a:t>Estimators (model training)</a:t>
                      </a:r>
                    </a:p>
                  </a:txBody>
                  <a:tcPr/>
                </a:tc>
                <a:extLst>
                  <a:ext uri="{0D108BD9-81ED-4DB2-BD59-A6C34878D82A}">
                    <a16:rowId xmlns:a16="http://schemas.microsoft.com/office/drawing/2014/main" val="2319119393"/>
                  </a:ext>
                </a:extLst>
              </a:tr>
              <a:tr h="370840">
                <a:tc>
                  <a:txBody>
                    <a:bodyPr/>
                    <a:lstStyle/>
                    <a:p>
                      <a:r>
                        <a:rPr lang="en-US" sz="1400" dirty="0"/>
                        <a:t>Hyperparameter Tuning</a:t>
                      </a:r>
                    </a:p>
                  </a:txBody>
                  <a:tcPr/>
                </a:tc>
                <a:extLst>
                  <a:ext uri="{0D108BD9-81ED-4DB2-BD59-A6C34878D82A}">
                    <a16:rowId xmlns:a16="http://schemas.microsoft.com/office/drawing/2014/main" val="2458219203"/>
                  </a:ext>
                </a:extLst>
              </a:tr>
              <a:tr h="370840">
                <a:tc>
                  <a:txBody>
                    <a:bodyPr/>
                    <a:lstStyle/>
                    <a:p>
                      <a:r>
                        <a:rPr lang="en-US" sz="1400" dirty="0"/>
                        <a:t>Python Script</a:t>
                      </a:r>
                    </a:p>
                  </a:txBody>
                  <a:tcPr/>
                </a:tc>
                <a:extLst>
                  <a:ext uri="{0D108BD9-81ED-4DB2-BD59-A6C34878D82A}">
                    <a16:rowId xmlns:a16="http://schemas.microsoft.com/office/drawing/2014/main" val="472935964"/>
                  </a:ext>
                </a:extLst>
              </a:tr>
              <a:tr h="370840">
                <a:tc>
                  <a:txBody>
                    <a:bodyPr/>
                    <a:lstStyle/>
                    <a:p>
                      <a:r>
                        <a:rPr lang="en-US" sz="1400" dirty="0"/>
                        <a:t>R Script</a:t>
                      </a:r>
                    </a:p>
                  </a:txBody>
                  <a:tcPr/>
                </a:tc>
                <a:extLst>
                  <a:ext uri="{0D108BD9-81ED-4DB2-BD59-A6C34878D82A}">
                    <a16:rowId xmlns:a16="http://schemas.microsoft.com/office/drawing/2014/main" val="4294436646"/>
                  </a:ext>
                </a:extLst>
              </a:tr>
              <a:tr h="370840">
                <a:tc>
                  <a:txBody>
                    <a:bodyPr/>
                    <a:lstStyle/>
                    <a:p>
                      <a:r>
                        <a:rPr lang="en-US" sz="1400" dirty="0"/>
                        <a:t>Synapse Spark (</a:t>
                      </a:r>
                      <a:r>
                        <a:rPr lang="en-US" sz="1400" dirty="0" err="1"/>
                        <a:t>Pyspark</a:t>
                      </a:r>
                      <a:r>
                        <a:rPr lang="en-US" sz="1400" dirty="0"/>
                        <a:t> script)</a:t>
                      </a:r>
                    </a:p>
                  </a:txBody>
                  <a:tcPr/>
                </a:tc>
                <a:extLst>
                  <a:ext uri="{0D108BD9-81ED-4DB2-BD59-A6C34878D82A}">
                    <a16:rowId xmlns:a16="http://schemas.microsoft.com/office/drawing/2014/main" val="3249306662"/>
                  </a:ext>
                </a:extLst>
              </a:tr>
              <a:tr h="370840">
                <a:tc>
                  <a:txBody>
                    <a:bodyPr/>
                    <a:lstStyle/>
                    <a:p>
                      <a:r>
                        <a:rPr lang="en-US" sz="1400" dirty="0"/>
                        <a:t>…others</a:t>
                      </a:r>
                    </a:p>
                  </a:txBody>
                  <a:tcPr/>
                </a:tc>
                <a:extLst>
                  <a:ext uri="{0D108BD9-81ED-4DB2-BD59-A6C34878D82A}">
                    <a16:rowId xmlns:a16="http://schemas.microsoft.com/office/drawing/2014/main" val="3129632693"/>
                  </a:ext>
                </a:extLst>
              </a:tr>
            </a:tbl>
          </a:graphicData>
        </a:graphic>
      </p:graphicFrame>
    </p:spTree>
    <p:extLst>
      <p:ext uri="{BB962C8B-B14F-4D97-AF65-F5344CB8AC3E}">
        <p14:creationId xmlns:p14="http://schemas.microsoft.com/office/powerpoint/2010/main" val="1406041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a:bodyPr>
          <a:lstStyle/>
          <a:p>
            <a:r>
              <a:rPr lang="en-US" dirty="0"/>
              <a:t>BRK05 – Responsible AI and Machine Learning</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623976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CC0-C154-4156-B767-106765CBCF7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0536EE2-5299-416C-9DC9-6AD37826E7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08186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47D5-79A6-4EAE-9BB6-A9122DD1B47D}"/>
              </a:ext>
            </a:extLst>
          </p:cNvPr>
          <p:cNvSpPr>
            <a:spLocks noGrp="1"/>
          </p:cNvSpPr>
          <p:nvPr>
            <p:ph type="title"/>
          </p:nvPr>
        </p:nvSpPr>
        <p:spPr/>
        <p:txBody>
          <a:bodyPr/>
          <a:lstStyle/>
          <a:p>
            <a:r>
              <a:rPr lang="en-US" dirty="0"/>
              <a:t>The Machine Learning Lifecyle</a:t>
            </a:r>
          </a:p>
        </p:txBody>
      </p:sp>
      <p:pic>
        <p:nvPicPr>
          <p:cNvPr id="5" name="Content Placeholder 4" descr="Diagram&#10;&#10;Description automatically generated">
            <a:extLst>
              <a:ext uri="{FF2B5EF4-FFF2-40B4-BE49-F238E27FC236}">
                <a16:creationId xmlns:a16="http://schemas.microsoft.com/office/drawing/2014/main" id="{339F6E69-F23B-4745-A7F9-A6292BAB97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77477"/>
            <a:ext cx="10515600" cy="3047634"/>
          </a:xfrm>
        </p:spPr>
      </p:pic>
    </p:spTree>
    <p:extLst>
      <p:ext uri="{BB962C8B-B14F-4D97-AF65-F5344CB8AC3E}">
        <p14:creationId xmlns:p14="http://schemas.microsoft.com/office/powerpoint/2010/main" val="3695164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9D88-9498-48CB-99CB-366DBD17A186}"/>
              </a:ext>
            </a:extLst>
          </p:cNvPr>
          <p:cNvSpPr>
            <a:spLocks noGrp="1"/>
          </p:cNvSpPr>
          <p:nvPr>
            <p:ph type="title"/>
          </p:nvPr>
        </p:nvSpPr>
        <p:spPr/>
        <p:txBody>
          <a:bodyPr/>
          <a:lstStyle/>
          <a:p>
            <a:r>
              <a:rPr lang="en-US" dirty="0"/>
              <a:t>Responsible AI</a:t>
            </a:r>
          </a:p>
        </p:txBody>
      </p:sp>
      <p:pic>
        <p:nvPicPr>
          <p:cNvPr id="6" name="Content Placeholder 5" descr="Graphical user interface, application&#10;&#10;Description automatically generated">
            <a:extLst>
              <a:ext uri="{FF2B5EF4-FFF2-40B4-BE49-F238E27FC236}">
                <a16:creationId xmlns:a16="http://schemas.microsoft.com/office/drawing/2014/main" id="{5C0B9A67-3A7C-49ED-B384-7E439DAEB3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9438"/>
            <a:ext cx="10515600" cy="4163711"/>
          </a:xfrm>
        </p:spPr>
      </p:pic>
    </p:spTree>
    <p:extLst>
      <p:ext uri="{BB962C8B-B14F-4D97-AF65-F5344CB8AC3E}">
        <p14:creationId xmlns:p14="http://schemas.microsoft.com/office/powerpoint/2010/main" val="2862354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49D88-9498-48CB-99CB-366DBD17A186}"/>
              </a:ext>
            </a:extLst>
          </p:cNvPr>
          <p:cNvSpPr>
            <a:spLocks noGrp="1"/>
          </p:cNvSpPr>
          <p:nvPr>
            <p:ph type="title"/>
          </p:nvPr>
        </p:nvSpPr>
        <p:spPr/>
        <p:txBody>
          <a:bodyPr/>
          <a:lstStyle/>
          <a:p>
            <a:r>
              <a:rPr lang="en-US" dirty="0"/>
              <a:t>Responsible Machine Learning</a:t>
            </a:r>
          </a:p>
        </p:txBody>
      </p:sp>
      <p:pic>
        <p:nvPicPr>
          <p:cNvPr id="6" name="Content Placeholder 5">
            <a:extLst>
              <a:ext uri="{FF2B5EF4-FFF2-40B4-BE49-F238E27FC236}">
                <a16:creationId xmlns:a16="http://schemas.microsoft.com/office/drawing/2014/main" id="{5C0B9A67-3A7C-49ED-B384-7E439DAEB3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599563" y="1919438"/>
            <a:ext cx="4992874" cy="4163711"/>
          </a:xfrm>
        </p:spPr>
      </p:pic>
    </p:spTree>
    <p:extLst>
      <p:ext uri="{BB962C8B-B14F-4D97-AF65-F5344CB8AC3E}">
        <p14:creationId xmlns:p14="http://schemas.microsoft.com/office/powerpoint/2010/main" val="371641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0D3C-9F2D-4C15-AE32-FDCA61B2688E}"/>
              </a:ext>
            </a:extLst>
          </p:cNvPr>
          <p:cNvSpPr>
            <a:spLocks noGrp="1"/>
          </p:cNvSpPr>
          <p:nvPr>
            <p:ph type="title"/>
          </p:nvPr>
        </p:nvSpPr>
        <p:spPr/>
        <p:txBody>
          <a:bodyPr/>
          <a:lstStyle/>
          <a:p>
            <a:r>
              <a:rPr lang="en-US" dirty="0" err="1"/>
              <a:t>Fairlearn</a:t>
            </a:r>
            <a:endParaRPr lang="en-US" dirty="0"/>
          </a:p>
        </p:txBody>
      </p:sp>
      <p:pic>
        <p:nvPicPr>
          <p:cNvPr id="5" name="Content Placeholder 4" descr="Chart, bar chart&#10;&#10;Description automatically generated">
            <a:extLst>
              <a:ext uri="{FF2B5EF4-FFF2-40B4-BE49-F238E27FC236}">
                <a16:creationId xmlns:a16="http://schemas.microsoft.com/office/drawing/2014/main" id="{3C8E2CB3-8D10-46F8-BA45-E37C77F588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1011" y="1825625"/>
            <a:ext cx="5509978" cy="4351338"/>
          </a:xfrm>
        </p:spPr>
      </p:pic>
    </p:spTree>
    <p:extLst>
      <p:ext uri="{BB962C8B-B14F-4D97-AF65-F5344CB8AC3E}">
        <p14:creationId xmlns:p14="http://schemas.microsoft.com/office/powerpoint/2010/main" val="1708708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6745" y="901678"/>
            <a:ext cx="11530049" cy="5183128"/>
          </a:xfrm>
          <a:prstGeom prst="rect">
            <a:avLst/>
          </a:prstGeom>
          <a:solidFill>
            <a:schemeClr val="accent5">
              <a:lumMod val="75000"/>
            </a:schemeClr>
          </a:solidFill>
          <a:ln w="19050">
            <a:solidFill>
              <a:schemeClr val="accent4">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a:xfrm>
            <a:off x="647700" y="-44782"/>
            <a:ext cx="10896600" cy="1196975"/>
          </a:xfrm>
        </p:spPr>
        <p:txBody>
          <a:bodyPr/>
          <a:lstStyle/>
          <a:p>
            <a:r>
              <a:rPr lang="en-US" dirty="0"/>
              <a:t>Machine Learning on Azure</a:t>
            </a: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981547"/>
            <a:ext cx="6424647"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Domain specific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simplify solution development</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2989419"/>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build advanced deep learning solutions </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3993355"/>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001019"/>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accelerate deep learning</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1985483"/>
            <a:ext cx="6423222" cy="8441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Familiar data science tools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simplify model development </a:t>
            </a: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88263" y="1905614"/>
            <a:ext cx="11018520" cy="0"/>
          </a:xfrm>
          <a:prstGeom prst="line">
            <a:avLst/>
          </a:prstGeom>
          <a:noFill/>
          <a:ln w="19050" cap="rnd" cmpd="sng" algn="ctr">
            <a:solidFill>
              <a:schemeClr val="accent4">
                <a:lumMod val="75000"/>
              </a:scheme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Lst>
          </p:cNvPr>
          <p:cNvSpPr txBox="1"/>
          <p:nvPr/>
        </p:nvSpPr>
        <p:spPr>
          <a:xfrm>
            <a:off x="3888921" y="6138759"/>
            <a:ext cx="5289146"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Semibold"/>
                <a:ea typeface="+mn-ea"/>
                <a:cs typeface="Segoe UI" pitchFamily="34" charset="0"/>
              </a:rPr>
              <a:t>From the Intelligent Cloud to the Intelligent Edge</a:t>
            </a:r>
          </a:p>
        </p:txBody>
      </p:sp>
      <p:grpSp>
        <p:nvGrpSpPr>
          <p:cNvPr id="2" name="Group 1">
            <a:extLst>
              <a:ext uri="{FF2B5EF4-FFF2-40B4-BE49-F238E27FC236}">
                <a16:creationId xmlns:a16="http://schemas.microsoft.com/office/drawing/2014/main" id="{416AC4B3-B2A3-4C4E-8045-2DFAD50B3750}"/>
              </a:ext>
            </a:extLst>
          </p:cNvPr>
          <p:cNvGrpSpPr/>
          <p:nvPr/>
        </p:nvGrpSpPr>
        <p:grpSpPr>
          <a:xfrm>
            <a:off x="8661820" y="6153973"/>
            <a:ext cx="260166" cy="259052"/>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Segoe UI Semibold"/>
                  <a:ea typeface="+mn-ea"/>
                  <a:cs typeface="+mn-cs"/>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solidFill>
              <a:schemeClr val="accent2"/>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Segoe UI Semibold"/>
                <a:ea typeface="Segoe UI" pitchFamily="34" charset="0"/>
                <a:cs typeface="Segoe UI" pitchFamily="34" charset="0"/>
              </a:endParaRPr>
            </a:p>
          </p:txBody>
        </p:sp>
      </p:grpSp>
      <p:sp>
        <p:nvSpPr>
          <p:cNvPr id="135" name="Freeform: Shape 134">
            <a:extLst>
              <a:ext uri="{FF2B5EF4-FFF2-40B4-BE49-F238E27FC236}">
                <a16:creationId xmlns:a16="http://schemas.microsoft.com/office/drawing/2014/main" id="{033ED225-58C1-40F6-8F8C-6C43428AD182}"/>
              </a:ext>
            </a:extLst>
          </p:cNvPr>
          <p:cNvSpPr>
            <a:spLocks noChangeArrowheads="1"/>
          </p:cNvSpPr>
          <p:nvPr/>
        </p:nvSpPr>
        <p:spPr bwMode="auto">
          <a:xfrm>
            <a:off x="3990002" y="6133570"/>
            <a:ext cx="453002" cy="268099"/>
          </a:xfrm>
          <a:custGeom>
            <a:avLst/>
            <a:gdLst>
              <a:gd name="connsiteX0" fmla="*/ 659021 w 1635034"/>
              <a:gd name="connsiteY0" fmla="*/ 0 h 967658"/>
              <a:gd name="connsiteX1" fmla="*/ 1007046 w 1635034"/>
              <a:gd name="connsiteY1" fmla="*/ 141711 h 967658"/>
              <a:gd name="connsiteX2" fmla="*/ 1042397 w 1635034"/>
              <a:gd name="connsiteY2" fmla="*/ 183829 h 967658"/>
              <a:gd name="connsiteX3" fmla="*/ 1077285 w 1635034"/>
              <a:gd name="connsiteY3" fmla="*/ 173277 h 967658"/>
              <a:gd name="connsiteX4" fmla="*/ 1142853 w 1635034"/>
              <a:gd name="connsiteY4" fmla="*/ 166837 h 967658"/>
              <a:gd name="connsiteX5" fmla="*/ 1468194 w 1635034"/>
              <a:gd name="connsiteY5" fmla="*/ 483828 h 967658"/>
              <a:gd name="connsiteX6" fmla="*/ 1461584 w 1635034"/>
              <a:gd name="connsiteY6" fmla="*/ 547713 h 967658"/>
              <a:gd name="connsiteX7" fmla="*/ 1444730 w 1635034"/>
              <a:gd name="connsiteY7" fmla="*/ 600615 h 967658"/>
              <a:gd name="connsiteX8" fmla="*/ 1446401 w 1635034"/>
              <a:gd name="connsiteY8" fmla="*/ 600615 h 967658"/>
              <a:gd name="connsiteX9" fmla="*/ 1451236 w 1635034"/>
              <a:gd name="connsiteY9" fmla="*/ 600615 h 967658"/>
              <a:gd name="connsiteX10" fmla="*/ 1635034 w 1635034"/>
              <a:gd name="connsiteY10" fmla="*/ 784136 h 967658"/>
              <a:gd name="connsiteX11" fmla="*/ 1451236 w 1635034"/>
              <a:gd name="connsiteY11" fmla="*/ 967657 h 967658"/>
              <a:gd name="connsiteX12" fmla="*/ 718498 w 1635034"/>
              <a:gd name="connsiteY12" fmla="*/ 967657 h 967658"/>
              <a:gd name="connsiteX13" fmla="*/ 659031 w 1635034"/>
              <a:gd name="connsiteY13" fmla="*/ 967657 h 967658"/>
              <a:gd name="connsiteX14" fmla="*/ 659021 w 1635034"/>
              <a:gd name="connsiteY14" fmla="*/ 967658 h 967658"/>
              <a:gd name="connsiteX15" fmla="*/ 659011 w 1635034"/>
              <a:gd name="connsiteY15" fmla="*/ 967657 h 967658"/>
              <a:gd name="connsiteX16" fmla="*/ 595653 w 1635034"/>
              <a:gd name="connsiteY16" fmla="*/ 967657 h 967658"/>
              <a:gd name="connsiteX17" fmla="*/ 183798 w 1635034"/>
              <a:gd name="connsiteY17" fmla="*/ 967657 h 967658"/>
              <a:gd name="connsiteX18" fmla="*/ 0 w 1635034"/>
              <a:gd name="connsiteY18" fmla="*/ 784136 h 967658"/>
              <a:gd name="connsiteX19" fmla="*/ 147316 w 1635034"/>
              <a:gd name="connsiteY19" fmla="*/ 604267 h 967658"/>
              <a:gd name="connsiteX20" fmla="*/ 182954 w 1635034"/>
              <a:gd name="connsiteY20" fmla="*/ 600700 h 967658"/>
              <a:gd name="connsiteX21" fmla="*/ 176839 w 1635034"/>
              <a:gd name="connsiteY21" fmla="*/ 581338 h 967658"/>
              <a:gd name="connsiteX22" fmla="*/ 166840 w 1635034"/>
              <a:gd name="connsiteY22" fmla="*/ 483829 h 967658"/>
              <a:gd name="connsiteX23" fmla="*/ 659021 w 1635034"/>
              <a:gd name="connsiteY23" fmla="*/ 0 h 96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5034" h="967658">
                <a:moveTo>
                  <a:pt x="659021" y="0"/>
                </a:moveTo>
                <a:cubicBezTo>
                  <a:pt x="794933" y="0"/>
                  <a:pt x="917978" y="54155"/>
                  <a:pt x="1007046" y="141711"/>
                </a:cubicBezTo>
                <a:lnTo>
                  <a:pt x="1042397" y="183829"/>
                </a:lnTo>
                <a:lnTo>
                  <a:pt x="1077285" y="173277"/>
                </a:lnTo>
                <a:cubicBezTo>
                  <a:pt x="1098464" y="169055"/>
                  <a:pt x="1120393" y="166837"/>
                  <a:pt x="1142853" y="166837"/>
                </a:cubicBezTo>
                <a:cubicBezTo>
                  <a:pt x="1322534" y="166837"/>
                  <a:pt x="1468194" y="308759"/>
                  <a:pt x="1468194" y="483828"/>
                </a:cubicBezTo>
                <a:cubicBezTo>
                  <a:pt x="1468194" y="505712"/>
                  <a:pt x="1465918" y="527078"/>
                  <a:pt x="1461584" y="547713"/>
                </a:cubicBezTo>
                <a:lnTo>
                  <a:pt x="1444730" y="600615"/>
                </a:lnTo>
                <a:lnTo>
                  <a:pt x="1446401" y="600615"/>
                </a:lnTo>
                <a:cubicBezTo>
                  <a:pt x="1451236" y="600615"/>
                  <a:pt x="1451236" y="600615"/>
                  <a:pt x="1451236" y="600615"/>
                </a:cubicBezTo>
                <a:cubicBezTo>
                  <a:pt x="1554623" y="600615"/>
                  <a:pt x="1635034" y="680906"/>
                  <a:pt x="1635034" y="784136"/>
                </a:cubicBezTo>
                <a:cubicBezTo>
                  <a:pt x="1635034" y="887367"/>
                  <a:pt x="1554623" y="967657"/>
                  <a:pt x="1451236" y="967657"/>
                </a:cubicBezTo>
                <a:cubicBezTo>
                  <a:pt x="1134377" y="967657"/>
                  <a:pt x="896732" y="967657"/>
                  <a:pt x="718498" y="967657"/>
                </a:cubicBezTo>
                <a:lnTo>
                  <a:pt x="659031" y="967657"/>
                </a:lnTo>
                <a:lnTo>
                  <a:pt x="659021" y="967658"/>
                </a:lnTo>
                <a:lnTo>
                  <a:pt x="659011" y="967657"/>
                </a:lnTo>
                <a:lnTo>
                  <a:pt x="595653" y="967657"/>
                </a:lnTo>
                <a:cubicBezTo>
                  <a:pt x="183798" y="967657"/>
                  <a:pt x="183798" y="967657"/>
                  <a:pt x="183798" y="967657"/>
                </a:cubicBezTo>
                <a:cubicBezTo>
                  <a:pt x="84241" y="967657"/>
                  <a:pt x="0" y="887367"/>
                  <a:pt x="0" y="784136"/>
                </a:cubicBezTo>
                <a:cubicBezTo>
                  <a:pt x="0" y="693810"/>
                  <a:pt x="64497" y="621046"/>
                  <a:pt x="147316" y="604267"/>
                </a:cubicBezTo>
                <a:lnTo>
                  <a:pt x="182954" y="600700"/>
                </a:lnTo>
                <a:lnTo>
                  <a:pt x="176839" y="581338"/>
                </a:lnTo>
                <a:cubicBezTo>
                  <a:pt x="170283" y="549841"/>
                  <a:pt x="166840" y="517231"/>
                  <a:pt x="166840" y="483829"/>
                </a:cubicBezTo>
                <a:cubicBezTo>
                  <a:pt x="166840" y="216618"/>
                  <a:pt x="387197" y="0"/>
                  <a:pt x="659021" y="0"/>
                </a:cubicBezTo>
                <a:close/>
              </a:path>
            </a:pathLst>
          </a:custGeom>
          <a:noFill/>
          <a:ln>
            <a:solidFill>
              <a:schemeClr val="accent2"/>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12778695" y="4553966"/>
            <a:ext cx="1570134"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11" name="Group 10">
            <a:extLst>
              <a:ext uri="{FF2B5EF4-FFF2-40B4-BE49-F238E27FC236}">
                <a16:creationId xmlns:a16="http://schemas.microsoft.com/office/drawing/2014/main" id="{A6EBCDB8-E2AD-456C-BFEC-58985D68A41E}"/>
              </a:ext>
            </a:extLst>
          </p:cNvPr>
          <p:cNvGrpSpPr/>
          <p:nvPr/>
        </p:nvGrpSpPr>
        <p:grpSpPr>
          <a:xfrm>
            <a:off x="12651563" y="2435153"/>
            <a:ext cx="553984" cy="299993"/>
            <a:chOff x="9614406" y="3570734"/>
            <a:chExt cx="553984" cy="299993"/>
          </a:xfrm>
        </p:grpSpPr>
        <p:pic>
          <p:nvPicPr>
            <p:cNvPr id="25" name="Graphic 24">
              <a:extLst>
                <a:ext uri="{FF2B5EF4-FFF2-40B4-BE49-F238E27FC236}">
                  <a16:creationId xmlns:a16="http://schemas.microsoft.com/office/drawing/2014/main" id="{7844F0F2-D0B9-4AC9-83F1-742D520FD4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4406" y="3570734"/>
              <a:ext cx="553984" cy="299993"/>
            </a:xfrm>
            <a:prstGeom prst="rect">
              <a:avLst/>
            </a:prstGeom>
          </p:spPr>
        </p:pic>
        <p:grpSp>
          <p:nvGrpSpPr>
            <p:cNvPr id="44" name="Group 43">
              <a:extLst>
                <a:ext uri="{FF2B5EF4-FFF2-40B4-BE49-F238E27FC236}">
                  <a16:creationId xmlns:a16="http://schemas.microsoft.com/office/drawing/2014/main" id="{CA1E7817-D063-4B22-9306-A99C8EB63088}"/>
                </a:ext>
              </a:extLst>
            </p:cNvPr>
            <p:cNvGrpSpPr/>
            <p:nvPr/>
          </p:nvGrpSpPr>
          <p:grpSpPr>
            <a:xfrm>
              <a:off x="9845451" y="3716326"/>
              <a:ext cx="321035" cy="110353"/>
              <a:chOff x="6032167" y="3558491"/>
              <a:chExt cx="1528972" cy="525570"/>
            </a:xfrm>
            <a:solidFill>
              <a:schemeClr val="tx1"/>
            </a:solidFill>
          </p:grpSpPr>
          <p:sp>
            <p:nvSpPr>
              <p:cNvPr id="39" name="Freeform: Shape 38">
                <a:extLst>
                  <a:ext uri="{FF2B5EF4-FFF2-40B4-BE49-F238E27FC236}">
                    <a16:creationId xmlns:a16="http://schemas.microsoft.com/office/drawing/2014/main" id="{FAA18240-65F0-4A9E-B6E4-18729498F9A5}"/>
                  </a:ext>
                </a:extLst>
              </p:cNvPr>
              <p:cNvSpPr/>
              <p:nvPr/>
            </p:nvSpPr>
            <p:spPr>
              <a:xfrm>
                <a:off x="6032167" y="3558491"/>
                <a:ext cx="238125" cy="523875"/>
              </a:xfrm>
              <a:custGeom>
                <a:avLst/>
                <a:gdLst>
                  <a:gd name="connsiteX0" fmla="*/ 245135 w 238125"/>
                  <a:gd name="connsiteY0" fmla="*/ 439979 h 523875"/>
                  <a:gd name="connsiteX1" fmla="*/ 158144 w 238125"/>
                  <a:gd name="connsiteY1" fmla="*/ 507301 h 523875"/>
                  <a:gd name="connsiteX2" fmla="*/ 86820 w 238125"/>
                  <a:gd name="connsiteY2" fmla="*/ 529009 h 523875"/>
                  <a:gd name="connsiteX3" fmla="*/ 23889 w 238125"/>
                  <a:gd name="connsiteY3" fmla="*/ 498738 h 523875"/>
                  <a:gd name="connsiteX4" fmla="*/ 0 w 238125"/>
                  <a:gd name="connsiteY4" fmla="*/ 417366 h 523875"/>
                  <a:gd name="connsiteX5" fmla="*/ 33204 w 238125"/>
                  <a:gd name="connsiteY5" fmla="*/ 233524 h 523875"/>
                  <a:gd name="connsiteX6" fmla="*/ 113814 w 238125"/>
                  <a:gd name="connsiteY6" fmla="*/ 35776 h 523875"/>
                  <a:gd name="connsiteX7" fmla="*/ 206483 w 238125"/>
                  <a:gd name="connsiteY7" fmla="*/ 1467 h 523875"/>
                  <a:gd name="connsiteX8" fmla="*/ 213065 w 238125"/>
                  <a:gd name="connsiteY8" fmla="*/ 0 h 523875"/>
                  <a:gd name="connsiteX9" fmla="*/ 230362 w 238125"/>
                  <a:gd name="connsiteY9" fmla="*/ 15497 h 523875"/>
                  <a:gd name="connsiteX10" fmla="*/ 237135 w 238125"/>
                  <a:gd name="connsiteY10" fmla="*/ 57293 h 523875"/>
                  <a:gd name="connsiteX11" fmla="*/ 202825 w 238125"/>
                  <a:gd name="connsiteY11" fmla="*/ 201396 h 523875"/>
                  <a:gd name="connsiteX12" fmla="*/ 95574 w 238125"/>
                  <a:gd name="connsiteY12" fmla="*/ 350244 h 523875"/>
                  <a:gd name="connsiteX13" fmla="*/ 92650 w 238125"/>
                  <a:gd name="connsiteY13" fmla="*/ 402412 h 523875"/>
                  <a:gd name="connsiteX14" fmla="*/ 104318 w 238125"/>
                  <a:gd name="connsiteY14" fmla="*/ 452752 h 523875"/>
                  <a:gd name="connsiteX15" fmla="*/ 135331 w 238125"/>
                  <a:gd name="connsiteY15" fmla="*/ 471354 h 523875"/>
                  <a:gd name="connsiteX16" fmla="*/ 177298 w 238125"/>
                  <a:gd name="connsiteY16" fmla="*/ 457162 h 523875"/>
                  <a:gd name="connsiteX17" fmla="*/ 245126 w 238125"/>
                  <a:gd name="connsiteY17" fmla="*/ 398040 h 523875"/>
                  <a:gd name="connsiteX18" fmla="*/ 245126 w 238125"/>
                  <a:gd name="connsiteY18" fmla="*/ 439979 h 523875"/>
                  <a:gd name="connsiteX19" fmla="*/ 105423 w 238125"/>
                  <a:gd name="connsiteY19" fmla="*/ 297361 h 523875"/>
                  <a:gd name="connsiteX20" fmla="*/ 180584 w 238125"/>
                  <a:gd name="connsiteY20" fmla="*/ 181908 h 523875"/>
                  <a:gd name="connsiteX21" fmla="*/ 209379 w 238125"/>
                  <a:gd name="connsiteY21" fmla="*/ 71904 h 523875"/>
                  <a:gd name="connsiteX22" fmla="*/ 205397 w 238125"/>
                  <a:gd name="connsiteY22" fmla="*/ 50206 h 523875"/>
                  <a:gd name="connsiteX23" fmla="*/ 195167 w 238125"/>
                  <a:gd name="connsiteY23" fmla="*/ 41977 h 523875"/>
                  <a:gd name="connsiteX24" fmla="*/ 155953 w 238125"/>
                  <a:gd name="connsiteY24" fmla="*/ 109195 h 523875"/>
                  <a:gd name="connsiteX25" fmla="*/ 105423 w 238125"/>
                  <a:gd name="connsiteY25" fmla="*/ 29736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8125" h="523875">
                    <a:moveTo>
                      <a:pt x="245135" y="439979"/>
                    </a:moveTo>
                    <a:cubicBezTo>
                      <a:pt x="212074" y="470411"/>
                      <a:pt x="183071" y="492871"/>
                      <a:pt x="158144" y="507301"/>
                    </a:cubicBezTo>
                    <a:cubicBezTo>
                      <a:pt x="133217" y="521780"/>
                      <a:pt x="109442" y="529009"/>
                      <a:pt x="86820" y="529009"/>
                    </a:cubicBezTo>
                    <a:cubicBezTo>
                      <a:pt x="60798" y="529009"/>
                      <a:pt x="39805" y="518922"/>
                      <a:pt x="23889" y="498738"/>
                    </a:cubicBezTo>
                    <a:cubicBezTo>
                      <a:pt x="7944" y="478536"/>
                      <a:pt x="0" y="451447"/>
                      <a:pt x="0" y="417366"/>
                    </a:cubicBezTo>
                    <a:cubicBezTo>
                      <a:pt x="0" y="366303"/>
                      <a:pt x="11068" y="305000"/>
                      <a:pt x="33204" y="233524"/>
                    </a:cubicBezTo>
                    <a:cubicBezTo>
                      <a:pt x="55302" y="161992"/>
                      <a:pt x="82210" y="96078"/>
                      <a:pt x="113814" y="35776"/>
                    </a:cubicBezTo>
                    <a:lnTo>
                      <a:pt x="206483" y="1467"/>
                    </a:lnTo>
                    <a:cubicBezTo>
                      <a:pt x="209388" y="495"/>
                      <a:pt x="211598" y="0"/>
                      <a:pt x="213065" y="0"/>
                    </a:cubicBezTo>
                    <a:cubicBezTo>
                      <a:pt x="220094" y="0"/>
                      <a:pt x="225904" y="5181"/>
                      <a:pt x="230362" y="15497"/>
                    </a:cubicBezTo>
                    <a:cubicBezTo>
                      <a:pt x="234868" y="25860"/>
                      <a:pt x="237135" y="39786"/>
                      <a:pt x="237135" y="57293"/>
                    </a:cubicBezTo>
                    <a:cubicBezTo>
                      <a:pt x="237135" y="106909"/>
                      <a:pt x="225714" y="154943"/>
                      <a:pt x="202825" y="201396"/>
                    </a:cubicBezTo>
                    <a:cubicBezTo>
                      <a:pt x="179946" y="247869"/>
                      <a:pt x="144209" y="297466"/>
                      <a:pt x="95574" y="350244"/>
                    </a:cubicBezTo>
                    <a:cubicBezTo>
                      <a:pt x="93621" y="375542"/>
                      <a:pt x="92650" y="392916"/>
                      <a:pt x="92650" y="402412"/>
                    </a:cubicBezTo>
                    <a:cubicBezTo>
                      <a:pt x="92650" y="423586"/>
                      <a:pt x="96536" y="440341"/>
                      <a:pt x="104318" y="452752"/>
                    </a:cubicBezTo>
                    <a:cubicBezTo>
                      <a:pt x="112109" y="465182"/>
                      <a:pt x="122434" y="471354"/>
                      <a:pt x="135331" y="471354"/>
                    </a:cubicBezTo>
                    <a:cubicBezTo>
                      <a:pt x="148485" y="471354"/>
                      <a:pt x="162458" y="466649"/>
                      <a:pt x="177298" y="457162"/>
                    </a:cubicBezTo>
                    <a:cubicBezTo>
                      <a:pt x="192110" y="447656"/>
                      <a:pt x="214732" y="427977"/>
                      <a:pt x="245126" y="398040"/>
                    </a:cubicBezTo>
                    <a:lnTo>
                      <a:pt x="245126" y="439979"/>
                    </a:lnTo>
                    <a:close/>
                    <a:moveTo>
                      <a:pt x="105423" y="297361"/>
                    </a:moveTo>
                    <a:cubicBezTo>
                      <a:pt x="136303" y="263023"/>
                      <a:pt x="161382" y="224514"/>
                      <a:pt x="180584" y="181908"/>
                    </a:cubicBezTo>
                    <a:cubicBezTo>
                      <a:pt x="199787" y="139284"/>
                      <a:pt x="209379" y="102622"/>
                      <a:pt x="209379" y="71904"/>
                    </a:cubicBezTo>
                    <a:cubicBezTo>
                      <a:pt x="209379" y="62951"/>
                      <a:pt x="208055" y="55674"/>
                      <a:pt x="205397" y="50206"/>
                    </a:cubicBezTo>
                    <a:cubicBezTo>
                      <a:pt x="202721" y="44729"/>
                      <a:pt x="199291" y="41977"/>
                      <a:pt x="195167" y="41977"/>
                    </a:cubicBezTo>
                    <a:cubicBezTo>
                      <a:pt x="186204" y="41977"/>
                      <a:pt x="173107" y="64380"/>
                      <a:pt x="155953" y="109195"/>
                    </a:cubicBezTo>
                    <a:cubicBezTo>
                      <a:pt x="138798" y="154000"/>
                      <a:pt x="121958" y="216732"/>
                      <a:pt x="105423" y="29736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B902C7FA-2052-493D-AE95-1D11468D0665}"/>
                  </a:ext>
                </a:extLst>
              </p:cNvPr>
              <p:cNvSpPr/>
              <p:nvPr/>
            </p:nvSpPr>
            <p:spPr>
              <a:xfrm>
                <a:off x="6275149" y="3769736"/>
                <a:ext cx="266700" cy="314325"/>
              </a:xfrm>
              <a:custGeom>
                <a:avLst/>
                <a:gdLst>
                  <a:gd name="connsiteX0" fmla="*/ 275063 w 266700"/>
                  <a:gd name="connsiteY0" fmla="*/ 228733 h 314325"/>
                  <a:gd name="connsiteX1" fmla="*/ 191891 w 266700"/>
                  <a:gd name="connsiteY1" fmla="*/ 296056 h 314325"/>
                  <a:gd name="connsiteX2" fmla="*/ 110538 w 266700"/>
                  <a:gd name="connsiteY2" fmla="*/ 317764 h 314325"/>
                  <a:gd name="connsiteX3" fmla="*/ 30432 w 266700"/>
                  <a:gd name="connsiteY3" fmla="*/ 286045 h 314325"/>
                  <a:gd name="connsiteX4" fmla="*/ 0 w 266700"/>
                  <a:gd name="connsiteY4" fmla="*/ 202482 h 314325"/>
                  <a:gd name="connsiteX5" fmla="*/ 53654 w 266700"/>
                  <a:gd name="connsiteY5" fmla="*/ 62579 h 314325"/>
                  <a:gd name="connsiteX6" fmla="*/ 172564 w 266700"/>
                  <a:gd name="connsiteY6" fmla="*/ 0 h 314325"/>
                  <a:gd name="connsiteX7" fmla="*/ 226924 w 266700"/>
                  <a:gd name="connsiteY7" fmla="*/ 17526 h 314325"/>
                  <a:gd name="connsiteX8" fmla="*/ 247355 w 266700"/>
                  <a:gd name="connsiteY8" fmla="*/ 63494 h 314325"/>
                  <a:gd name="connsiteX9" fmla="*/ 86839 w 266700"/>
                  <a:gd name="connsiteY9" fmla="*/ 186071 h 314325"/>
                  <a:gd name="connsiteX10" fmla="*/ 163078 w 266700"/>
                  <a:gd name="connsiteY10" fmla="*/ 257213 h 314325"/>
                  <a:gd name="connsiteX11" fmla="*/ 209026 w 266700"/>
                  <a:gd name="connsiteY11" fmla="*/ 244288 h 314325"/>
                  <a:gd name="connsiteX12" fmla="*/ 275072 w 266700"/>
                  <a:gd name="connsiteY12" fmla="*/ 186804 h 314325"/>
                  <a:gd name="connsiteX13" fmla="*/ 275072 w 266700"/>
                  <a:gd name="connsiteY13" fmla="*/ 228733 h 314325"/>
                  <a:gd name="connsiteX14" fmla="*/ 83896 w 266700"/>
                  <a:gd name="connsiteY14" fmla="*/ 161258 h 314325"/>
                  <a:gd name="connsiteX15" fmla="*/ 177289 w 266700"/>
                  <a:gd name="connsiteY15" fmla="*/ 64218 h 314325"/>
                  <a:gd name="connsiteX16" fmla="*/ 151762 w 266700"/>
                  <a:gd name="connsiteY16" fmla="*/ 29204 h 314325"/>
                  <a:gd name="connsiteX17" fmla="*/ 105813 w 266700"/>
                  <a:gd name="connsiteY17" fmla="*/ 65875 h 314325"/>
                  <a:gd name="connsiteX18" fmla="*/ 83896 w 266700"/>
                  <a:gd name="connsiteY18" fmla="*/ 16125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314325">
                    <a:moveTo>
                      <a:pt x="275063" y="228733"/>
                    </a:moveTo>
                    <a:cubicBezTo>
                      <a:pt x="244183" y="259166"/>
                      <a:pt x="216465" y="281626"/>
                      <a:pt x="191891" y="296056"/>
                    </a:cubicBezTo>
                    <a:cubicBezTo>
                      <a:pt x="167316" y="310534"/>
                      <a:pt x="140227" y="317764"/>
                      <a:pt x="110538" y="317764"/>
                    </a:cubicBezTo>
                    <a:cubicBezTo>
                      <a:pt x="77457" y="317764"/>
                      <a:pt x="50768" y="307181"/>
                      <a:pt x="30432" y="286045"/>
                    </a:cubicBezTo>
                    <a:cubicBezTo>
                      <a:pt x="10135" y="264852"/>
                      <a:pt x="0" y="237030"/>
                      <a:pt x="0" y="202482"/>
                    </a:cubicBezTo>
                    <a:cubicBezTo>
                      <a:pt x="0" y="150933"/>
                      <a:pt x="17859" y="104289"/>
                      <a:pt x="53654" y="62579"/>
                    </a:cubicBezTo>
                    <a:cubicBezTo>
                      <a:pt x="89373" y="20850"/>
                      <a:pt x="129035" y="0"/>
                      <a:pt x="172564" y="0"/>
                    </a:cubicBezTo>
                    <a:cubicBezTo>
                      <a:pt x="195186" y="0"/>
                      <a:pt x="213284" y="5858"/>
                      <a:pt x="226924" y="17526"/>
                    </a:cubicBezTo>
                    <a:cubicBezTo>
                      <a:pt x="240544" y="29213"/>
                      <a:pt x="247355" y="44520"/>
                      <a:pt x="247355" y="63494"/>
                    </a:cubicBezTo>
                    <a:cubicBezTo>
                      <a:pt x="247355" y="113852"/>
                      <a:pt x="193853" y="154686"/>
                      <a:pt x="86839" y="186071"/>
                    </a:cubicBezTo>
                    <a:cubicBezTo>
                      <a:pt x="96555" y="233477"/>
                      <a:pt x="121968" y="257213"/>
                      <a:pt x="163078" y="257213"/>
                    </a:cubicBezTo>
                    <a:cubicBezTo>
                      <a:pt x="179137" y="257213"/>
                      <a:pt x="194443" y="252899"/>
                      <a:pt x="209026" y="244288"/>
                    </a:cubicBezTo>
                    <a:cubicBezTo>
                      <a:pt x="223647" y="235639"/>
                      <a:pt x="245640" y="216456"/>
                      <a:pt x="275072" y="186804"/>
                    </a:cubicBezTo>
                    <a:lnTo>
                      <a:pt x="275072" y="228733"/>
                    </a:lnTo>
                    <a:close/>
                    <a:moveTo>
                      <a:pt x="83896" y="161258"/>
                    </a:moveTo>
                    <a:cubicBezTo>
                      <a:pt x="146142" y="143732"/>
                      <a:pt x="177289" y="111405"/>
                      <a:pt x="177289" y="64218"/>
                    </a:cubicBezTo>
                    <a:cubicBezTo>
                      <a:pt x="177289" y="40872"/>
                      <a:pt x="168764" y="29204"/>
                      <a:pt x="151762" y="29204"/>
                    </a:cubicBezTo>
                    <a:cubicBezTo>
                      <a:pt x="135703" y="29204"/>
                      <a:pt x="120396" y="41405"/>
                      <a:pt x="105813" y="65875"/>
                    </a:cubicBezTo>
                    <a:cubicBezTo>
                      <a:pt x="91183" y="90307"/>
                      <a:pt x="83896" y="122082"/>
                      <a:pt x="83896" y="16125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751D076-2378-4BB4-AEDC-650F6DCF8B46}"/>
                  </a:ext>
                </a:extLst>
              </p:cNvPr>
              <p:cNvSpPr/>
              <p:nvPr/>
            </p:nvSpPr>
            <p:spPr>
              <a:xfrm>
                <a:off x="6545840" y="3768289"/>
                <a:ext cx="390525" cy="314325"/>
              </a:xfrm>
              <a:custGeom>
                <a:avLst/>
                <a:gdLst>
                  <a:gd name="connsiteX0" fmla="*/ 394002 w 390525"/>
                  <a:gd name="connsiteY0" fmla="*/ 230181 h 314325"/>
                  <a:gd name="connsiteX1" fmla="*/ 310467 w 390525"/>
                  <a:gd name="connsiteY1" fmla="*/ 302457 h 314325"/>
                  <a:gd name="connsiteX2" fmla="*/ 262299 w 390525"/>
                  <a:gd name="connsiteY2" fmla="*/ 319221 h 314325"/>
                  <a:gd name="connsiteX3" fmla="*/ 207940 w 390525"/>
                  <a:gd name="connsiteY3" fmla="*/ 217437 h 314325"/>
                  <a:gd name="connsiteX4" fmla="*/ 140618 w 390525"/>
                  <a:gd name="connsiteY4" fmla="*/ 294437 h 314325"/>
                  <a:gd name="connsiteX5" fmla="*/ 76953 w 390525"/>
                  <a:gd name="connsiteY5" fmla="*/ 319221 h 314325"/>
                  <a:gd name="connsiteX6" fmla="*/ 22422 w 390525"/>
                  <a:gd name="connsiteY6" fmla="*/ 289141 h 314325"/>
                  <a:gd name="connsiteX7" fmla="*/ 0 w 390525"/>
                  <a:gd name="connsiteY7" fmla="*/ 215246 h 314325"/>
                  <a:gd name="connsiteX8" fmla="*/ 30061 w 390525"/>
                  <a:gd name="connsiteY8" fmla="*/ 110899 h 314325"/>
                  <a:gd name="connsiteX9" fmla="*/ 107232 w 390525"/>
                  <a:gd name="connsiteY9" fmla="*/ 30661 h 314325"/>
                  <a:gd name="connsiteX10" fmla="*/ 190405 w 390525"/>
                  <a:gd name="connsiteY10" fmla="*/ 0 h 314325"/>
                  <a:gd name="connsiteX11" fmla="*/ 254270 w 390525"/>
                  <a:gd name="connsiteY11" fmla="*/ 41948 h 314325"/>
                  <a:gd name="connsiteX12" fmla="*/ 328832 w 390525"/>
                  <a:gd name="connsiteY12" fmla="*/ 743 h 314325"/>
                  <a:gd name="connsiteX13" fmla="*/ 349291 w 390525"/>
                  <a:gd name="connsiteY13" fmla="*/ 743 h 314325"/>
                  <a:gd name="connsiteX14" fmla="*/ 317087 w 390525"/>
                  <a:gd name="connsiteY14" fmla="*/ 107623 h 314325"/>
                  <a:gd name="connsiteX15" fmla="*/ 292256 w 390525"/>
                  <a:gd name="connsiteY15" fmla="*/ 218179 h 314325"/>
                  <a:gd name="connsiteX16" fmla="*/ 314506 w 390525"/>
                  <a:gd name="connsiteY16" fmla="*/ 249545 h 314325"/>
                  <a:gd name="connsiteX17" fmla="*/ 345853 w 390525"/>
                  <a:gd name="connsiteY17" fmla="*/ 234401 h 314325"/>
                  <a:gd name="connsiteX18" fmla="*/ 393983 w 390525"/>
                  <a:gd name="connsiteY18" fmla="*/ 188243 h 314325"/>
                  <a:gd name="connsiteX19" fmla="*/ 393983 w 390525"/>
                  <a:gd name="connsiteY19" fmla="*/ 230181 h 314325"/>
                  <a:gd name="connsiteX20" fmla="*/ 126949 w 390525"/>
                  <a:gd name="connsiteY20" fmla="*/ 250269 h 314325"/>
                  <a:gd name="connsiteX21" fmla="*/ 195748 w 390525"/>
                  <a:gd name="connsiteY21" fmla="*/ 188081 h 314325"/>
                  <a:gd name="connsiteX22" fmla="*/ 228029 w 390525"/>
                  <a:gd name="connsiteY22" fmla="*/ 73314 h 314325"/>
                  <a:gd name="connsiteX23" fmla="*/ 218913 w 390525"/>
                  <a:gd name="connsiteY23" fmla="*/ 41405 h 314325"/>
                  <a:gd name="connsiteX24" fmla="*/ 194472 w 390525"/>
                  <a:gd name="connsiteY24" fmla="*/ 29908 h 314325"/>
                  <a:gd name="connsiteX25" fmla="*/ 125339 w 390525"/>
                  <a:gd name="connsiteY25" fmla="*/ 91935 h 314325"/>
                  <a:gd name="connsiteX26" fmla="*/ 92669 w 390525"/>
                  <a:gd name="connsiteY26" fmla="*/ 206102 h 314325"/>
                  <a:gd name="connsiteX27" fmla="*/ 102346 w 390525"/>
                  <a:gd name="connsiteY27" fmla="*/ 238049 h 314325"/>
                  <a:gd name="connsiteX28" fmla="*/ 126949 w 390525"/>
                  <a:gd name="connsiteY28" fmla="*/ 250269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0525" h="314325">
                    <a:moveTo>
                      <a:pt x="394002" y="230181"/>
                    </a:moveTo>
                    <a:cubicBezTo>
                      <a:pt x="355082" y="267148"/>
                      <a:pt x="327231" y="291255"/>
                      <a:pt x="310467" y="302457"/>
                    </a:cubicBezTo>
                    <a:cubicBezTo>
                      <a:pt x="293684" y="313639"/>
                      <a:pt x="277635" y="319221"/>
                      <a:pt x="262299" y="319221"/>
                    </a:cubicBezTo>
                    <a:cubicBezTo>
                      <a:pt x="223866" y="319221"/>
                      <a:pt x="205759" y="285302"/>
                      <a:pt x="207940" y="217437"/>
                    </a:cubicBezTo>
                    <a:cubicBezTo>
                      <a:pt x="183623" y="252203"/>
                      <a:pt x="161172" y="277863"/>
                      <a:pt x="140618" y="294437"/>
                    </a:cubicBezTo>
                    <a:cubicBezTo>
                      <a:pt x="120082" y="310972"/>
                      <a:pt x="98870" y="319221"/>
                      <a:pt x="76953" y="319221"/>
                    </a:cubicBezTo>
                    <a:cubicBezTo>
                      <a:pt x="55578" y="319221"/>
                      <a:pt x="37405" y="309210"/>
                      <a:pt x="22422" y="289141"/>
                    </a:cubicBezTo>
                    <a:cubicBezTo>
                      <a:pt x="7439" y="269072"/>
                      <a:pt x="0" y="244459"/>
                      <a:pt x="0" y="215246"/>
                    </a:cubicBezTo>
                    <a:cubicBezTo>
                      <a:pt x="0" y="178784"/>
                      <a:pt x="10011" y="143999"/>
                      <a:pt x="30061" y="110899"/>
                    </a:cubicBezTo>
                    <a:cubicBezTo>
                      <a:pt x="50149" y="77819"/>
                      <a:pt x="75867" y="51092"/>
                      <a:pt x="107232" y="30661"/>
                    </a:cubicBezTo>
                    <a:cubicBezTo>
                      <a:pt x="138598" y="10230"/>
                      <a:pt x="166354" y="0"/>
                      <a:pt x="190405" y="0"/>
                    </a:cubicBezTo>
                    <a:cubicBezTo>
                      <a:pt x="220818" y="0"/>
                      <a:pt x="242106" y="13992"/>
                      <a:pt x="254270" y="41948"/>
                    </a:cubicBezTo>
                    <a:lnTo>
                      <a:pt x="328832" y="743"/>
                    </a:lnTo>
                    <a:lnTo>
                      <a:pt x="349291" y="743"/>
                    </a:lnTo>
                    <a:lnTo>
                      <a:pt x="317087" y="107623"/>
                    </a:lnTo>
                    <a:cubicBezTo>
                      <a:pt x="300552" y="161392"/>
                      <a:pt x="292256" y="198244"/>
                      <a:pt x="292256" y="218179"/>
                    </a:cubicBezTo>
                    <a:cubicBezTo>
                      <a:pt x="292256" y="239087"/>
                      <a:pt x="299656" y="249545"/>
                      <a:pt x="314506" y="249545"/>
                    </a:cubicBezTo>
                    <a:cubicBezTo>
                      <a:pt x="323955" y="249545"/>
                      <a:pt x="334413" y="244507"/>
                      <a:pt x="345853" y="234401"/>
                    </a:cubicBezTo>
                    <a:cubicBezTo>
                      <a:pt x="357292" y="224294"/>
                      <a:pt x="373313" y="208912"/>
                      <a:pt x="393983" y="188243"/>
                    </a:cubicBezTo>
                    <a:lnTo>
                      <a:pt x="393983" y="230181"/>
                    </a:lnTo>
                    <a:close/>
                    <a:moveTo>
                      <a:pt x="126949" y="250269"/>
                    </a:moveTo>
                    <a:cubicBezTo>
                      <a:pt x="151267" y="250269"/>
                      <a:pt x="174184" y="229543"/>
                      <a:pt x="195748" y="188081"/>
                    </a:cubicBezTo>
                    <a:cubicBezTo>
                      <a:pt x="217275" y="146599"/>
                      <a:pt x="228029" y="108328"/>
                      <a:pt x="228029" y="73314"/>
                    </a:cubicBezTo>
                    <a:cubicBezTo>
                      <a:pt x="228029" y="59712"/>
                      <a:pt x="224962" y="49054"/>
                      <a:pt x="218913" y="41405"/>
                    </a:cubicBezTo>
                    <a:cubicBezTo>
                      <a:pt x="212808" y="33718"/>
                      <a:pt x="204664" y="29908"/>
                      <a:pt x="194472" y="29908"/>
                    </a:cubicBezTo>
                    <a:cubicBezTo>
                      <a:pt x="170136" y="29908"/>
                      <a:pt x="147066" y="50578"/>
                      <a:pt x="125339" y="91935"/>
                    </a:cubicBezTo>
                    <a:cubicBezTo>
                      <a:pt x="103575" y="133293"/>
                      <a:pt x="92669" y="171355"/>
                      <a:pt x="92669" y="206102"/>
                    </a:cubicBezTo>
                    <a:cubicBezTo>
                      <a:pt x="92669" y="219256"/>
                      <a:pt x="95907" y="229895"/>
                      <a:pt x="102346" y="238049"/>
                    </a:cubicBezTo>
                    <a:cubicBezTo>
                      <a:pt x="108785" y="246202"/>
                      <a:pt x="116957" y="250269"/>
                      <a:pt x="126949" y="2502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A647F72-B315-49D6-AB82-8D7F2AF0B107}"/>
                  </a:ext>
                </a:extLst>
              </p:cNvPr>
              <p:cNvSpPr/>
              <p:nvPr/>
            </p:nvSpPr>
            <p:spPr>
              <a:xfrm>
                <a:off x="6931479" y="3769022"/>
                <a:ext cx="276225" cy="314325"/>
              </a:xfrm>
              <a:custGeom>
                <a:avLst/>
                <a:gdLst>
                  <a:gd name="connsiteX0" fmla="*/ 280902 w 276225"/>
                  <a:gd name="connsiteY0" fmla="*/ 229448 h 314325"/>
                  <a:gd name="connsiteX1" fmla="*/ 139703 w 276225"/>
                  <a:gd name="connsiteY1" fmla="*/ 319211 h 314325"/>
                  <a:gd name="connsiteX2" fmla="*/ 102127 w 276225"/>
                  <a:gd name="connsiteY2" fmla="*/ 300457 h 314325"/>
                  <a:gd name="connsiteX3" fmla="*/ 86801 w 276225"/>
                  <a:gd name="connsiteY3" fmla="*/ 253908 h 314325"/>
                  <a:gd name="connsiteX4" fmla="*/ 141904 w 276225"/>
                  <a:gd name="connsiteY4" fmla="*/ 116014 h 314325"/>
                  <a:gd name="connsiteX5" fmla="*/ 82801 w 276225"/>
                  <a:gd name="connsiteY5" fmla="*/ 135341 h 314325"/>
                  <a:gd name="connsiteX6" fmla="*/ 8372 w 276225"/>
                  <a:gd name="connsiteY6" fmla="*/ 229438 h 314325"/>
                  <a:gd name="connsiteX7" fmla="*/ 0 w 276225"/>
                  <a:gd name="connsiteY7" fmla="*/ 229438 h 314325"/>
                  <a:gd name="connsiteX8" fmla="*/ 0 w 276225"/>
                  <a:gd name="connsiteY8" fmla="*/ 196644 h 314325"/>
                  <a:gd name="connsiteX9" fmla="*/ 51435 w 276225"/>
                  <a:gd name="connsiteY9" fmla="*/ 133150 h 314325"/>
                  <a:gd name="connsiteX10" fmla="*/ 20050 w 276225"/>
                  <a:gd name="connsiteY10" fmla="*/ 91945 h 314325"/>
                  <a:gd name="connsiteX11" fmla="*/ 39214 w 276225"/>
                  <a:gd name="connsiteY11" fmla="*/ 31890 h 314325"/>
                  <a:gd name="connsiteX12" fmla="*/ 91935 w 276225"/>
                  <a:gd name="connsiteY12" fmla="*/ 0 h 314325"/>
                  <a:gd name="connsiteX13" fmla="*/ 120377 w 276225"/>
                  <a:gd name="connsiteY13" fmla="*/ 29165 h 314325"/>
                  <a:gd name="connsiteX14" fmla="*/ 103946 w 276225"/>
                  <a:gd name="connsiteY14" fmla="*/ 94840 h 314325"/>
                  <a:gd name="connsiteX15" fmla="*/ 209760 w 276225"/>
                  <a:gd name="connsiteY15" fmla="*/ 2172 h 314325"/>
                  <a:gd name="connsiteX16" fmla="*/ 242945 w 276225"/>
                  <a:gd name="connsiteY16" fmla="*/ 705 h 314325"/>
                  <a:gd name="connsiteX17" fmla="*/ 209017 w 276225"/>
                  <a:gd name="connsiteY17" fmla="*/ 94097 h 314325"/>
                  <a:gd name="connsiteX18" fmla="*/ 181670 w 276225"/>
                  <a:gd name="connsiteY18" fmla="*/ 174555 h 314325"/>
                  <a:gd name="connsiteX19" fmla="*/ 175460 w 276225"/>
                  <a:gd name="connsiteY19" fmla="*/ 212303 h 314325"/>
                  <a:gd name="connsiteX20" fmla="*/ 182566 w 276225"/>
                  <a:gd name="connsiteY20" fmla="*/ 236744 h 314325"/>
                  <a:gd name="connsiteX21" fmla="*/ 201730 w 276225"/>
                  <a:gd name="connsiteY21" fmla="*/ 245878 h 314325"/>
                  <a:gd name="connsiteX22" fmla="*/ 226904 w 276225"/>
                  <a:gd name="connsiteY22" fmla="*/ 236963 h 314325"/>
                  <a:gd name="connsiteX23" fmla="*/ 280911 w 276225"/>
                  <a:gd name="connsiteY23" fmla="*/ 187500 h 314325"/>
                  <a:gd name="connsiteX24" fmla="*/ 280911 w 276225"/>
                  <a:gd name="connsiteY24" fmla="*/ 2294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6225" h="314325">
                    <a:moveTo>
                      <a:pt x="280902" y="229448"/>
                    </a:moveTo>
                    <a:cubicBezTo>
                      <a:pt x="219846" y="289274"/>
                      <a:pt x="172774" y="319211"/>
                      <a:pt x="139703" y="319211"/>
                    </a:cubicBezTo>
                    <a:cubicBezTo>
                      <a:pt x="124854" y="319211"/>
                      <a:pt x="112319" y="312944"/>
                      <a:pt x="102127" y="300457"/>
                    </a:cubicBezTo>
                    <a:cubicBezTo>
                      <a:pt x="91935" y="287922"/>
                      <a:pt x="86801" y="272405"/>
                      <a:pt x="86801" y="253908"/>
                    </a:cubicBezTo>
                    <a:cubicBezTo>
                      <a:pt x="86801" y="219618"/>
                      <a:pt x="105185" y="173669"/>
                      <a:pt x="141904" y="116014"/>
                    </a:cubicBezTo>
                    <a:cubicBezTo>
                      <a:pt x="123892" y="125263"/>
                      <a:pt x="104213" y="131683"/>
                      <a:pt x="82801" y="135341"/>
                    </a:cubicBezTo>
                    <a:cubicBezTo>
                      <a:pt x="66989" y="164525"/>
                      <a:pt x="42167" y="195910"/>
                      <a:pt x="8372" y="229438"/>
                    </a:cubicBezTo>
                    <a:lnTo>
                      <a:pt x="0" y="229438"/>
                    </a:lnTo>
                    <a:lnTo>
                      <a:pt x="0" y="196644"/>
                    </a:lnTo>
                    <a:cubicBezTo>
                      <a:pt x="18955" y="176946"/>
                      <a:pt x="36109" y="155772"/>
                      <a:pt x="51435" y="133150"/>
                    </a:cubicBezTo>
                    <a:cubicBezTo>
                      <a:pt x="30489" y="123901"/>
                      <a:pt x="20050" y="110157"/>
                      <a:pt x="20050" y="91945"/>
                    </a:cubicBezTo>
                    <a:cubicBezTo>
                      <a:pt x="20050" y="73190"/>
                      <a:pt x="26413" y="53197"/>
                      <a:pt x="39214" y="31890"/>
                    </a:cubicBezTo>
                    <a:cubicBezTo>
                      <a:pt x="51978" y="10630"/>
                      <a:pt x="69542" y="0"/>
                      <a:pt x="91935" y="0"/>
                    </a:cubicBezTo>
                    <a:cubicBezTo>
                      <a:pt x="110909" y="0"/>
                      <a:pt x="120377" y="9697"/>
                      <a:pt x="120377" y="29165"/>
                    </a:cubicBezTo>
                    <a:cubicBezTo>
                      <a:pt x="120377" y="44491"/>
                      <a:pt x="114910" y="66370"/>
                      <a:pt x="103946" y="94840"/>
                    </a:cubicBezTo>
                    <a:cubicBezTo>
                      <a:pt x="144313" y="90449"/>
                      <a:pt x="179584" y="59588"/>
                      <a:pt x="209760" y="2172"/>
                    </a:cubicBezTo>
                    <a:lnTo>
                      <a:pt x="242945" y="705"/>
                    </a:lnTo>
                    <a:lnTo>
                      <a:pt x="209017" y="94097"/>
                    </a:lnTo>
                    <a:cubicBezTo>
                      <a:pt x="194920" y="133502"/>
                      <a:pt x="185795" y="160344"/>
                      <a:pt x="181670" y="174555"/>
                    </a:cubicBezTo>
                    <a:cubicBezTo>
                      <a:pt x="177546" y="188766"/>
                      <a:pt x="175460" y="201378"/>
                      <a:pt x="175460" y="212303"/>
                    </a:cubicBezTo>
                    <a:cubicBezTo>
                      <a:pt x="175460" y="222533"/>
                      <a:pt x="177841" y="230705"/>
                      <a:pt x="182566" y="236744"/>
                    </a:cubicBezTo>
                    <a:cubicBezTo>
                      <a:pt x="187309" y="242868"/>
                      <a:pt x="193710" y="245878"/>
                      <a:pt x="201730" y="245878"/>
                    </a:cubicBezTo>
                    <a:cubicBezTo>
                      <a:pt x="210474" y="245878"/>
                      <a:pt x="218885" y="242888"/>
                      <a:pt x="226904" y="236963"/>
                    </a:cubicBezTo>
                    <a:cubicBezTo>
                      <a:pt x="234925" y="230952"/>
                      <a:pt x="252927" y="214493"/>
                      <a:pt x="280911" y="187500"/>
                    </a:cubicBezTo>
                    <a:lnTo>
                      <a:pt x="280911" y="2294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525FEA6-9359-4125-930C-EEB8AB9B3F6E}"/>
                  </a:ext>
                </a:extLst>
              </p:cNvPr>
              <p:cNvSpPr/>
              <p:nvPr/>
            </p:nvSpPr>
            <p:spPr>
              <a:xfrm>
                <a:off x="7208714" y="3768298"/>
                <a:ext cx="352425" cy="314325"/>
              </a:xfrm>
              <a:custGeom>
                <a:avLst/>
                <a:gdLst>
                  <a:gd name="connsiteX0" fmla="*/ 361941 w 352425"/>
                  <a:gd name="connsiteY0" fmla="*/ 230172 h 314325"/>
                  <a:gd name="connsiteX1" fmla="*/ 217466 w 352425"/>
                  <a:gd name="connsiteY1" fmla="*/ 319211 h 314325"/>
                  <a:gd name="connsiteX2" fmla="*/ 178060 w 352425"/>
                  <a:gd name="connsiteY2" fmla="*/ 302057 h 314325"/>
                  <a:gd name="connsiteX3" fmla="*/ 163087 w 352425"/>
                  <a:gd name="connsiteY3" fmla="*/ 256108 h 314325"/>
                  <a:gd name="connsiteX4" fmla="*/ 195215 w 352425"/>
                  <a:gd name="connsiteY4" fmla="*/ 136827 h 314325"/>
                  <a:gd name="connsiteX5" fmla="*/ 212370 w 352425"/>
                  <a:gd name="connsiteY5" fmla="*/ 82096 h 314325"/>
                  <a:gd name="connsiteX6" fmla="*/ 203254 w 352425"/>
                  <a:gd name="connsiteY6" fmla="*/ 70409 h 314325"/>
                  <a:gd name="connsiteX7" fmla="*/ 189748 w 352425"/>
                  <a:gd name="connsiteY7" fmla="*/ 75505 h 314325"/>
                  <a:gd name="connsiteX8" fmla="*/ 171850 w 352425"/>
                  <a:gd name="connsiteY8" fmla="*/ 89754 h 314325"/>
                  <a:gd name="connsiteX9" fmla="*/ 151419 w 352425"/>
                  <a:gd name="connsiteY9" fmla="*/ 110147 h 314325"/>
                  <a:gd name="connsiteX10" fmla="*/ 130283 w 352425"/>
                  <a:gd name="connsiteY10" fmla="*/ 133512 h 314325"/>
                  <a:gd name="connsiteX11" fmla="*/ 109824 w 352425"/>
                  <a:gd name="connsiteY11" fmla="*/ 157248 h 314325"/>
                  <a:gd name="connsiteX12" fmla="*/ 93059 w 352425"/>
                  <a:gd name="connsiteY12" fmla="*/ 191891 h 314325"/>
                  <a:gd name="connsiteX13" fmla="*/ 85744 w 352425"/>
                  <a:gd name="connsiteY13" fmla="*/ 248841 h 314325"/>
                  <a:gd name="connsiteX14" fmla="*/ 84649 w 352425"/>
                  <a:gd name="connsiteY14" fmla="*/ 301009 h 314325"/>
                  <a:gd name="connsiteX15" fmla="*/ 4020 w 352425"/>
                  <a:gd name="connsiteY15" fmla="*/ 319945 h 314325"/>
                  <a:gd name="connsiteX16" fmla="*/ 0 w 352425"/>
                  <a:gd name="connsiteY16" fmla="*/ 246631 h 314325"/>
                  <a:gd name="connsiteX17" fmla="*/ 13697 w 352425"/>
                  <a:gd name="connsiteY17" fmla="*/ 135360 h 314325"/>
                  <a:gd name="connsiteX18" fmla="*/ 57655 w 352425"/>
                  <a:gd name="connsiteY18" fmla="*/ 17136 h 314325"/>
                  <a:gd name="connsiteX19" fmla="*/ 146656 w 352425"/>
                  <a:gd name="connsiteY19" fmla="*/ 0 h 314325"/>
                  <a:gd name="connsiteX20" fmla="*/ 109824 w 352425"/>
                  <a:gd name="connsiteY20" fmla="*/ 118910 h 314325"/>
                  <a:gd name="connsiteX21" fmla="*/ 204778 w 352425"/>
                  <a:gd name="connsiteY21" fmla="*/ 26432 h 314325"/>
                  <a:gd name="connsiteX22" fmla="*/ 267233 w 352425"/>
                  <a:gd name="connsiteY22" fmla="*/ 743 h 314325"/>
                  <a:gd name="connsiteX23" fmla="*/ 298190 w 352425"/>
                  <a:gd name="connsiteY23" fmla="*/ 14754 h 314325"/>
                  <a:gd name="connsiteX24" fmla="*/ 310582 w 352425"/>
                  <a:gd name="connsiteY24" fmla="*/ 49892 h 314325"/>
                  <a:gd name="connsiteX25" fmla="*/ 279235 w 352425"/>
                  <a:gd name="connsiteY25" fmla="*/ 165183 h 314325"/>
                  <a:gd name="connsiteX26" fmla="*/ 257690 w 352425"/>
                  <a:gd name="connsiteY26" fmla="*/ 236716 h 314325"/>
                  <a:gd name="connsiteX27" fmla="*/ 275606 w 352425"/>
                  <a:gd name="connsiteY27" fmla="*/ 258671 h 314325"/>
                  <a:gd name="connsiteX28" fmla="*/ 361941 w 352425"/>
                  <a:gd name="connsiteY28" fmla="*/ 188252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425" h="314325">
                    <a:moveTo>
                      <a:pt x="361941" y="230172"/>
                    </a:moveTo>
                    <a:cubicBezTo>
                      <a:pt x="305762" y="289551"/>
                      <a:pt x="257575" y="319211"/>
                      <a:pt x="217466" y="319211"/>
                    </a:cubicBezTo>
                    <a:cubicBezTo>
                      <a:pt x="201168" y="319211"/>
                      <a:pt x="188033" y="313497"/>
                      <a:pt x="178060" y="302057"/>
                    </a:cubicBezTo>
                    <a:cubicBezTo>
                      <a:pt x="168069" y="290636"/>
                      <a:pt x="163087" y="275320"/>
                      <a:pt x="163087" y="256108"/>
                    </a:cubicBezTo>
                    <a:cubicBezTo>
                      <a:pt x="163087" y="230086"/>
                      <a:pt x="173803" y="190310"/>
                      <a:pt x="195215" y="136827"/>
                    </a:cubicBezTo>
                    <a:cubicBezTo>
                      <a:pt x="206635" y="108118"/>
                      <a:pt x="212370" y="89849"/>
                      <a:pt x="212370" y="82096"/>
                    </a:cubicBezTo>
                    <a:cubicBezTo>
                      <a:pt x="212370" y="74305"/>
                      <a:pt x="209303" y="70409"/>
                      <a:pt x="203254" y="70409"/>
                    </a:cubicBezTo>
                    <a:cubicBezTo>
                      <a:pt x="199854" y="70409"/>
                      <a:pt x="195329" y="72124"/>
                      <a:pt x="189748" y="75505"/>
                    </a:cubicBezTo>
                    <a:cubicBezTo>
                      <a:pt x="184614" y="78905"/>
                      <a:pt x="178661" y="83687"/>
                      <a:pt x="171850" y="89754"/>
                    </a:cubicBezTo>
                    <a:cubicBezTo>
                      <a:pt x="165783" y="95336"/>
                      <a:pt x="158953" y="102146"/>
                      <a:pt x="151419" y="110147"/>
                    </a:cubicBezTo>
                    <a:cubicBezTo>
                      <a:pt x="144837" y="117015"/>
                      <a:pt x="137779" y="124787"/>
                      <a:pt x="130283" y="133512"/>
                    </a:cubicBezTo>
                    <a:lnTo>
                      <a:pt x="109824" y="157248"/>
                    </a:lnTo>
                    <a:cubicBezTo>
                      <a:pt x="100841" y="168183"/>
                      <a:pt x="95241" y="179718"/>
                      <a:pt x="93059" y="191891"/>
                    </a:cubicBezTo>
                    <a:cubicBezTo>
                      <a:pt x="89392" y="212560"/>
                      <a:pt x="86973" y="231553"/>
                      <a:pt x="85744" y="248841"/>
                    </a:cubicBezTo>
                    <a:cubicBezTo>
                      <a:pt x="85001" y="261699"/>
                      <a:pt x="84649" y="279073"/>
                      <a:pt x="84649" y="301009"/>
                    </a:cubicBezTo>
                    <a:lnTo>
                      <a:pt x="4020" y="319945"/>
                    </a:lnTo>
                    <a:cubicBezTo>
                      <a:pt x="1362" y="287112"/>
                      <a:pt x="0" y="262662"/>
                      <a:pt x="0" y="246631"/>
                    </a:cubicBezTo>
                    <a:cubicBezTo>
                      <a:pt x="0" y="207474"/>
                      <a:pt x="4563" y="170374"/>
                      <a:pt x="13697" y="135360"/>
                    </a:cubicBezTo>
                    <a:cubicBezTo>
                      <a:pt x="22813" y="100308"/>
                      <a:pt x="37452" y="60931"/>
                      <a:pt x="57655" y="17136"/>
                    </a:cubicBezTo>
                    <a:lnTo>
                      <a:pt x="146656" y="0"/>
                    </a:lnTo>
                    <a:cubicBezTo>
                      <a:pt x="127940" y="50359"/>
                      <a:pt x="115662" y="89983"/>
                      <a:pt x="109824" y="118910"/>
                    </a:cubicBezTo>
                    <a:cubicBezTo>
                      <a:pt x="149714" y="74409"/>
                      <a:pt x="181337" y="43605"/>
                      <a:pt x="204778" y="26432"/>
                    </a:cubicBezTo>
                    <a:cubicBezTo>
                      <a:pt x="228181" y="9277"/>
                      <a:pt x="249022" y="743"/>
                      <a:pt x="267233" y="743"/>
                    </a:cubicBezTo>
                    <a:cubicBezTo>
                      <a:pt x="279606" y="743"/>
                      <a:pt x="289951" y="5410"/>
                      <a:pt x="298190" y="14754"/>
                    </a:cubicBezTo>
                    <a:cubicBezTo>
                      <a:pt x="306467" y="24108"/>
                      <a:pt x="310582" y="35852"/>
                      <a:pt x="310582" y="49892"/>
                    </a:cubicBezTo>
                    <a:cubicBezTo>
                      <a:pt x="310582" y="73219"/>
                      <a:pt x="300123" y="111652"/>
                      <a:pt x="279235" y="165183"/>
                    </a:cubicBezTo>
                    <a:cubicBezTo>
                      <a:pt x="264871" y="201892"/>
                      <a:pt x="257690" y="225714"/>
                      <a:pt x="257690" y="236716"/>
                    </a:cubicBezTo>
                    <a:cubicBezTo>
                      <a:pt x="257690" y="251355"/>
                      <a:pt x="263662" y="258671"/>
                      <a:pt x="275606" y="258671"/>
                    </a:cubicBezTo>
                    <a:cubicBezTo>
                      <a:pt x="293389" y="258671"/>
                      <a:pt x="322193" y="235191"/>
                      <a:pt x="361941" y="18825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324" name="TextBox 323">
            <a:extLst>
              <a:ext uri="{FF2B5EF4-FFF2-40B4-BE49-F238E27FC236}">
                <a16:creationId xmlns:a16="http://schemas.microsoft.com/office/drawing/2014/main" id="{3518497E-96B3-AA46-924F-13A1FA7A3861}"/>
              </a:ext>
            </a:extLst>
          </p:cNvPr>
          <p:cNvSpPr txBox="1"/>
          <p:nvPr/>
        </p:nvSpPr>
        <p:spPr>
          <a:xfrm>
            <a:off x="13009652" y="3596894"/>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PyTorch</a:t>
            </a:r>
          </a:p>
        </p:txBody>
      </p:sp>
      <p:sp>
        <p:nvSpPr>
          <p:cNvPr id="343" name="Rectangle 342">
            <a:extLst>
              <a:ext uri="{FF2B5EF4-FFF2-40B4-BE49-F238E27FC236}">
                <a16:creationId xmlns:a16="http://schemas.microsoft.com/office/drawing/2014/main" id="{37E58103-E233-1B4E-9B32-1EDCB94E8CD2}"/>
              </a:ext>
            </a:extLst>
          </p:cNvPr>
          <p:cNvSpPr/>
          <p:nvPr/>
        </p:nvSpPr>
        <p:spPr>
          <a:xfrm>
            <a:off x="12961625" y="2590913"/>
            <a:ext cx="1172116" cy="230832"/>
          </a:xfrm>
          <a:prstGeom prst="rect">
            <a:avLst/>
          </a:prstGeom>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373" name="TextBox 372">
            <a:extLst>
              <a:ext uri="{FF2B5EF4-FFF2-40B4-BE49-F238E27FC236}">
                <a16:creationId xmlns:a16="http://schemas.microsoft.com/office/drawing/2014/main" id="{ECF38035-A7B3-0D49-97BD-A9E8D2C04B1E}"/>
              </a:ext>
            </a:extLst>
          </p:cNvPr>
          <p:cNvSpPr txBox="1"/>
          <p:nvPr/>
        </p:nvSpPr>
        <p:spPr>
          <a:xfrm>
            <a:off x="13102238" y="5555040"/>
            <a:ext cx="890889" cy="230832"/>
          </a:xfrm>
          <a:prstGeom prst="rect">
            <a:avLst/>
          </a:prstGeom>
          <a:noFill/>
          <a:ln>
            <a:noFill/>
          </a:ln>
        </p:spPr>
        <p:txBody>
          <a:bodyPr wrap="square" lIns="91440" tIns="45720" rIns="91440" bIns="4572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CPU</a:t>
            </a:r>
          </a:p>
        </p:txBody>
      </p:sp>
      <p:sp>
        <p:nvSpPr>
          <p:cNvPr id="23" name="Freeform 8">
            <a:extLst>
              <a:ext uri="{FF2B5EF4-FFF2-40B4-BE49-F238E27FC236}">
                <a16:creationId xmlns:a16="http://schemas.microsoft.com/office/drawing/2014/main" id="{D3E6CE7A-BD5C-4118-BE37-7FDFAF76064B}"/>
              </a:ext>
            </a:extLst>
          </p:cNvPr>
          <p:cNvSpPr>
            <a:spLocks noEditPoints="1"/>
          </p:cNvSpPr>
          <p:nvPr/>
        </p:nvSpPr>
        <p:spPr bwMode="auto">
          <a:xfrm>
            <a:off x="10937204" y="3133398"/>
            <a:ext cx="384175" cy="377825"/>
          </a:xfrm>
          <a:custGeom>
            <a:avLst/>
            <a:gdLst>
              <a:gd name="T0" fmla="*/ 113 w 1402"/>
              <a:gd name="T1" fmla="*/ 660 h 1367"/>
              <a:gd name="T2" fmla="*/ 340 w 1402"/>
              <a:gd name="T3" fmla="*/ 515 h 1367"/>
              <a:gd name="T4" fmla="*/ 281 w 1402"/>
              <a:gd name="T5" fmla="*/ 1164 h 1367"/>
              <a:gd name="T6" fmla="*/ 113 w 1402"/>
              <a:gd name="T7" fmla="*/ 660 h 1367"/>
              <a:gd name="T8" fmla="*/ 994 w 1402"/>
              <a:gd name="T9" fmla="*/ 180 h 1367"/>
              <a:gd name="T10" fmla="*/ 410 w 1402"/>
              <a:gd name="T11" fmla="*/ 427 h 1367"/>
              <a:gd name="T12" fmla="*/ 486 w 1402"/>
              <a:gd name="T13" fmla="*/ 113 h 1367"/>
              <a:gd name="T14" fmla="*/ 995 w 1402"/>
              <a:gd name="T15" fmla="*/ 179 h 1367"/>
              <a:gd name="T16" fmla="*/ 980 w 1402"/>
              <a:gd name="T17" fmla="*/ 1018 h 1367"/>
              <a:gd name="T18" fmla="*/ 1012 w 1402"/>
              <a:gd name="T19" fmla="*/ 967 h 1367"/>
              <a:gd name="T20" fmla="*/ 1287 w 1402"/>
              <a:gd name="T21" fmla="*/ 763 h 1367"/>
              <a:gd name="T22" fmla="*/ 980 w 1402"/>
              <a:gd name="T23" fmla="*/ 1018 h 1367"/>
              <a:gd name="T24" fmla="*/ 913 w 1402"/>
              <a:gd name="T25" fmla="*/ 1005 h 1367"/>
              <a:gd name="T26" fmla="*/ 969 w 1402"/>
              <a:gd name="T27" fmla="*/ 1259 h 1367"/>
              <a:gd name="T28" fmla="*/ 370 w 1402"/>
              <a:gd name="T29" fmla="*/ 1229 h 1367"/>
              <a:gd name="T30" fmla="*/ 393 w 1402"/>
              <a:gd name="T31" fmla="*/ 532 h 1367"/>
              <a:gd name="T32" fmla="*/ 414 w 1402"/>
              <a:gd name="T33" fmla="*/ 522 h 1367"/>
              <a:gd name="T34" fmla="*/ 898 w 1402"/>
              <a:gd name="T35" fmla="*/ 967 h 1367"/>
              <a:gd name="T36" fmla="*/ 354 w 1402"/>
              <a:gd name="T37" fmla="*/ 1195 h 1367"/>
              <a:gd name="T38" fmla="*/ 393 w 1402"/>
              <a:gd name="T39" fmla="*/ 532 h 1367"/>
              <a:gd name="T40" fmla="*/ 373 w 1402"/>
              <a:gd name="T41" fmla="*/ 420 h 1367"/>
              <a:gd name="T42" fmla="*/ 325 w 1402"/>
              <a:gd name="T43" fmla="*/ 480 h 1367"/>
              <a:gd name="T44" fmla="*/ 436 w 1402"/>
              <a:gd name="T45" fmla="*/ 149 h 1367"/>
              <a:gd name="T46" fmla="*/ 1291 w 1402"/>
              <a:gd name="T47" fmla="*/ 714 h 1367"/>
              <a:gd name="T48" fmla="*/ 988 w 1402"/>
              <a:gd name="T49" fmla="*/ 921 h 1367"/>
              <a:gd name="T50" fmla="*/ 1071 w 1402"/>
              <a:gd name="T51" fmla="*/ 235 h 1367"/>
              <a:gd name="T52" fmla="*/ 1303 w 1402"/>
              <a:gd name="T53" fmla="*/ 661 h 1367"/>
              <a:gd name="T54" fmla="*/ 1291 w 1402"/>
              <a:gd name="T55" fmla="*/ 714 h 1367"/>
              <a:gd name="T56" fmla="*/ 1006 w 1402"/>
              <a:gd name="T57" fmla="*/ 217 h 1367"/>
              <a:gd name="T58" fmla="*/ 943 w 1402"/>
              <a:gd name="T59" fmla="*/ 912 h 1367"/>
              <a:gd name="T60" fmla="*/ 436 w 1402"/>
              <a:gd name="T61" fmla="*/ 491 h 1367"/>
              <a:gd name="T62" fmla="*/ 437 w 1402"/>
              <a:gd name="T63" fmla="*/ 465 h 1367"/>
              <a:gd name="T64" fmla="*/ 1346 w 1402"/>
              <a:gd name="T65" fmla="*/ 642 h 1367"/>
              <a:gd name="T66" fmla="*/ 1336 w 1402"/>
              <a:gd name="T67" fmla="*/ 643 h 1367"/>
              <a:gd name="T68" fmla="*/ 1108 w 1402"/>
              <a:gd name="T69" fmla="*/ 182 h 1367"/>
              <a:gd name="T70" fmla="*/ 1010 w 1402"/>
              <a:gd name="T71" fmla="*/ 143 h 1367"/>
              <a:gd name="T72" fmla="*/ 486 w 1402"/>
              <a:gd name="T73" fmla="*/ 0 h 1367"/>
              <a:gd name="T74" fmla="*/ 436 w 1402"/>
              <a:gd name="T75" fmla="*/ 82 h 1367"/>
              <a:gd name="T76" fmla="*/ 56 w 1402"/>
              <a:gd name="T77" fmla="*/ 603 h 1367"/>
              <a:gd name="T78" fmla="*/ 56 w 1402"/>
              <a:gd name="T79" fmla="*/ 717 h 1367"/>
              <a:gd name="T80" fmla="*/ 256 w 1402"/>
              <a:gd name="T81" fmla="*/ 1203 h 1367"/>
              <a:gd name="T82" fmla="*/ 308 w 1402"/>
              <a:gd name="T83" fmla="*/ 1283 h 1367"/>
              <a:gd name="T84" fmla="*/ 939 w 1402"/>
              <a:gd name="T85" fmla="*/ 1324 h 1367"/>
              <a:gd name="T86" fmla="*/ 1051 w 1402"/>
              <a:gd name="T87" fmla="*/ 1310 h 1367"/>
              <a:gd name="T88" fmla="*/ 1336 w 1402"/>
              <a:gd name="T89" fmla="*/ 754 h 1367"/>
              <a:gd name="T90" fmla="*/ 1402 w 1402"/>
              <a:gd name="T91" fmla="*/ 699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367">
                <a:moveTo>
                  <a:pt x="113" y="660"/>
                </a:moveTo>
                <a:lnTo>
                  <a:pt x="113" y="660"/>
                </a:lnTo>
                <a:cubicBezTo>
                  <a:pt x="113" y="657"/>
                  <a:pt x="113" y="653"/>
                  <a:pt x="112" y="650"/>
                </a:cubicBezTo>
                <a:lnTo>
                  <a:pt x="340" y="515"/>
                </a:lnTo>
                <a:cubicBezTo>
                  <a:pt x="344" y="520"/>
                  <a:pt x="349" y="524"/>
                  <a:pt x="355" y="526"/>
                </a:cubicBezTo>
                <a:lnTo>
                  <a:pt x="281" y="1164"/>
                </a:lnTo>
                <a:lnTo>
                  <a:pt x="94" y="703"/>
                </a:lnTo>
                <a:cubicBezTo>
                  <a:pt x="106" y="692"/>
                  <a:pt x="113" y="677"/>
                  <a:pt x="113" y="660"/>
                </a:cubicBezTo>
                <a:close/>
                <a:moveTo>
                  <a:pt x="994" y="180"/>
                </a:moveTo>
                <a:lnTo>
                  <a:pt x="994" y="180"/>
                </a:lnTo>
                <a:lnTo>
                  <a:pt x="417" y="432"/>
                </a:lnTo>
                <a:cubicBezTo>
                  <a:pt x="415" y="430"/>
                  <a:pt x="413" y="429"/>
                  <a:pt x="410" y="427"/>
                </a:cubicBezTo>
                <a:lnTo>
                  <a:pt x="484" y="113"/>
                </a:lnTo>
                <a:lnTo>
                  <a:pt x="486" y="113"/>
                </a:lnTo>
                <a:cubicBezTo>
                  <a:pt x="506" y="113"/>
                  <a:pt x="524" y="102"/>
                  <a:pt x="534" y="87"/>
                </a:cubicBezTo>
                <a:lnTo>
                  <a:pt x="995" y="179"/>
                </a:lnTo>
                <a:lnTo>
                  <a:pt x="994" y="180"/>
                </a:lnTo>
                <a:close/>
                <a:moveTo>
                  <a:pt x="980" y="1018"/>
                </a:moveTo>
                <a:lnTo>
                  <a:pt x="980" y="1018"/>
                </a:lnTo>
                <a:cubicBezTo>
                  <a:pt x="999" y="1009"/>
                  <a:pt x="1012" y="990"/>
                  <a:pt x="1012" y="967"/>
                </a:cubicBezTo>
                <a:cubicBezTo>
                  <a:pt x="1012" y="962"/>
                  <a:pt x="1011" y="958"/>
                  <a:pt x="1010" y="953"/>
                </a:cubicBezTo>
                <a:lnTo>
                  <a:pt x="1287" y="763"/>
                </a:lnTo>
                <a:lnTo>
                  <a:pt x="1007" y="1250"/>
                </a:lnTo>
                <a:lnTo>
                  <a:pt x="980" y="1018"/>
                </a:lnTo>
                <a:close/>
                <a:moveTo>
                  <a:pt x="913" y="1005"/>
                </a:moveTo>
                <a:lnTo>
                  <a:pt x="913" y="1005"/>
                </a:lnTo>
                <a:cubicBezTo>
                  <a:pt x="921" y="1014"/>
                  <a:pt x="931" y="1020"/>
                  <a:pt x="942" y="1023"/>
                </a:cubicBezTo>
                <a:lnTo>
                  <a:pt x="969" y="1259"/>
                </a:lnTo>
                <a:cubicBezTo>
                  <a:pt x="958" y="1265"/>
                  <a:pt x="949" y="1274"/>
                  <a:pt x="943" y="1285"/>
                </a:cubicBezTo>
                <a:lnTo>
                  <a:pt x="370" y="1229"/>
                </a:lnTo>
                <a:lnTo>
                  <a:pt x="913" y="1005"/>
                </a:lnTo>
                <a:close/>
                <a:moveTo>
                  <a:pt x="393" y="532"/>
                </a:moveTo>
                <a:lnTo>
                  <a:pt x="393" y="532"/>
                </a:lnTo>
                <a:cubicBezTo>
                  <a:pt x="401" y="530"/>
                  <a:pt x="408" y="527"/>
                  <a:pt x="414" y="522"/>
                </a:cubicBezTo>
                <a:lnTo>
                  <a:pt x="902" y="947"/>
                </a:lnTo>
                <a:cubicBezTo>
                  <a:pt x="900" y="953"/>
                  <a:pt x="898" y="960"/>
                  <a:pt x="898" y="967"/>
                </a:cubicBezTo>
                <a:lnTo>
                  <a:pt x="899" y="970"/>
                </a:lnTo>
                <a:lnTo>
                  <a:pt x="354" y="1195"/>
                </a:lnTo>
                <a:cubicBezTo>
                  <a:pt x="346" y="1183"/>
                  <a:pt x="334" y="1174"/>
                  <a:pt x="319" y="1171"/>
                </a:cubicBezTo>
                <a:lnTo>
                  <a:pt x="393" y="532"/>
                </a:lnTo>
                <a:close/>
                <a:moveTo>
                  <a:pt x="373" y="420"/>
                </a:moveTo>
                <a:lnTo>
                  <a:pt x="373" y="420"/>
                </a:lnTo>
                <a:cubicBezTo>
                  <a:pt x="345" y="424"/>
                  <a:pt x="324" y="447"/>
                  <a:pt x="324" y="476"/>
                </a:cubicBezTo>
                <a:lnTo>
                  <a:pt x="325" y="480"/>
                </a:lnTo>
                <a:lnTo>
                  <a:pt x="122" y="599"/>
                </a:lnTo>
                <a:lnTo>
                  <a:pt x="436" y="149"/>
                </a:lnTo>
                <a:lnTo>
                  <a:pt x="373" y="420"/>
                </a:lnTo>
                <a:close/>
                <a:moveTo>
                  <a:pt x="1291" y="714"/>
                </a:moveTo>
                <a:lnTo>
                  <a:pt x="1291" y="714"/>
                </a:lnTo>
                <a:lnTo>
                  <a:pt x="988" y="921"/>
                </a:lnTo>
                <a:cubicBezTo>
                  <a:pt x="986" y="920"/>
                  <a:pt x="984" y="918"/>
                  <a:pt x="981" y="917"/>
                </a:cubicBezTo>
                <a:lnTo>
                  <a:pt x="1071" y="235"/>
                </a:lnTo>
                <a:lnTo>
                  <a:pt x="1072" y="235"/>
                </a:lnTo>
                <a:lnTo>
                  <a:pt x="1303" y="661"/>
                </a:lnTo>
                <a:cubicBezTo>
                  <a:pt x="1294" y="671"/>
                  <a:pt x="1289" y="684"/>
                  <a:pt x="1289" y="699"/>
                </a:cubicBezTo>
                <a:cubicBezTo>
                  <a:pt x="1289" y="704"/>
                  <a:pt x="1290" y="709"/>
                  <a:pt x="1291" y="714"/>
                </a:cubicBezTo>
                <a:close/>
                <a:moveTo>
                  <a:pt x="1006" y="217"/>
                </a:moveTo>
                <a:lnTo>
                  <a:pt x="1006" y="217"/>
                </a:lnTo>
                <a:cubicBezTo>
                  <a:pt x="1013" y="225"/>
                  <a:pt x="1022" y="232"/>
                  <a:pt x="1033" y="236"/>
                </a:cubicBezTo>
                <a:lnTo>
                  <a:pt x="943" y="912"/>
                </a:lnTo>
                <a:cubicBezTo>
                  <a:pt x="938" y="913"/>
                  <a:pt x="932" y="915"/>
                  <a:pt x="927" y="918"/>
                </a:cubicBezTo>
                <a:lnTo>
                  <a:pt x="436" y="491"/>
                </a:lnTo>
                <a:cubicBezTo>
                  <a:pt x="437" y="486"/>
                  <a:pt x="438" y="481"/>
                  <a:pt x="438" y="476"/>
                </a:cubicBezTo>
                <a:cubicBezTo>
                  <a:pt x="438" y="472"/>
                  <a:pt x="438" y="469"/>
                  <a:pt x="437" y="465"/>
                </a:cubicBezTo>
                <a:lnTo>
                  <a:pt x="1006" y="217"/>
                </a:lnTo>
                <a:close/>
                <a:moveTo>
                  <a:pt x="1346" y="642"/>
                </a:moveTo>
                <a:lnTo>
                  <a:pt x="1346" y="642"/>
                </a:lnTo>
                <a:cubicBezTo>
                  <a:pt x="1342" y="642"/>
                  <a:pt x="1339" y="642"/>
                  <a:pt x="1336" y="643"/>
                </a:cubicBezTo>
                <a:lnTo>
                  <a:pt x="1102" y="208"/>
                </a:lnTo>
                <a:cubicBezTo>
                  <a:pt x="1106" y="200"/>
                  <a:pt x="1108" y="191"/>
                  <a:pt x="1108" y="182"/>
                </a:cubicBezTo>
                <a:cubicBezTo>
                  <a:pt x="1108" y="151"/>
                  <a:pt x="1083" y="125"/>
                  <a:pt x="1051" y="125"/>
                </a:cubicBezTo>
                <a:cubicBezTo>
                  <a:pt x="1035" y="125"/>
                  <a:pt x="1021" y="132"/>
                  <a:pt x="1010" y="143"/>
                </a:cubicBezTo>
                <a:lnTo>
                  <a:pt x="543" y="49"/>
                </a:lnTo>
                <a:cubicBezTo>
                  <a:pt x="539" y="21"/>
                  <a:pt x="515" y="0"/>
                  <a:pt x="486" y="0"/>
                </a:cubicBezTo>
                <a:cubicBezTo>
                  <a:pt x="455" y="0"/>
                  <a:pt x="429" y="25"/>
                  <a:pt x="429" y="56"/>
                </a:cubicBezTo>
                <a:cubicBezTo>
                  <a:pt x="429" y="66"/>
                  <a:pt x="432" y="75"/>
                  <a:pt x="436" y="82"/>
                </a:cubicBezTo>
                <a:lnTo>
                  <a:pt x="71" y="606"/>
                </a:lnTo>
                <a:cubicBezTo>
                  <a:pt x="66" y="604"/>
                  <a:pt x="61" y="603"/>
                  <a:pt x="56" y="603"/>
                </a:cubicBezTo>
                <a:cubicBezTo>
                  <a:pt x="25" y="603"/>
                  <a:pt x="0" y="629"/>
                  <a:pt x="0" y="660"/>
                </a:cubicBezTo>
                <a:cubicBezTo>
                  <a:pt x="0" y="692"/>
                  <a:pt x="25" y="717"/>
                  <a:pt x="56" y="717"/>
                </a:cubicBezTo>
                <a:lnTo>
                  <a:pt x="59" y="717"/>
                </a:lnTo>
                <a:lnTo>
                  <a:pt x="256" y="1203"/>
                </a:lnTo>
                <a:cubicBezTo>
                  <a:pt x="253" y="1210"/>
                  <a:pt x="251" y="1218"/>
                  <a:pt x="251" y="1227"/>
                </a:cubicBezTo>
                <a:cubicBezTo>
                  <a:pt x="251" y="1258"/>
                  <a:pt x="276" y="1283"/>
                  <a:pt x="308" y="1283"/>
                </a:cubicBezTo>
                <a:cubicBezTo>
                  <a:pt x="324" y="1283"/>
                  <a:pt x="338" y="1277"/>
                  <a:pt x="349" y="1266"/>
                </a:cubicBezTo>
                <a:lnTo>
                  <a:pt x="939" y="1324"/>
                </a:lnTo>
                <a:cubicBezTo>
                  <a:pt x="946" y="1348"/>
                  <a:pt x="968" y="1367"/>
                  <a:pt x="994" y="1367"/>
                </a:cubicBezTo>
                <a:cubicBezTo>
                  <a:pt x="1026" y="1367"/>
                  <a:pt x="1051" y="1341"/>
                  <a:pt x="1051" y="1310"/>
                </a:cubicBezTo>
                <a:cubicBezTo>
                  <a:pt x="1051" y="1296"/>
                  <a:pt x="1046" y="1283"/>
                  <a:pt x="1038" y="1273"/>
                </a:cubicBezTo>
                <a:lnTo>
                  <a:pt x="1336" y="754"/>
                </a:lnTo>
                <a:cubicBezTo>
                  <a:pt x="1339" y="755"/>
                  <a:pt x="1342" y="755"/>
                  <a:pt x="1346" y="755"/>
                </a:cubicBezTo>
                <a:cubicBezTo>
                  <a:pt x="1377" y="755"/>
                  <a:pt x="1402" y="730"/>
                  <a:pt x="1402" y="699"/>
                </a:cubicBezTo>
                <a:cubicBezTo>
                  <a:pt x="1402" y="667"/>
                  <a:pt x="1377" y="642"/>
                  <a:pt x="1346" y="642"/>
                </a:cubicBezTo>
                <a:close/>
              </a:path>
            </a:pathLst>
          </a:custGeom>
          <a:solidFill>
            <a:schemeClr val="accent2"/>
          </a:solidFill>
          <a:ln w="3175">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TextBox 200">
            <a:extLst>
              <a:ext uri="{FF2B5EF4-FFF2-40B4-BE49-F238E27FC236}">
                <a16:creationId xmlns:a16="http://schemas.microsoft.com/office/drawing/2014/main" id="{C24485F0-0116-40D4-B9F8-2D069CA161DB}"/>
              </a:ext>
            </a:extLst>
          </p:cNvPr>
          <p:cNvSpPr txBox="1"/>
          <p:nvPr/>
        </p:nvSpPr>
        <p:spPr>
          <a:xfrm>
            <a:off x="8751326" y="4567683"/>
            <a:ext cx="1072730"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2" name="TextBox 201">
            <a:extLst>
              <a:ext uri="{FF2B5EF4-FFF2-40B4-BE49-F238E27FC236}">
                <a16:creationId xmlns:a16="http://schemas.microsoft.com/office/drawing/2014/main" id="{4249B2D0-CC0C-4818-A0ED-8DE8063AB405}"/>
              </a:ext>
            </a:extLst>
          </p:cNvPr>
          <p:cNvSpPr txBox="1"/>
          <p:nvPr/>
        </p:nvSpPr>
        <p:spPr>
          <a:xfrm>
            <a:off x="10438375" y="4567683"/>
            <a:ext cx="1383713"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 Learning VMs</a:t>
            </a:r>
          </a:p>
        </p:txBody>
      </p:sp>
      <p:sp>
        <p:nvSpPr>
          <p:cNvPr id="203" name="TextBox 202">
            <a:extLst>
              <a:ext uri="{FF2B5EF4-FFF2-40B4-BE49-F238E27FC236}">
                <a16:creationId xmlns:a16="http://schemas.microsoft.com/office/drawing/2014/main" id="{81043E1E-B919-4016-93D4-EC6E4A4EF8FD}"/>
              </a:ext>
            </a:extLst>
          </p:cNvPr>
          <p:cNvSpPr txBox="1"/>
          <p:nvPr/>
        </p:nvSpPr>
        <p:spPr>
          <a:xfrm>
            <a:off x="8228198" y="355272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TensorFlow</a:t>
            </a:r>
          </a:p>
        </p:txBody>
      </p:sp>
      <p:sp>
        <p:nvSpPr>
          <p:cNvPr id="204" name="TextBox 203">
            <a:extLst>
              <a:ext uri="{FF2B5EF4-FFF2-40B4-BE49-F238E27FC236}">
                <a16:creationId xmlns:a16="http://schemas.microsoft.com/office/drawing/2014/main" id="{37628781-5280-4536-9809-E560C74121CB}"/>
              </a:ext>
            </a:extLst>
          </p:cNvPr>
          <p:cNvSpPr txBox="1"/>
          <p:nvPr/>
        </p:nvSpPr>
        <p:spPr>
          <a:xfrm>
            <a:off x="7035043" y="355272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PyTorch</a:t>
            </a:r>
          </a:p>
        </p:txBody>
      </p:sp>
      <p:sp>
        <p:nvSpPr>
          <p:cNvPr id="205" name="TextBox 204">
            <a:extLst>
              <a:ext uri="{FF2B5EF4-FFF2-40B4-BE49-F238E27FC236}">
                <a16:creationId xmlns:a16="http://schemas.microsoft.com/office/drawing/2014/main" id="{B83BC651-9D57-4FEA-80C9-04145E898AD5}"/>
              </a:ext>
            </a:extLst>
          </p:cNvPr>
          <p:cNvSpPr txBox="1"/>
          <p:nvPr/>
        </p:nvSpPr>
        <p:spPr>
          <a:xfrm>
            <a:off x="10592202" y="355272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ONNX</a:t>
            </a:r>
          </a:p>
        </p:txBody>
      </p:sp>
      <p:sp>
        <p:nvSpPr>
          <p:cNvPr id="206" name="TextBox 205">
            <a:extLst>
              <a:ext uri="{FF2B5EF4-FFF2-40B4-BE49-F238E27FC236}">
                <a16:creationId xmlns:a16="http://schemas.microsoft.com/office/drawing/2014/main" id="{12858085-2E9B-44A9-AA40-E36B985EE4D5}"/>
              </a:ext>
            </a:extLst>
          </p:cNvPr>
          <p:cNvSpPr txBox="1"/>
          <p:nvPr/>
        </p:nvSpPr>
        <p:spPr>
          <a:xfrm>
            <a:off x="9024769" y="1579338"/>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Language</a:t>
            </a:r>
          </a:p>
        </p:txBody>
      </p:sp>
      <p:sp>
        <p:nvSpPr>
          <p:cNvPr id="207" name="TextBox 206">
            <a:extLst>
              <a:ext uri="{FF2B5EF4-FFF2-40B4-BE49-F238E27FC236}">
                <a16:creationId xmlns:a16="http://schemas.microsoft.com/office/drawing/2014/main" id="{66336704-F083-42BB-86EC-7B5F5C7A26A7}"/>
              </a:ext>
            </a:extLst>
          </p:cNvPr>
          <p:cNvSpPr txBox="1"/>
          <p:nvPr/>
        </p:nvSpPr>
        <p:spPr>
          <a:xfrm>
            <a:off x="8145129" y="1579338"/>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Speech</a:t>
            </a:r>
          </a:p>
        </p:txBody>
      </p:sp>
      <p:sp>
        <p:nvSpPr>
          <p:cNvPr id="208" name="Rounded Rectangular Callout 243">
            <a:extLst>
              <a:ext uri="{FF2B5EF4-FFF2-40B4-BE49-F238E27FC236}">
                <a16:creationId xmlns:a16="http://schemas.microsoft.com/office/drawing/2014/main" id="{322AD0E9-EC63-4A89-89B7-32C2A0ABB3D7}"/>
              </a:ext>
            </a:extLst>
          </p:cNvPr>
          <p:cNvSpPr/>
          <p:nvPr/>
        </p:nvSpPr>
        <p:spPr bwMode="auto">
          <a:xfrm>
            <a:off x="8333363" y="1243983"/>
            <a:ext cx="308522" cy="206710"/>
          </a:xfrm>
          <a:prstGeom prst="wedgeRoundRectCallout">
            <a:avLst>
              <a:gd name="adj1" fmla="val 30853"/>
              <a:gd name="adj2" fmla="val 79643"/>
              <a:gd name="adj3" fmla="val 16667"/>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t>
            </a:r>
          </a:p>
        </p:txBody>
      </p:sp>
      <p:sp>
        <p:nvSpPr>
          <p:cNvPr id="209" name="TextBox 208">
            <a:extLst>
              <a:ext uri="{FF2B5EF4-FFF2-40B4-BE49-F238E27FC236}">
                <a16:creationId xmlns:a16="http://schemas.microsoft.com/office/drawing/2014/main" id="{0BE0E9BC-34D1-44D5-B21C-D90AC2488BA5}"/>
              </a:ext>
            </a:extLst>
          </p:cNvPr>
          <p:cNvSpPr txBox="1"/>
          <p:nvPr/>
        </p:nvSpPr>
        <p:spPr>
          <a:xfrm>
            <a:off x="10757924" y="1579338"/>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Decision</a:t>
            </a:r>
          </a:p>
        </p:txBody>
      </p:sp>
      <p:sp>
        <p:nvSpPr>
          <p:cNvPr id="210" name="TextBox 209">
            <a:extLst>
              <a:ext uri="{FF2B5EF4-FFF2-40B4-BE49-F238E27FC236}">
                <a16:creationId xmlns:a16="http://schemas.microsoft.com/office/drawing/2014/main" id="{EBE2D243-3AB7-47CF-AB82-026A56B3832C}"/>
              </a:ext>
            </a:extLst>
          </p:cNvPr>
          <p:cNvSpPr txBox="1"/>
          <p:nvPr/>
        </p:nvSpPr>
        <p:spPr>
          <a:xfrm>
            <a:off x="7230578" y="1579338"/>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Vision</a:t>
            </a:r>
          </a:p>
        </p:txBody>
      </p:sp>
      <p:sp>
        <p:nvSpPr>
          <p:cNvPr id="211" name="Rectangle 210">
            <a:extLst>
              <a:ext uri="{FF2B5EF4-FFF2-40B4-BE49-F238E27FC236}">
                <a16:creationId xmlns:a16="http://schemas.microsoft.com/office/drawing/2014/main" id="{74C3CAEC-0A2A-4ADA-99A7-8C0EA9142256}"/>
              </a:ext>
            </a:extLst>
          </p:cNvPr>
          <p:cNvSpPr/>
          <p:nvPr/>
        </p:nvSpPr>
        <p:spPr>
          <a:xfrm>
            <a:off x="9654067" y="3591970"/>
            <a:ext cx="61555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-Learn</a:t>
            </a:r>
          </a:p>
        </p:txBody>
      </p:sp>
      <p:sp>
        <p:nvSpPr>
          <p:cNvPr id="212" name="Rectangle 211">
            <a:extLst>
              <a:ext uri="{FF2B5EF4-FFF2-40B4-BE49-F238E27FC236}">
                <a16:creationId xmlns:a16="http://schemas.microsoft.com/office/drawing/2014/main" id="{91D2CCE4-72F5-4B4C-A3C7-3424D15AD3A5}"/>
              </a:ext>
            </a:extLst>
          </p:cNvPr>
          <p:cNvSpPr/>
          <p:nvPr/>
        </p:nvSpPr>
        <p:spPr>
          <a:xfrm>
            <a:off x="8310975" y="2589329"/>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213" name="Rectangle 212">
            <a:extLst>
              <a:ext uri="{FF2B5EF4-FFF2-40B4-BE49-F238E27FC236}">
                <a16:creationId xmlns:a16="http://schemas.microsoft.com/office/drawing/2014/main" id="{BC0D6796-1936-4FB5-AAFB-EF677389903F}"/>
              </a:ext>
            </a:extLst>
          </p:cNvPr>
          <p:cNvSpPr/>
          <p:nvPr/>
        </p:nvSpPr>
        <p:spPr>
          <a:xfrm>
            <a:off x="9767880" y="2589329"/>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Jupyter</a:t>
            </a:r>
            <a:endPar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14" name="Rectangle 213">
            <a:extLst>
              <a:ext uri="{FF2B5EF4-FFF2-40B4-BE49-F238E27FC236}">
                <a16:creationId xmlns:a16="http://schemas.microsoft.com/office/drawing/2014/main" id="{39E9F7DF-5C6F-4D66-9BB4-B3B5BE2CF60A}"/>
              </a:ext>
            </a:extLst>
          </p:cNvPr>
          <p:cNvSpPr/>
          <p:nvPr/>
        </p:nvSpPr>
        <p:spPr>
          <a:xfrm>
            <a:off x="7079348" y="2594371"/>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215" name="Rectangle 214">
            <a:extLst>
              <a:ext uri="{FF2B5EF4-FFF2-40B4-BE49-F238E27FC236}">
                <a16:creationId xmlns:a16="http://schemas.microsoft.com/office/drawing/2014/main" id="{92686426-FE8A-4F2A-8E2F-ED2E09D04EB3}"/>
              </a:ext>
            </a:extLst>
          </p:cNvPr>
          <p:cNvSpPr/>
          <p:nvPr/>
        </p:nvSpPr>
        <p:spPr>
          <a:xfrm>
            <a:off x="10747916" y="2588608"/>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Command line</a:t>
            </a:r>
          </a:p>
        </p:txBody>
      </p:sp>
      <p:sp>
        <p:nvSpPr>
          <p:cNvPr id="216" name="eye_2">
            <a:extLst>
              <a:ext uri="{FF2B5EF4-FFF2-40B4-BE49-F238E27FC236}">
                <a16:creationId xmlns:a16="http://schemas.microsoft.com/office/drawing/2014/main" id="{EAE5B0CA-3A7F-42B6-8054-84F9D8892444}"/>
              </a:ext>
            </a:extLst>
          </p:cNvPr>
          <p:cNvSpPr>
            <a:spLocks noChangeAspect="1" noEditPoints="1"/>
          </p:cNvSpPr>
          <p:nvPr/>
        </p:nvSpPr>
        <p:spPr bwMode="auto">
          <a:xfrm>
            <a:off x="7402352" y="1273095"/>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17" name="Graphic 569">
            <a:extLst>
              <a:ext uri="{FF2B5EF4-FFF2-40B4-BE49-F238E27FC236}">
                <a16:creationId xmlns:a16="http://schemas.microsoft.com/office/drawing/2014/main" id="{F0FC955B-A2D3-4ECD-80C5-389DB46E3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42427" y="1220680"/>
            <a:ext cx="317823" cy="294280"/>
          </a:xfrm>
          <a:prstGeom prst="rect">
            <a:avLst/>
          </a:prstGeom>
        </p:spPr>
      </p:pic>
      <p:grpSp>
        <p:nvGrpSpPr>
          <p:cNvPr id="219" name="Group 218">
            <a:extLst>
              <a:ext uri="{FF2B5EF4-FFF2-40B4-BE49-F238E27FC236}">
                <a16:creationId xmlns:a16="http://schemas.microsoft.com/office/drawing/2014/main" id="{3E6206BA-B4AA-4763-82EB-5E256692E7BA}"/>
              </a:ext>
            </a:extLst>
          </p:cNvPr>
          <p:cNvGrpSpPr/>
          <p:nvPr/>
        </p:nvGrpSpPr>
        <p:grpSpPr>
          <a:xfrm>
            <a:off x="10899883" y="4187629"/>
            <a:ext cx="460699" cy="348263"/>
            <a:chOff x="7669747" y="4810232"/>
            <a:chExt cx="520064" cy="393139"/>
          </a:xfrm>
          <a:noFill/>
        </p:grpSpPr>
        <p:grpSp>
          <p:nvGrpSpPr>
            <p:cNvPr id="220" name="Group 4">
              <a:extLst>
                <a:ext uri="{FF2B5EF4-FFF2-40B4-BE49-F238E27FC236}">
                  <a16:creationId xmlns:a16="http://schemas.microsoft.com/office/drawing/2014/main" id="{FB90A98B-1C9B-47B8-91A7-0F182C57B76C}"/>
                </a:ext>
              </a:extLst>
            </p:cNvPr>
            <p:cNvGrpSpPr>
              <a:grpSpLocks noChangeAspect="1"/>
            </p:cNvGrpSpPr>
            <p:nvPr/>
          </p:nvGrpSpPr>
          <p:grpSpPr bwMode="auto">
            <a:xfrm>
              <a:off x="7669747" y="4810232"/>
              <a:ext cx="520064" cy="393139"/>
              <a:chOff x="3728" y="2083"/>
              <a:chExt cx="245" cy="174"/>
            </a:xfrm>
            <a:grpFill/>
          </p:grpSpPr>
          <p:sp>
            <p:nvSpPr>
              <p:cNvPr id="226" name="Rectangle 225">
                <a:extLst>
                  <a:ext uri="{FF2B5EF4-FFF2-40B4-BE49-F238E27FC236}">
                    <a16:creationId xmlns:a16="http://schemas.microsoft.com/office/drawing/2014/main" id="{F57A487F-1A6A-4CD2-BCA7-7B3BE5F8F194}"/>
                  </a:ext>
                </a:extLst>
              </p:cNvPr>
              <p:cNvSpPr>
                <a:spLocks noChangeArrowheads="1"/>
              </p:cNvSpPr>
              <p:nvPr/>
            </p:nvSpPr>
            <p:spPr bwMode="auto">
              <a:xfrm>
                <a:off x="3728" y="2083"/>
                <a:ext cx="245" cy="138"/>
              </a:xfrm>
              <a:prstGeom prst="rect">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7" name="Line 7">
                <a:extLst>
                  <a:ext uri="{FF2B5EF4-FFF2-40B4-BE49-F238E27FC236}">
                    <a16:creationId xmlns:a16="http://schemas.microsoft.com/office/drawing/2014/main" id="{EE72E71A-E1B2-416E-94C8-A9E6A225AF27}"/>
                  </a:ext>
                </a:extLst>
              </p:cNvPr>
              <p:cNvSpPr>
                <a:spLocks noChangeShapeType="1"/>
              </p:cNvSpPr>
              <p:nvPr/>
            </p:nvSpPr>
            <p:spPr bwMode="auto">
              <a:xfrm>
                <a:off x="3850" y="2221"/>
                <a:ext cx="0" cy="36"/>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8" name="Line 8">
                <a:extLst>
                  <a:ext uri="{FF2B5EF4-FFF2-40B4-BE49-F238E27FC236}">
                    <a16:creationId xmlns:a16="http://schemas.microsoft.com/office/drawing/2014/main" id="{E15B5B44-8C94-41C6-9797-D253D21E1312}"/>
                  </a:ext>
                </a:extLst>
              </p:cNvPr>
              <p:cNvSpPr>
                <a:spLocks noChangeShapeType="1"/>
              </p:cNvSpPr>
              <p:nvPr/>
            </p:nvSpPr>
            <p:spPr bwMode="auto">
              <a:xfrm>
                <a:off x="3808" y="2257"/>
                <a:ext cx="86" cy="0"/>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21" name="Group 220">
              <a:extLst>
                <a:ext uri="{FF2B5EF4-FFF2-40B4-BE49-F238E27FC236}">
                  <a16:creationId xmlns:a16="http://schemas.microsoft.com/office/drawing/2014/main" id="{C57BA18E-A6EB-4A64-A14F-F15FECB209EB}"/>
                </a:ext>
              </a:extLst>
            </p:cNvPr>
            <p:cNvGrpSpPr/>
            <p:nvPr/>
          </p:nvGrpSpPr>
          <p:grpSpPr>
            <a:xfrm>
              <a:off x="7857378" y="4871216"/>
              <a:ext cx="164327" cy="180784"/>
              <a:chOff x="5834040" y="2879832"/>
              <a:chExt cx="279258" cy="307228"/>
            </a:xfrm>
            <a:grpFill/>
          </p:grpSpPr>
          <p:sp>
            <p:nvSpPr>
              <p:cNvPr id="222" name="Freeform: Shape 843">
                <a:extLst>
                  <a:ext uri="{FF2B5EF4-FFF2-40B4-BE49-F238E27FC236}">
                    <a16:creationId xmlns:a16="http://schemas.microsoft.com/office/drawing/2014/main" id="{F87353FF-2F1C-4B18-A124-093357F785C8}"/>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223" name="Straight Connector 222">
                <a:extLst>
                  <a:ext uri="{FF2B5EF4-FFF2-40B4-BE49-F238E27FC236}">
                    <a16:creationId xmlns:a16="http://schemas.microsoft.com/office/drawing/2014/main" id="{036EEFE0-3A99-4C02-85EB-AD562F6C125A}"/>
                  </a:ext>
                </a:extLst>
              </p:cNvPr>
              <p:cNvCxnSpPr>
                <a:cxnSpLocks/>
              </p:cNvCxnSpPr>
              <p:nvPr/>
            </p:nvCxnSpPr>
            <p:spPr>
              <a:xfrm>
                <a:off x="5834046" y="2956449"/>
                <a:ext cx="139620" cy="76997"/>
              </a:xfrm>
              <a:prstGeom prst="line">
                <a:avLst/>
              </a:prstGeom>
              <a:grpFill/>
              <a:ln w="12700" cap="flat" cmpd="sng" algn="ctr">
                <a:solidFill>
                  <a:schemeClr val="accent2"/>
                </a:solidFill>
                <a:prstDash val="solid"/>
                <a:headEnd type="none"/>
                <a:tailEnd type="none"/>
              </a:ln>
              <a:effectLst/>
            </p:spPr>
          </p:cxnSp>
          <p:cxnSp>
            <p:nvCxnSpPr>
              <p:cNvPr id="224" name="Straight Connector 223">
                <a:extLst>
                  <a:ext uri="{FF2B5EF4-FFF2-40B4-BE49-F238E27FC236}">
                    <a16:creationId xmlns:a16="http://schemas.microsoft.com/office/drawing/2014/main" id="{CAF80236-8C95-4D9E-B732-E37AF9F2D925}"/>
                  </a:ext>
                </a:extLst>
              </p:cNvPr>
              <p:cNvCxnSpPr>
                <a:cxnSpLocks/>
              </p:cNvCxnSpPr>
              <p:nvPr/>
            </p:nvCxnSpPr>
            <p:spPr>
              <a:xfrm flipV="1">
                <a:off x="5973659" y="2956449"/>
                <a:ext cx="139630" cy="76997"/>
              </a:xfrm>
              <a:prstGeom prst="line">
                <a:avLst/>
              </a:prstGeom>
              <a:grpFill/>
              <a:ln w="12700" cap="flat" cmpd="sng" algn="ctr">
                <a:solidFill>
                  <a:schemeClr val="accent2"/>
                </a:solidFill>
                <a:prstDash val="solid"/>
                <a:headEnd type="none"/>
                <a:tailEnd type="none"/>
              </a:ln>
              <a:effectLst/>
            </p:spPr>
          </p:cxnSp>
          <p:cxnSp>
            <p:nvCxnSpPr>
              <p:cNvPr id="225" name="Straight Connector 224">
                <a:extLst>
                  <a:ext uri="{FF2B5EF4-FFF2-40B4-BE49-F238E27FC236}">
                    <a16:creationId xmlns:a16="http://schemas.microsoft.com/office/drawing/2014/main" id="{B0EAA498-5009-41FF-82B2-A87606F9C543}"/>
                  </a:ext>
                </a:extLst>
              </p:cNvPr>
              <p:cNvCxnSpPr>
                <a:cxnSpLocks/>
              </p:cNvCxnSpPr>
              <p:nvPr/>
            </p:nvCxnSpPr>
            <p:spPr>
              <a:xfrm flipV="1">
                <a:off x="5973664" y="3033446"/>
                <a:ext cx="0" cy="153614"/>
              </a:xfrm>
              <a:prstGeom prst="line">
                <a:avLst/>
              </a:prstGeom>
              <a:grpFill/>
              <a:ln w="12700" cap="flat" cmpd="sng" algn="ctr">
                <a:solidFill>
                  <a:schemeClr val="accent2"/>
                </a:solidFill>
                <a:prstDash val="solid"/>
                <a:headEnd type="none"/>
                <a:tailEnd type="none"/>
              </a:ln>
              <a:effectLst/>
            </p:spPr>
          </p:cxnSp>
        </p:grpSp>
      </p:grpSp>
      <p:sp>
        <p:nvSpPr>
          <p:cNvPr id="229" name="TextBox 228">
            <a:extLst>
              <a:ext uri="{FF2B5EF4-FFF2-40B4-BE49-F238E27FC236}">
                <a16:creationId xmlns:a16="http://schemas.microsoft.com/office/drawing/2014/main" id="{D490B8E2-F0EB-4208-9013-CC5965B2FC3D}"/>
              </a:ext>
            </a:extLst>
          </p:cNvPr>
          <p:cNvSpPr txBox="1"/>
          <p:nvPr/>
        </p:nvSpPr>
        <p:spPr>
          <a:xfrm>
            <a:off x="6938722" y="4480908"/>
            <a:ext cx="1454245"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grpSp>
        <p:nvGrpSpPr>
          <p:cNvPr id="230" name="Group 229">
            <a:extLst>
              <a:ext uri="{FF2B5EF4-FFF2-40B4-BE49-F238E27FC236}">
                <a16:creationId xmlns:a16="http://schemas.microsoft.com/office/drawing/2014/main" id="{6688C621-92C0-45D4-ADC4-BA1F25FCF6D3}"/>
              </a:ext>
            </a:extLst>
          </p:cNvPr>
          <p:cNvGrpSpPr/>
          <p:nvPr/>
        </p:nvGrpSpPr>
        <p:grpSpPr>
          <a:xfrm>
            <a:off x="7435061" y="4009960"/>
            <a:ext cx="366814" cy="429915"/>
            <a:chOff x="8882196" y="3721867"/>
            <a:chExt cx="285941" cy="305752"/>
          </a:xfrm>
          <a:solidFill>
            <a:schemeClr val="bg2"/>
          </a:solidFill>
        </p:grpSpPr>
        <p:sp>
          <p:nvSpPr>
            <p:cNvPr id="231" name="Rectangle 230">
              <a:extLst>
                <a:ext uri="{FF2B5EF4-FFF2-40B4-BE49-F238E27FC236}">
                  <a16:creationId xmlns:a16="http://schemas.microsoft.com/office/drawing/2014/main" id="{99719A16-16ED-4D7C-9BDF-FA9B3894D5F8}"/>
                </a:ext>
              </a:extLst>
            </p:cNvPr>
            <p:cNvSpPr/>
            <p:nvPr/>
          </p:nvSpPr>
          <p:spPr bwMode="auto">
            <a:xfrm>
              <a:off x="8901347" y="3950022"/>
              <a:ext cx="247639" cy="77597"/>
            </a:xfrm>
            <a:prstGeom prst="rect">
              <a:avLst/>
            </a:pr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32" name="Freeform 123">
              <a:extLst>
                <a:ext uri="{FF2B5EF4-FFF2-40B4-BE49-F238E27FC236}">
                  <a16:creationId xmlns:a16="http://schemas.microsoft.com/office/drawing/2014/main" id="{91EA3293-D4D3-439E-8E0F-0716F392D89F}"/>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33" name="Freeform 124">
              <a:extLst>
                <a:ext uri="{FF2B5EF4-FFF2-40B4-BE49-F238E27FC236}">
                  <a16:creationId xmlns:a16="http://schemas.microsoft.com/office/drawing/2014/main" id="{92793666-1F2A-4BC5-9BBB-6B9B2A019B12}"/>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grpSp>
        <p:nvGrpSpPr>
          <p:cNvPr id="234" name="Group 233">
            <a:extLst>
              <a:ext uri="{FF2B5EF4-FFF2-40B4-BE49-F238E27FC236}">
                <a16:creationId xmlns:a16="http://schemas.microsoft.com/office/drawing/2014/main" id="{2441989A-2DC7-4D25-A631-23181D49F537}"/>
              </a:ext>
            </a:extLst>
          </p:cNvPr>
          <p:cNvGrpSpPr/>
          <p:nvPr/>
        </p:nvGrpSpPr>
        <p:grpSpPr>
          <a:xfrm>
            <a:off x="9131597" y="4183580"/>
            <a:ext cx="312189" cy="318206"/>
            <a:chOff x="7158422" y="1607015"/>
            <a:chExt cx="2726357" cy="2778898"/>
          </a:xfrm>
          <a:solidFill>
            <a:schemeClr val="bg2"/>
          </a:solidFill>
        </p:grpSpPr>
        <p:sp>
          <p:nvSpPr>
            <p:cNvPr id="235" name="Freeform 290">
              <a:extLst>
                <a:ext uri="{FF2B5EF4-FFF2-40B4-BE49-F238E27FC236}">
                  <a16:creationId xmlns:a16="http://schemas.microsoft.com/office/drawing/2014/main" id="{71FCB025-E417-48FB-AEA5-9A2B356EFAE0}"/>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6" name="Diamond 235">
              <a:extLst>
                <a:ext uri="{FF2B5EF4-FFF2-40B4-BE49-F238E27FC236}">
                  <a16:creationId xmlns:a16="http://schemas.microsoft.com/office/drawing/2014/main" id="{3E6EAFF9-265C-4093-92AC-0677DDC0180A}"/>
                </a:ext>
              </a:extLst>
            </p:cNvPr>
            <p:cNvSpPr/>
            <p:nvPr/>
          </p:nvSpPr>
          <p:spPr bwMode="auto">
            <a:xfrm>
              <a:off x="7158422" y="25214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237" name="Freeform 292">
              <a:extLst>
                <a:ext uri="{FF2B5EF4-FFF2-40B4-BE49-F238E27FC236}">
                  <a16:creationId xmlns:a16="http://schemas.microsoft.com/office/drawing/2014/main" id="{BB585070-8499-4CF4-88E9-D8A868928211}"/>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8" name="Diamond 237">
              <a:extLst>
                <a:ext uri="{FF2B5EF4-FFF2-40B4-BE49-F238E27FC236}">
                  <a16:creationId xmlns:a16="http://schemas.microsoft.com/office/drawing/2014/main" id="{A3A5CFFD-78AE-453D-87C0-189597333C86}"/>
                </a:ext>
              </a:extLst>
            </p:cNvPr>
            <p:cNvSpPr/>
            <p:nvPr/>
          </p:nvSpPr>
          <p:spPr bwMode="auto">
            <a:xfrm>
              <a:off x="7158422" y="16070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grpSp>
      <p:sp>
        <p:nvSpPr>
          <p:cNvPr id="239" name="chip">
            <a:extLst>
              <a:ext uri="{FF2B5EF4-FFF2-40B4-BE49-F238E27FC236}">
                <a16:creationId xmlns:a16="http://schemas.microsoft.com/office/drawing/2014/main" id="{89721CF1-028D-4C20-9C75-BA80A7BA632A}"/>
              </a:ext>
            </a:extLst>
          </p:cNvPr>
          <p:cNvSpPr>
            <a:spLocks noChangeAspect="1" noEditPoints="1"/>
          </p:cNvSpPr>
          <p:nvPr/>
        </p:nvSpPr>
        <p:spPr bwMode="auto">
          <a:xfrm>
            <a:off x="7427028" y="5148330"/>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0" name="TextBox 239">
            <a:extLst>
              <a:ext uri="{FF2B5EF4-FFF2-40B4-BE49-F238E27FC236}">
                <a16:creationId xmlns:a16="http://schemas.microsoft.com/office/drawing/2014/main" id="{C265C2D3-A65B-4E48-8DA2-3B18FD5E1140}"/>
              </a:ext>
            </a:extLst>
          </p:cNvPr>
          <p:cNvSpPr txBox="1"/>
          <p:nvPr/>
        </p:nvSpPr>
        <p:spPr>
          <a:xfrm>
            <a:off x="7034085" y="5600809"/>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CPU</a:t>
            </a:r>
          </a:p>
        </p:txBody>
      </p:sp>
      <p:grpSp>
        <p:nvGrpSpPr>
          <p:cNvPr id="241" name="Group 240">
            <a:extLst>
              <a:ext uri="{FF2B5EF4-FFF2-40B4-BE49-F238E27FC236}">
                <a16:creationId xmlns:a16="http://schemas.microsoft.com/office/drawing/2014/main" id="{A56B3F32-C5BF-46D7-BFE0-BBFE0EA928D1}"/>
              </a:ext>
            </a:extLst>
          </p:cNvPr>
          <p:cNvGrpSpPr>
            <a:grpSpLocks noChangeAspect="1"/>
          </p:cNvGrpSpPr>
          <p:nvPr/>
        </p:nvGrpSpPr>
        <p:grpSpPr>
          <a:xfrm>
            <a:off x="9133636" y="5198740"/>
            <a:ext cx="309263" cy="197305"/>
            <a:chOff x="5842028" y="2023300"/>
            <a:chExt cx="518306" cy="330673"/>
          </a:xfrm>
        </p:grpSpPr>
        <p:sp>
          <p:nvSpPr>
            <p:cNvPr id="242" name="Rectangle: Single Corner Rounded 196">
              <a:extLst>
                <a:ext uri="{FF2B5EF4-FFF2-40B4-BE49-F238E27FC236}">
                  <a16:creationId xmlns:a16="http://schemas.microsoft.com/office/drawing/2014/main" id="{42E8C75B-A073-4277-A09A-0B9081A63442}"/>
                </a:ext>
              </a:extLst>
            </p:cNvPr>
            <p:cNvSpPr/>
            <p:nvPr/>
          </p:nvSpPr>
          <p:spPr bwMode="auto">
            <a:xfrm>
              <a:off x="5842028" y="2023300"/>
              <a:ext cx="518306" cy="284908"/>
            </a:xfrm>
            <a:prstGeom prst="round1Rect">
              <a:avLst>
                <a:gd name="adj" fmla="val 19322"/>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243" name="Group 242">
              <a:extLst>
                <a:ext uri="{FF2B5EF4-FFF2-40B4-BE49-F238E27FC236}">
                  <a16:creationId xmlns:a16="http://schemas.microsoft.com/office/drawing/2014/main" id="{A2C34FB1-362E-46D1-A711-4FF8BED6779C}"/>
                </a:ext>
              </a:extLst>
            </p:cNvPr>
            <p:cNvGrpSpPr/>
            <p:nvPr/>
          </p:nvGrpSpPr>
          <p:grpSpPr>
            <a:xfrm>
              <a:off x="5886781" y="2308208"/>
              <a:ext cx="423110" cy="45765"/>
              <a:chOff x="2805041" y="5363936"/>
              <a:chExt cx="937405" cy="125178"/>
            </a:xfrm>
          </p:grpSpPr>
          <p:grpSp>
            <p:nvGrpSpPr>
              <p:cNvPr id="246" name="Group 245">
                <a:extLst>
                  <a:ext uri="{FF2B5EF4-FFF2-40B4-BE49-F238E27FC236}">
                    <a16:creationId xmlns:a16="http://schemas.microsoft.com/office/drawing/2014/main" id="{F9A253F9-4336-4B6B-ABF9-261228E89C22}"/>
                  </a:ext>
                </a:extLst>
              </p:cNvPr>
              <p:cNvGrpSpPr/>
              <p:nvPr/>
            </p:nvGrpSpPr>
            <p:grpSpPr>
              <a:xfrm>
                <a:off x="2805041" y="5363936"/>
                <a:ext cx="304800" cy="125178"/>
                <a:chOff x="685111" y="5810249"/>
                <a:chExt cx="304800" cy="356348"/>
              </a:xfrm>
            </p:grpSpPr>
            <p:cxnSp>
              <p:nvCxnSpPr>
                <p:cNvPr id="251" name="Straight Connector 250">
                  <a:extLst>
                    <a:ext uri="{FF2B5EF4-FFF2-40B4-BE49-F238E27FC236}">
                      <a16:creationId xmlns:a16="http://schemas.microsoft.com/office/drawing/2014/main" id="{E63A9A4C-7899-4C6A-A0D1-1EF75F2F5C02}"/>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52" name="Straight Connector 251">
                  <a:extLst>
                    <a:ext uri="{FF2B5EF4-FFF2-40B4-BE49-F238E27FC236}">
                      <a16:creationId xmlns:a16="http://schemas.microsoft.com/office/drawing/2014/main" id="{D9928284-031D-430F-8DC1-BB3BAFC8931E}"/>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3" name="Straight Connector 252">
                  <a:extLst>
                    <a:ext uri="{FF2B5EF4-FFF2-40B4-BE49-F238E27FC236}">
                      <a16:creationId xmlns:a16="http://schemas.microsoft.com/office/drawing/2014/main" id="{04E02272-508F-4BBA-8353-55CB62DFFB39}"/>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nvGrpSpPr>
              <p:cNvPr id="247" name="Group 246">
                <a:extLst>
                  <a:ext uri="{FF2B5EF4-FFF2-40B4-BE49-F238E27FC236}">
                    <a16:creationId xmlns:a16="http://schemas.microsoft.com/office/drawing/2014/main" id="{F91EF27E-1616-4603-8141-C0600B3FA119}"/>
                  </a:ext>
                </a:extLst>
              </p:cNvPr>
              <p:cNvGrpSpPr/>
              <p:nvPr/>
            </p:nvGrpSpPr>
            <p:grpSpPr>
              <a:xfrm>
                <a:off x="3437646" y="5363936"/>
                <a:ext cx="304800" cy="125178"/>
                <a:chOff x="685111" y="5810249"/>
                <a:chExt cx="304800" cy="356348"/>
              </a:xfrm>
            </p:grpSpPr>
            <p:cxnSp>
              <p:nvCxnSpPr>
                <p:cNvPr id="248" name="Straight Connector 247">
                  <a:extLst>
                    <a:ext uri="{FF2B5EF4-FFF2-40B4-BE49-F238E27FC236}">
                      <a16:creationId xmlns:a16="http://schemas.microsoft.com/office/drawing/2014/main" id="{1A01C2E4-7D8E-4624-9A51-EBD32A010478}"/>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49" name="Straight Connector 248">
                  <a:extLst>
                    <a:ext uri="{FF2B5EF4-FFF2-40B4-BE49-F238E27FC236}">
                      <a16:creationId xmlns:a16="http://schemas.microsoft.com/office/drawing/2014/main" id="{466ABD96-8756-4603-960A-4A8EE15BE80F}"/>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0" name="Straight Connector 249">
                  <a:extLst>
                    <a:ext uri="{FF2B5EF4-FFF2-40B4-BE49-F238E27FC236}">
                      <a16:creationId xmlns:a16="http://schemas.microsoft.com/office/drawing/2014/main" id="{1A97EAEC-9EC0-4371-B697-8B7AC66DD8FC}"/>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sp>
          <p:nvSpPr>
            <p:cNvPr id="244" name="Oval 243">
              <a:extLst>
                <a:ext uri="{FF2B5EF4-FFF2-40B4-BE49-F238E27FC236}">
                  <a16:creationId xmlns:a16="http://schemas.microsoft.com/office/drawing/2014/main" id="{B4CBBDD2-A096-4C68-A408-F67D6D1EE94E}"/>
                </a:ext>
              </a:extLst>
            </p:cNvPr>
            <p:cNvSpPr/>
            <p:nvPr/>
          </p:nvSpPr>
          <p:spPr bwMode="auto">
            <a:xfrm>
              <a:off x="6135172" y="2083744"/>
              <a:ext cx="158117" cy="164020"/>
            </a:xfrm>
            <a:prstGeom prst="ellipse">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5" name="Rectangle 244">
              <a:extLst>
                <a:ext uri="{FF2B5EF4-FFF2-40B4-BE49-F238E27FC236}">
                  <a16:creationId xmlns:a16="http://schemas.microsoft.com/office/drawing/2014/main" id="{A63440DC-26F1-497A-AC64-38A853EC2A1C}"/>
                </a:ext>
              </a:extLst>
            </p:cNvPr>
            <p:cNvSpPr/>
            <p:nvPr/>
          </p:nvSpPr>
          <p:spPr bwMode="auto">
            <a:xfrm>
              <a:off x="5911951" y="2129519"/>
              <a:ext cx="156176" cy="80034"/>
            </a:xfrm>
            <a:prstGeom prst="rect">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D572CBC-CCCB-429C-A474-BD4613BD9591}"/>
              </a:ext>
            </a:extLst>
          </p:cNvPr>
          <p:cNvSpPr txBox="1"/>
          <p:nvPr/>
        </p:nvSpPr>
        <p:spPr>
          <a:xfrm>
            <a:off x="8396822" y="5600809"/>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GPU</a:t>
            </a:r>
          </a:p>
        </p:txBody>
      </p:sp>
      <p:grpSp>
        <p:nvGrpSpPr>
          <p:cNvPr id="255" name="Group 254">
            <a:extLst>
              <a:ext uri="{FF2B5EF4-FFF2-40B4-BE49-F238E27FC236}">
                <a16:creationId xmlns:a16="http://schemas.microsoft.com/office/drawing/2014/main" id="{21AD0D14-2231-4614-AB31-677456ECF03E}"/>
              </a:ext>
            </a:extLst>
          </p:cNvPr>
          <p:cNvGrpSpPr>
            <a:grpSpLocks noChangeAspect="1"/>
          </p:cNvGrpSpPr>
          <p:nvPr/>
        </p:nvGrpSpPr>
        <p:grpSpPr>
          <a:xfrm>
            <a:off x="10981170" y="5148330"/>
            <a:ext cx="298125" cy="298125"/>
            <a:chOff x="10035278" y="3218678"/>
            <a:chExt cx="247374" cy="247374"/>
          </a:xfrm>
        </p:grpSpPr>
        <p:grpSp>
          <p:nvGrpSpPr>
            <p:cNvPr id="256" name="Group 255">
              <a:extLst>
                <a:ext uri="{FF2B5EF4-FFF2-40B4-BE49-F238E27FC236}">
                  <a16:creationId xmlns:a16="http://schemas.microsoft.com/office/drawing/2014/main" id="{3B06632E-8144-405C-9E71-624DF0BB5F3E}"/>
                </a:ext>
              </a:extLst>
            </p:cNvPr>
            <p:cNvGrpSpPr/>
            <p:nvPr/>
          </p:nvGrpSpPr>
          <p:grpSpPr>
            <a:xfrm>
              <a:off x="10035278" y="3218678"/>
              <a:ext cx="247374" cy="247374"/>
              <a:chOff x="3485441" y="4505566"/>
              <a:chExt cx="712494" cy="712494"/>
            </a:xfrm>
          </p:grpSpPr>
          <p:sp>
            <p:nvSpPr>
              <p:cNvPr id="258" name="Rectangle 257">
                <a:extLst>
                  <a:ext uri="{FF2B5EF4-FFF2-40B4-BE49-F238E27FC236}">
                    <a16:creationId xmlns:a16="http://schemas.microsoft.com/office/drawing/2014/main" id="{7B1FB912-05BC-43C1-9C1B-DF344619AA48}"/>
                  </a:ext>
                </a:extLst>
              </p:cNvPr>
              <p:cNvSpPr/>
              <p:nvPr/>
            </p:nvSpPr>
            <p:spPr bwMode="auto">
              <a:xfrm>
                <a:off x="3565593" y="4585718"/>
                <a:ext cx="552190" cy="552190"/>
              </a:xfrm>
              <a:prstGeom prst="rect">
                <a:avLst/>
              </a:pr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84702B78-3FF8-4287-9EE9-4C6B56ABB8A3}"/>
                  </a:ext>
                </a:extLst>
              </p:cNvPr>
              <p:cNvGrpSpPr/>
              <p:nvPr/>
            </p:nvGrpSpPr>
            <p:grpSpPr>
              <a:xfrm>
                <a:off x="3485441" y="4677750"/>
                <a:ext cx="712494" cy="368126"/>
                <a:chOff x="3485441" y="4677750"/>
                <a:chExt cx="712494" cy="368126"/>
              </a:xfrm>
            </p:grpSpPr>
            <p:grpSp>
              <p:nvGrpSpPr>
                <p:cNvPr id="271" name="Group 270">
                  <a:extLst>
                    <a:ext uri="{FF2B5EF4-FFF2-40B4-BE49-F238E27FC236}">
                      <a16:creationId xmlns:a16="http://schemas.microsoft.com/office/drawing/2014/main" id="{76B7DF4A-E4EC-4D8C-BFCD-ACAC4639E776}"/>
                    </a:ext>
                  </a:extLst>
                </p:cNvPr>
                <p:cNvGrpSpPr/>
                <p:nvPr/>
              </p:nvGrpSpPr>
              <p:grpSpPr>
                <a:xfrm>
                  <a:off x="4117783" y="4677750"/>
                  <a:ext cx="80152" cy="368126"/>
                  <a:chOff x="4117783" y="4677750"/>
                  <a:chExt cx="129006" cy="368126"/>
                </a:xfrm>
              </p:grpSpPr>
              <p:cxnSp>
                <p:nvCxnSpPr>
                  <p:cNvPr id="277" name="Straight Connector 276">
                    <a:extLst>
                      <a:ext uri="{FF2B5EF4-FFF2-40B4-BE49-F238E27FC236}">
                        <a16:creationId xmlns:a16="http://schemas.microsoft.com/office/drawing/2014/main" id="{0424FB4C-707D-4A4A-A27E-BA370D25F0D7}"/>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8" name="Straight Connector 277">
                    <a:extLst>
                      <a:ext uri="{FF2B5EF4-FFF2-40B4-BE49-F238E27FC236}">
                        <a16:creationId xmlns:a16="http://schemas.microsoft.com/office/drawing/2014/main" id="{CFD88EB3-764B-4BA0-8B62-E3C0563FE7DB}"/>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9" name="Straight Connector 278">
                    <a:extLst>
                      <a:ext uri="{FF2B5EF4-FFF2-40B4-BE49-F238E27FC236}">
                        <a16:creationId xmlns:a16="http://schemas.microsoft.com/office/drawing/2014/main" id="{CE7096E3-4DF5-42CA-9BF7-1EAB9588C24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80" name="Straight Connector 279">
                    <a:extLst>
                      <a:ext uri="{FF2B5EF4-FFF2-40B4-BE49-F238E27FC236}">
                        <a16:creationId xmlns:a16="http://schemas.microsoft.com/office/drawing/2014/main" id="{3372A96B-16B5-46C8-802F-4F0A197D66B4}"/>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72" name="Group 271">
                  <a:extLst>
                    <a:ext uri="{FF2B5EF4-FFF2-40B4-BE49-F238E27FC236}">
                      <a16:creationId xmlns:a16="http://schemas.microsoft.com/office/drawing/2014/main" id="{E07FF78A-1730-4E93-9296-CFA531585F6D}"/>
                    </a:ext>
                  </a:extLst>
                </p:cNvPr>
                <p:cNvGrpSpPr/>
                <p:nvPr/>
              </p:nvGrpSpPr>
              <p:grpSpPr>
                <a:xfrm>
                  <a:off x="3485441" y="4677750"/>
                  <a:ext cx="80152" cy="368126"/>
                  <a:chOff x="4117783" y="4677750"/>
                  <a:chExt cx="129006" cy="368126"/>
                </a:xfrm>
              </p:grpSpPr>
              <p:cxnSp>
                <p:nvCxnSpPr>
                  <p:cNvPr id="273" name="Straight Connector 272">
                    <a:extLst>
                      <a:ext uri="{FF2B5EF4-FFF2-40B4-BE49-F238E27FC236}">
                        <a16:creationId xmlns:a16="http://schemas.microsoft.com/office/drawing/2014/main" id="{2B96F46D-28EB-40E9-BC2E-DD1EDBDFFB6C}"/>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4" name="Straight Connector 273">
                    <a:extLst>
                      <a:ext uri="{FF2B5EF4-FFF2-40B4-BE49-F238E27FC236}">
                        <a16:creationId xmlns:a16="http://schemas.microsoft.com/office/drawing/2014/main" id="{5F05227C-A0EE-4A91-9A71-465D463747A0}"/>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5" name="Straight Connector 274">
                    <a:extLst>
                      <a:ext uri="{FF2B5EF4-FFF2-40B4-BE49-F238E27FC236}">
                        <a16:creationId xmlns:a16="http://schemas.microsoft.com/office/drawing/2014/main" id="{F8298859-BB13-4B7D-BE01-E7712F7707A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6" name="Straight Connector 275">
                    <a:extLst>
                      <a:ext uri="{FF2B5EF4-FFF2-40B4-BE49-F238E27FC236}">
                        <a16:creationId xmlns:a16="http://schemas.microsoft.com/office/drawing/2014/main" id="{CFFD2A13-B7D7-45D9-B1E3-82FDE50FDD3E}"/>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nvGrpSpPr>
              <p:cNvPr id="260" name="Group 259">
                <a:extLst>
                  <a:ext uri="{FF2B5EF4-FFF2-40B4-BE49-F238E27FC236}">
                    <a16:creationId xmlns:a16="http://schemas.microsoft.com/office/drawing/2014/main" id="{E0B9B57C-4FB4-4734-AC9D-F71C8216A4C6}"/>
                  </a:ext>
                </a:extLst>
              </p:cNvPr>
              <p:cNvGrpSpPr/>
              <p:nvPr/>
            </p:nvGrpSpPr>
            <p:grpSpPr>
              <a:xfrm rot="5400000">
                <a:off x="3480396" y="4677750"/>
                <a:ext cx="712494" cy="368126"/>
                <a:chOff x="3485441" y="4677750"/>
                <a:chExt cx="712494" cy="368126"/>
              </a:xfrm>
            </p:grpSpPr>
            <p:grpSp>
              <p:nvGrpSpPr>
                <p:cNvPr id="261" name="Group 260">
                  <a:extLst>
                    <a:ext uri="{FF2B5EF4-FFF2-40B4-BE49-F238E27FC236}">
                      <a16:creationId xmlns:a16="http://schemas.microsoft.com/office/drawing/2014/main" id="{7BB061C7-CA5D-4DD7-9996-F73F9FA4B865}"/>
                    </a:ext>
                  </a:extLst>
                </p:cNvPr>
                <p:cNvGrpSpPr/>
                <p:nvPr/>
              </p:nvGrpSpPr>
              <p:grpSpPr>
                <a:xfrm>
                  <a:off x="4117783" y="4677750"/>
                  <a:ext cx="80152" cy="368126"/>
                  <a:chOff x="4117783" y="4677750"/>
                  <a:chExt cx="129006" cy="368126"/>
                </a:xfrm>
              </p:grpSpPr>
              <p:cxnSp>
                <p:nvCxnSpPr>
                  <p:cNvPr id="267" name="Straight Connector 266">
                    <a:extLst>
                      <a:ext uri="{FF2B5EF4-FFF2-40B4-BE49-F238E27FC236}">
                        <a16:creationId xmlns:a16="http://schemas.microsoft.com/office/drawing/2014/main" id="{90C03710-FF48-436D-AF89-0EDDDDA6ABEE}"/>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AD7253A4-F9CC-4239-BE58-5F71EDBB01D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05D5602E-7CB2-4B71-ABFA-B142CB5B280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6A1733BC-76E9-445A-BEB8-1807321C911C}"/>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62" name="Group 261">
                  <a:extLst>
                    <a:ext uri="{FF2B5EF4-FFF2-40B4-BE49-F238E27FC236}">
                      <a16:creationId xmlns:a16="http://schemas.microsoft.com/office/drawing/2014/main" id="{5770536F-F0BF-467B-9899-C005DA187294}"/>
                    </a:ext>
                  </a:extLst>
                </p:cNvPr>
                <p:cNvGrpSpPr/>
                <p:nvPr/>
              </p:nvGrpSpPr>
              <p:grpSpPr>
                <a:xfrm>
                  <a:off x="3485441" y="4677750"/>
                  <a:ext cx="80152" cy="368126"/>
                  <a:chOff x="4117783" y="4677750"/>
                  <a:chExt cx="129006" cy="368126"/>
                </a:xfrm>
              </p:grpSpPr>
              <p:cxnSp>
                <p:nvCxnSpPr>
                  <p:cNvPr id="263" name="Straight Connector 262">
                    <a:extLst>
                      <a:ext uri="{FF2B5EF4-FFF2-40B4-BE49-F238E27FC236}">
                        <a16:creationId xmlns:a16="http://schemas.microsoft.com/office/drawing/2014/main" id="{182DA8B4-E80E-4175-A024-FE58320CF169}"/>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id="{81522A88-975F-4044-8DF9-BB4D58E4BE8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id="{9EE2D95D-955D-4CE7-A23F-8E81F03639C0}"/>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id="{FCA04DFE-C8A7-4E48-9212-898C82257BB8}"/>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sp>
          <p:nvSpPr>
            <p:cNvPr id="257" name="Freeform: Shape 520">
              <a:extLst>
                <a:ext uri="{FF2B5EF4-FFF2-40B4-BE49-F238E27FC236}">
                  <a16:creationId xmlns:a16="http://schemas.microsoft.com/office/drawing/2014/main" id="{614E19B5-76FE-4104-B6D8-0F025FC739C8}"/>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Segoe UI" pitchFamily="34" charset="0"/>
              </a:endParaRPr>
            </a:p>
          </p:txBody>
        </p:sp>
      </p:grpSp>
      <p:sp>
        <p:nvSpPr>
          <p:cNvPr id="281" name="TextBox 280">
            <a:extLst>
              <a:ext uri="{FF2B5EF4-FFF2-40B4-BE49-F238E27FC236}">
                <a16:creationId xmlns:a16="http://schemas.microsoft.com/office/drawing/2014/main" id="{160900EA-AD1F-4049-A7DA-AFC84DB1E84D}"/>
              </a:ext>
            </a:extLst>
          </p:cNvPr>
          <p:cNvSpPr txBox="1"/>
          <p:nvPr/>
        </p:nvSpPr>
        <p:spPr>
          <a:xfrm>
            <a:off x="10938515" y="5600809"/>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FPGA</a:t>
            </a:r>
          </a:p>
        </p:txBody>
      </p:sp>
      <p:grpSp>
        <p:nvGrpSpPr>
          <p:cNvPr id="282" name="Group 281">
            <a:extLst>
              <a:ext uri="{FF2B5EF4-FFF2-40B4-BE49-F238E27FC236}">
                <a16:creationId xmlns:a16="http://schemas.microsoft.com/office/drawing/2014/main" id="{CEA7443A-8C3C-4859-A932-AFBD4436547F}"/>
              </a:ext>
            </a:extLst>
          </p:cNvPr>
          <p:cNvGrpSpPr/>
          <p:nvPr/>
        </p:nvGrpSpPr>
        <p:grpSpPr>
          <a:xfrm>
            <a:off x="10955585" y="2138686"/>
            <a:ext cx="349295" cy="297138"/>
            <a:chOff x="11238522" y="2214151"/>
            <a:chExt cx="394713" cy="335774"/>
          </a:xfrm>
        </p:grpSpPr>
        <p:grpSp>
          <p:nvGrpSpPr>
            <p:cNvPr id="283" name="Group 282">
              <a:extLst>
                <a:ext uri="{FF2B5EF4-FFF2-40B4-BE49-F238E27FC236}">
                  <a16:creationId xmlns:a16="http://schemas.microsoft.com/office/drawing/2014/main" id="{91212727-D4DA-40D4-B973-1D6783437C2B}"/>
                </a:ext>
              </a:extLst>
            </p:cNvPr>
            <p:cNvGrpSpPr/>
            <p:nvPr/>
          </p:nvGrpSpPr>
          <p:grpSpPr>
            <a:xfrm>
              <a:off x="11238522" y="2214151"/>
              <a:ext cx="394713" cy="335774"/>
              <a:chOff x="2107244" y="1575258"/>
              <a:chExt cx="310993" cy="264555"/>
            </a:xfrm>
          </p:grpSpPr>
          <p:grpSp>
            <p:nvGrpSpPr>
              <p:cNvPr id="286" name="Group 285">
                <a:extLst>
                  <a:ext uri="{FF2B5EF4-FFF2-40B4-BE49-F238E27FC236}">
                    <a16:creationId xmlns:a16="http://schemas.microsoft.com/office/drawing/2014/main" id="{1B6F156B-B3DB-4FD6-BD45-849CBF3AB55E}"/>
                  </a:ext>
                </a:extLst>
              </p:cNvPr>
              <p:cNvGrpSpPr/>
              <p:nvPr/>
            </p:nvGrpSpPr>
            <p:grpSpPr>
              <a:xfrm>
                <a:off x="2107244" y="1575258"/>
                <a:ext cx="310993" cy="264555"/>
                <a:chOff x="2107244" y="1575258"/>
                <a:chExt cx="310993" cy="264555"/>
              </a:xfrm>
            </p:grpSpPr>
            <p:sp>
              <p:nvSpPr>
                <p:cNvPr id="291" name="Rectangle 9">
                  <a:extLst>
                    <a:ext uri="{FF2B5EF4-FFF2-40B4-BE49-F238E27FC236}">
                      <a16:creationId xmlns:a16="http://schemas.microsoft.com/office/drawing/2014/main" id="{7E4F921F-65FC-4EAD-97CF-02729FF6CDA5}"/>
                    </a:ext>
                  </a:extLst>
                </p:cNvPr>
                <p:cNvSpPr>
                  <a:spLocks noChangeArrowheads="1"/>
                </p:cNvSpPr>
                <p:nvPr/>
              </p:nvSpPr>
              <p:spPr bwMode="auto">
                <a:xfrm>
                  <a:off x="2107244" y="1575258"/>
                  <a:ext cx="310993" cy="264555"/>
                </a:xfrm>
                <a:prstGeom prst="rect">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Line 10">
                  <a:extLst>
                    <a:ext uri="{FF2B5EF4-FFF2-40B4-BE49-F238E27FC236}">
                      <a16:creationId xmlns:a16="http://schemas.microsoft.com/office/drawing/2014/main" id="{AFB3E17F-224F-4C6E-BCDE-CCA959C677A0}"/>
                    </a:ext>
                  </a:extLst>
                </p:cNvPr>
                <p:cNvSpPr>
                  <a:spLocks noChangeShapeType="1"/>
                </p:cNvSpPr>
                <p:nvPr/>
              </p:nvSpPr>
              <p:spPr bwMode="auto">
                <a:xfrm flipH="1">
                  <a:off x="2107244" y="1647026"/>
                  <a:ext cx="31099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C7DB1ACC-9DB8-417D-A536-40FDD3AE8789}"/>
                  </a:ext>
                </a:extLst>
              </p:cNvPr>
              <p:cNvGrpSpPr/>
              <p:nvPr/>
            </p:nvGrpSpPr>
            <p:grpSpPr>
              <a:xfrm>
                <a:off x="2287367" y="1599181"/>
                <a:ext cx="95690" cy="23923"/>
                <a:chOff x="2287367" y="1599181"/>
                <a:chExt cx="95690" cy="23923"/>
              </a:xfrm>
            </p:grpSpPr>
            <p:sp>
              <p:nvSpPr>
                <p:cNvPr id="288" name="Oval 11">
                  <a:extLst>
                    <a:ext uri="{FF2B5EF4-FFF2-40B4-BE49-F238E27FC236}">
                      <a16:creationId xmlns:a16="http://schemas.microsoft.com/office/drawing/2014/main" id="{6B82FB99-8DA7-429A-A214-7DB7DB03FF5E}"/>
                    </a:ext>
                  </a:extLst>
                </p:cNvPr>
                <p:cNvSpPr>
                  <a:spLocks noChangeArrowheads="1"/>
                </p:cNvSpPr>
                <p:nvPr/>
              </p:nvSpPr>
              <p:spPr bwMode="auto">
                <a:xfrm>
                  <a:off x="2287367"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12">
                  <a:extLst>
                    <a:ext uri="{FF2B5EF4-FFF2-40B4-BE49-F238E27FC236}">
                      <a16:creationId xmlns:a16="http://schemas.microsoft.com/office/drawing/2014/main" id="{4C373637-0291-4A9E-8C3F-EBE08F326515}"/>
                    </a:ext>
                  </a:extLst>
                </p:cNvPr>
                <p:cNvSpPr>
                  <a:spLocks noChangeArrowheads="1"/>
                </p:cNvSpPr>
                <p:nvPr/>
              </p:nvSpPr>
              <p:spPr bwMode="auto">
                <a:xfrm>
                  <a:off x="2322547"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13">
                  <a:extLst>
                    <a:ext uri="{FF2B5EF4-FFF2-40B4-BE49-F238E27FC236}">
                      <a16:creationId xmlns:a16="http://schemas.microsoft.com/office/drawing/2014/main" id="{C5F2E3E4-7044-4994-8913-9C1D2920FF9F}"/>
                    </a:ext>
                  </a:extLst>
                </p:cNvPr>
                <p:cNvSpPr>
                  <a:spLocks noChangeArrowheads="1"/>
                </p:cNvSpPr>
                <p:nvPr/>
              </p:nvSpPr>
              <p:spPr bwMode="auto">
                <a:xfrm>
                  <a:off x="2359134"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84" name="Freeform 422">
              <a:extLst>
                <a:ext uri="{FF2B5EF4-FFF2-40B4-BE49-F238E27FC236}">
                  <a16:creationId xmlns:a16="http://schemas.microsoft.com/office/drawing/2014/main" id="{CFD38540-4009-4EEA-80EF-70F7C6743214}"/>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85" name="Straight Connector 284">
              <a:extLst>
                <a:ext uri="{FF2B5EF4-FFF2-40B4-BE49-F238E27FC236}">
                  <a16:creationId xmlns:a16="http://schemas.microsoft.com/office/drawing/2014/main" id="{0B219368-6707-4B57-AFB4-8A5BD86DE779}"/>
                </a:ext>
              </a:extLst>
            </p:cNvPr>
            <p:cNvCxnSpPr>
              <a:cxnSpLocks/>
            </p:cNvCxnSpPr>
            <p:nvPr/>
          </p:nvCxnSpPr>
          <p:spPr>
            <a:xfrm>
              <a:off x="11392807" y="2493693"/>
              <a:ext cx="11897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94" name="Picture 293" descr="A picture containing vector graphics&#10;&#10;Description automatically generated">
            <a:extLst>
              <a:ext uri="{FF2B5EF4-FFF2-40B4-BE49-F238E27FC236}">
                <a16:creationId xmlns:a16="http://schemas.microsoft.com/office/drawing/2014/main" id="{10705A88-576F-4C61-9C05-B307AC5D88E3}"/>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195" y="2138686"/>
            <a:ext cx="349296" cy="399412"/>
          </a:xfrm>
          <a:prstGeom prst="rect">
            <a:avLst/>
          </a:prstGeom>
          <a:ln>
            <a:noFill/>
          </a:ln>
        </p:spPr>
      </p:pic>
      <p:pic>
        <p:nvPicPr>
          <p:cNvPr id="295" name="Picture 294" descr="A close up of a sign&#10;&#10;Description automatically generated">
            <a:extLst>
              <a:ext uri="{FF2B5EF4-FFF2-40B4-BE49-F238E27FC236}">
                <a16:creationId xmlns:a16="http://schemas.microsoft.com/office/drawing/2014/main" id="{EF4AC3AA-913D-4FDA-B32D-DDD5D79D754D}"/>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16813" y="3142725"/>
            <a:ext cx="298830" cy="323165"/>
          </a:xfrm>
          <a:prstGeom prst="rect">
            <a:avLst/>
          </a:prstGeom>
          <a:ln>
            <a:noFill/>
          </a:ln>
        </p:spPr>
      </p:pic>
      <p:pic>
        <p:nvPicPr>
          <p:cNvPr id="296" name="Picture 295">
            <a:extLst>
              <a:ext uri="{FF2B5EF4-FFF2-40B4-BE49-F238E27FC236}">
                <a16:creationId xmlns:a16="http://schemas.microsoft.com/office/drawing/2014/main" id="{64AC1572-171B-4DEF-BB91-03FF922AF9D5}"/>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7024" y="3140581"/>
            <a:ext cx="292099" cy="343181"/>
          </a:xfrm>
          <a:prstGeom prst="rect">
            <a:avLst/>
          </a:prstGeom>
          <a:ln>
            <a:noFill/>
          </a:ln>
        </p:spPr>
      </p:pic>
      <p:pic>
        <p:nvPicPr>
          <p:cNvPr id="297" name="Picture 296" descr="A close up of a sign&#10;&#10;Description automatically generated">
            <a:extLst>
              <a:ext uri="{FF2B5EF4-FFF2-40B4-BE49-F238E27FC236}">
                <a16:creationId xmlns:a16="http://schemas.microsoft.com/office/drawing/2014/main" id="{5FD072B9-B557-4C04-B8A6-A43336C5901C}"/>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09060" y="2138686"/>
            <a:ext cx="328027" cy="327573"/>
          </a:xfrm>
          <a:prstGeom prst="rect">
            <a:avLst/>
          </a:prstGeom>
          <a:ln>
            <a:noFill/>
          </a:ln>
        </p:spPr>
      </p:pic>
      <p:pic>
        <p:nvPicPr>
          <p:cNvPr id="298" name="Picture 297">
            <a:extLst>
              <a:ext uri="{FF2B5EF4-FFF2-40B4-BE49-F238E27FC236}">
                <a16:creationId xmlns:a16="http://schemas.microsoft.com/office/drawing/2014/main" id="{F614E0D5-A205-4CC7-954C-646B0E91C2D8}"/>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85107" y="3189549"/>
            <a:ext cx="553473" cy="294200"/>
          </a:xfrm>
          <a:prstGeom prst="rect">
            <a:avLst/>
          </a:prstGeom>
          <a:ln>
            <a:noFill/>
          </a:ln>
        </p:spPr>
      </p:pic>
      <p:grpSp>
        <p:nvGrpSpPr>
          <p:cNvPr id="299" name="Group 298">
            <a:extLst>
              <a:ext uri="{FF2B5EF4-FFF2-40B4-BE49-F238E27FC236}">
                <a16:creationId xmlns:a16="http://schemas.microsoft.com/office/drawing/2014/main" id="{6DA4329D-9939-4B30-8D3C-8A6FE216BCC2}"/>
              </a:ext>
            </a:extLst>
          </p:cNvPr>
          <p:cNvGrpSpPr>
            <a:grpSpLocks noChangeAspect="1"/>
          </p:cNvGrpSpPr>
          <p:nvPr/>
        </p:nvGrpSpPr>
        <p:grpSpPr>
          <a:xfrm>
            <a:off x="8578510" y="2192790"/>
            <a:ext cx="375436" cy="291204"/>
            <a:chOff x="3486498" y="5451027"/>
            <a:chExt cx="1893396" cy="1468600"/>
          </a:xfrm>
          <a:noFill/>
        </p:grpSpPr>
        <p:sp>
          <p:nvSpPr>
            <p:cNvPr id="300" name="Freeform: Shape 299">
              <a:extLst>
                <a:ext uri="{FF2B5EF4-FFF2-40B4-BE49-F238E27FC236}">
                  <a16:creationId xmlns:a16="http://schemas.microsoft.com/office/drawing/2014/main" id="{6C6B22CF-5D04-4A7D-ABCC-1C6231FB251F}"/>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924753D0-8511-4FCE-8EBD-A149AF25A7D3}"/>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cxnSp>
        <p:nvCxnSpPr>
          <p:cNvPr id="138" name="Straight Connector 137">
            <a:extLst>
              <a:ext uri="{FF2B5EF4-FFF2-40B4-BE49-F238E27FC236}">
                <a16:creationId xmlns:a16="http://schemas.microsoft.com/office/drawing/2014/main" id="{04FB0738-DD67-47B4-AF3D-AFAFF5D73BD8}"/>
              </a:ext>
            </a:extLst>
          </p:cNvPr>
          <p:cNvCxnSpPr>
            <a:cxnSpLocks/>
          </p:cNvCxnSpPr>
          <p:nvPr/>
        </p:nvCxnSpPr>
        <p:spPr>
          <a:xfrm>
            <a:off x="586740" y="2893473"/>
            <a:ext cx="11018520" cy="0"/>
          </a:xfrm>
          <a:prstGeom prst="line">
            <a:avLst/>
          </a:prstGeom>
          <a:noFill/>
          <a:ln w="19050" cap="rnd" cmpd="sng" algn="ctr">
            <a:solidFill>
              <a:schemeClr val="accent4">
                <a:lumMod val="75000"/>
              </a:schemeClr>
            </a:solidFill>
            <a:prstDash val="solid"/>
            <a:headEnd type="none"/>
            <a:tailEnd type="none"/>
          </a:ln>
          <a:effectLst/>
        </p:spPr>
      </p:cxnSp>
      <p:cxnSp>
        <p:nvCxnSpPr>
          <p:cNvPr id="139" name="Straight Connector 138">
            <a:extLst>
              <a:ext uri="{FF2B5EF4-FFF2-40B4-BE49-F238E27FC236}">
                <a16:creationId xmlns:a16="http://schemas.microsoft.com/office/drawing/2014/main" id="{3853A8C4-8DD1-46BB-8DA4-804B11305629}"/>
              </a:ext>
            </a:extLst>
          </p:cNvPr>
          <p:cNvCxnSpPr>
            <a:cxnSpLocks/>
          </p:cNvCxnSpPr>
          <p:nvPr/>
        </p:nvCxnSpPr>
        <p:spPr>
          <a:xfrm>
            <a:off x="586740" y="3887948"/>
            <a:ext cx="11018520" cy="0"/>
          </a:xfrm>
          <a:prstGeom prst="line">
            <a:avLst/>
          </a:prstGeom>
          <a:noFill/>
          <a:ln w="19050" cap="rnd" cmpd="sng" algn="ctr">
            <a:solidFill>
              <a:schemeClr val="accent4">
                <a:lumMod val="7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68F7C64B-BFE7-48BA-9DE8-96F7358CD3DD}"/>
              </a:ext>
            </a:extLst>
          </p:cNvPr>
          <p:cNvCxnSpPr>
            <a:cxnSpLocks/>
          </p:cNvCxnSpPr>
          <p:nvPr/>
        </p:nvCxnSpPr>
        <p:spPr>
          <a:xfrm>
            <a:off x="586740" y="4922617"/>
            <a:ext cx="11018520" cy="0"/>
          </a:xfrm>
          <a:prstGeom prst="line">
            <a:avLst/>
          </a:prstGeom>
          <a:noFill/>
          <a:ln w="19050" cap="rnd" cmpd="sng" algn="ctr">
            <a:solidFill>
              <a:schemeClr val="accent4">
                <a:lumMod val="75000"/>
              </a:schemeClr>
            </a:solidFill>
            <a:prstDash val="solid"/>
            <a:headEnd type="none"/>
            <a:tailEnd type="none"/>
          </a:ln>
          <a:effectLst/>
        </p:spPr>
      </p:cxnSp>
      <p:pic>
        <p:nvPicPr>
          <p:cNvPr id="136" name="Picture 135">
            <a:extLst>
              <a:ext uri="{FF2B5EF4-FFF2-40B4-BE49-F238E27FC236}">
                <a16:creationId xmlns:a16="http://schemas.microsoft.com/office/drawing/2014/main" id="{B3DA8392-3E13-4D2B-9992-CE9EFB8CC0EE}"/>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58677" y="1216609"/>
            <a:ext cx="341228" cy="321023"/>
          </a:xfrm>
          <a:prstGeom prst="rect">
            <a:avLst/>
          </a:prstGeom>
        </p:spPr>
      </p:pic>
      <p:sp>
        <p:nvSpPr>
          <p:cNvPr id="142" name="TextBox 141">
            <a:extLst>
              <a:ext uri="{FF2B5EF4-FFF2-40B4-BE49-F238E27FC236}">
                <a16:creationId xmlns:a16="http://schemas.microsoft.com/office/drawing/2014/main" id="{EA04C8F5-1276-45CE-9866-B60D5A658684}"/>
              </a:ext>
            </a:extLst>
          </p:cNvPr>
          <p:cNvSpPr txBox="1"/>
          <p:nvPr/>
        </p:nvSpPr>
        <p:spPr>
          <a:xfrm>
            <a:off x="9912294" y="1579338"/>
            <a:ext cx="80991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Web search</a:t>
            </a:r>
          </a:p>
        </p:txBody>
      </p:sp>
      <p:sp>
        <p:nvSpPr>
          <p:cNvPr id="143" name="Freeform 5">
            <a:extLst>
              <a:ext uri="{FF2B5EF4-FFF2-40B4-BE49-F238E27FC236}">
                <a16:creationId xmlns:a16="http://schemas.microsoft.com/office/drawing/2014/main" id="{7A97F4D7-79A9-4581-82EC-F28A186F46F3}"/>
              </a:ext>
            </a:extLst>
          </p:cNvPr>
          <p:cNvSpPr>
            <a:spLocks noChangeAspect="1" noEditPoints="1"/>
          </p:cNvSpPr>
          <p:nvPr/>
        </p:nvSpPr>
        <p:spPr bwMode="auto">
          <a:xfrm>
            <a:off x="10139741" y="1225727"/>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57205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asvg="http://schemas.microsoft.com/office/drawing/2016/SVG/main" xmlns:pslz="http://schemas.microsoft.com/office/powerpoint/2016/slidezoom" xmlns:p166="http://schemas.microsoft.com/office/powerpoint/2016/6/main">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8411" y="138804"/>
            <a:ext cx="3246499" cy="899665"/>
          </a:xfrm>
        </p:spPr>
        <p:txBody>
          <a:bodyPr vert="horz" wrap="square" lIns="146304" tIns="91440" rIns="146304" bIns="91440" rtlCol="0" anchor="ctr">
            <a:noAutofit/>
          </a:bodyPr>
          <a:lstStyle/>
          <a:p>
            <a:r>
              <a:rPr lang="en-US" sz="2400" dirty="0">
                <a:solidFill>
                  <a:schemeClr val="tx2"/>
                </a:solidFill>
                <a:cs typeface="Segoe UI Light" charset="0"/>
              </a:rPr>
              <a:t>Approaches to Model Training with Sensitive Data</a:t>
            </a:r>
            <a:endParaRPr lang="en-US" sz="2400" cap="all" spc="800" dirty="0">
              <a:solidFill>
                <a:srgbClr val="0078D7"/>
              </a:solidFill>
              <a:latin typeface="Segoe UI Light" charset="0"/>
              <a:cs typeface="Segoe UI Light" charset="0"/>
            </a:endParaRPr>
          </a:p>
        </p:txBody>
      </p:sp>
      <p:sp>
        <p:nvSpPr>
          <p:cNvPr id="89" name="TextBox 88">
            <a:extLst>
              <a:ext uri="{FF2B5EF4-FFF2-40B4-BE49-F238E27FC236}">
                <a16:creationId xmlns:a16="http://schemas.microsoft.com/office/drawing/2014/main" id="{77F45DF3-D9D2-4462-8F37-B608997343C8}"/>
              </a:ext>
            </a:extLst>
          </p:cNvPr>
          <p:cNvSpPr txBox="1"/>
          <p:nvPr/>
        </p:nvSpPr>
        <p:spPr>
          <a:xfrm>
            <a:off x="-54942" y="1667927"/>
            <a:ext cx="1474352" cy="1148007"/>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TRADITIONAL APPROACH</a:t>
            </a:r>
          </a:p>
          <a:p>
            <a:pPr algn="r">
              <a:lnSpc>
                <a:spcPct val="90000"/>
              </a:lnSpc>
              <a:spcAft>
                <a:spcPts val="600"/>
              </a:spcAft>
            </a:pPr>
            <a:r>
              <a:rPr lang="en-US" sz="1400" dirty="0">
                <a:gradFill>
                  <a:gsLst>
                    <a:gs pos="2917">
                      <a:schemeClr val="tx1"/>
                    </a:gs>
                    <a:gs pos="30000">
                      <a:schemeClr val="tx1"/>
                    </a:gs>
                  </a:gsLst>
                  <a:lin ang="5400000" scaled="0"/>
                </a:gradFill>
              </a:rPr>
              <a:t>(unsupervised or supervised)</a:t>
            </a:r>
          </a:p>
        </p:txBody>
      </p:sp>
      <p:sp>
        <p:nvSpPr>
          <p:cNvPr id="100" name="Rectangle: Rounded Corners 99">
            <a:extLst>
              <a:ext uri="{FF2B5EF4-FFF2-40B4-BE49-F238E27FC236}">
                <a16:creationId xmlns:a16="http://schemas.microsoft.com/office/drawing/2014/main" id="{CA7A7B60-21DF-4783-BA6C-7CC3262E79CA}"/>
              </a:ext>
            </a:extLst>
          </p:cNvPr>
          <p:cNvSpPr/>
          <p:nvPr/>
        </p:nvSpPr>
        <p:spPr bwMode="auto">
          <a:xfrm>
            <a:off x="211668" y="2759498"/>
            <a:ext cx="2142065" cy="3509965"/>
          </a:xfrm>
          <a:prstGeom prst="roundRect">
            <a:avLst>
              <a:gd name="adj" fmla="val 3618"/>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EC7B3342-64B3-4E37-AF25-C76A5C2C99EE}"/>
              </a:ext>
            </a:extLst>
          </p:cNvPr>
          <p:cNvGrpSpPr/>
          <p:nvPr/>
        </p:nvGrpSpPr>
        <p:grpSpPr>
          <a:xfrm>
            <a:off x="211667" y="2780669"/>
            <a:ext cx="2001963" cy="414143"/>
            <a:chOff x="7031629" y="1786543"/>
            <a:chExt cx="2001963" cy="414143"/>
          </a:xfrm>
        </p:grpSpPr>
        <p:sp>
          <p:nvSpPr>
            <p:cNvPr id="105" name="TextBox 104">
              <a:extLst>
                <a:ext uri="{FF2B5EF4-FFF2-40B4-BE49-F238E27FC236}">
                  <a16:creationId xmlns:a16="http://schemas.microsoft.com/office/drawing/2014/main" id="{C58498F6-4F30-4EED-B2DB-135E55047B69}"/>
                </a:ext>
              </a:extLst>
            </p:cNvPr>
            <p:cNvSpPr txBox="1"/>
            <p:nvPr/>
          </p:nvSpPr>
          <p:spPr>
            <a:xfrm>
              <a:off x="7285244" y="1786543"/>
              <a:ext cx="1748348"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TRAINING NOTEBOOK / SCRIPT</a:t>
              </a:r>
            </a:p>
          </p:txBody>
        </p:sp>
        <p:pic>
          <p:nvPicPr>
            <p:cNvPr id="106" name="Picture 4">
              <a:extLst>
                <a:ext uri="{FF2B5EF4-FFF2-40B4-BE49-F238E27FC236}">
                  <a16:creationId xmlns:a16="http://schemas.microsoft.com/office/drawing/2014/main" id="{537DB7C8-BA58-40A9-9956-64EE1DB3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31629" y="1798039"/>
              <a:ext cx="365072" cy="3911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pic>
        <p:nvPicPr>
          <p:cNvPr id="107" name="Picture 106">
            <a:extLst>
              <a:ext uri="{FF2B5EF4-FFF2-40B4-BE49-F238E27FC236}">
                <a16:creationId xmlns:a16="http://schemas.microsoft.com/office/drawing/2014/main" id="{13C321A1-095C-47FA-8366-37D002CC721F}"/>
              </a:ext>
            </a:extLst>
          </p:cNvPr>
          <p:cNvPicPr>
            <a:picLocks noChangeAspect="1"/>
          </p:cNvPicPr>
          <p:nvPr/>
        </p:nvPicPr>
        <p:blipFill rotWithShape="1">
          <a:blip r:embed="rId4"/>
          <a:srcRect t="25010"/>
          <a:stretch/>
        </p:blipFill>
        <p:spPr>
          <a:xfrm>
            <a:off x="4372182" y="657182"/>
            <a:ext cx="7455486" cy="1961530"/>
          </a:xfrm>
          <a:prstGeom prst="rect">
            <a:avLst/>
          </a:prstGeom>
          <a:ln>
            <a:solidFill>
              <a:schemeClr val="tx1"/>
            </a:solidFill>
          </a:ln>
        </p:spPr>
      </p:pic>
      <p:sp>
        <p:nvSpPr>
          <p:cNvPr id="2" name="Speech Bubble: Rectangle with Corners Rounded 1">
            <a:extLst>
              <a:ext uri="{FF2B5EF4-FFF2-40B4-BE49-F238E27FC236}">
                <a16:creationId xmlns:a16="http://schemas.microsoft.com/office/drawing/2014/main" id="{CAE50D26-5B60-435E-90D1-07DCED072E7E}"/>
              </a:ext>
            </a:extLst>
          </p:cNvPr>
          <p:cNvSpPr/>
          <p:nvPr/>
        </p:nvSpPr>
        <p:spPr>
          <a:xfrm>
            <a:off x="5681133" y="316402"/>
            <a:ext cx="750545" cy="243420"/>
          </a:xfrm>
          <a:prstGeom prst="wedgeRoundRectCallout">
            <a:avLst>
              <a:gd name="adj1" fmla="val -24887"/>
              <a:gd name="adj2" fmla="val 1083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Plain text</a:t>
            </a:r>
          </a:p>
        </p:txBody>
      </p:sp>
      <p:sp>
        <p:nvSpPr>
          <p:cNvPr id="108" name="Speech Bubble: Rectangle with Corners Rounded 107">
            <a:extLst>
              <a:ext uri="{FF2B5EF4-FFF2-40B4-BE49-F238E27FC236}">
                <a16:creationId xmlns:a16="http://schemas.microsoft.com/office/drawing/2014/main" id="{51527A49-4FCA-4078-8A38-C6E207531BDE}"/>
              </a:ext>
            </a:extLst>
          </p:cNvPr>
          <p:cNvSpPr/>
          <p:nvPr/>
        </p:nvSpPr>
        <p:spPr>
          <a:xfrm>
            <a:off x="6971187" y="-8508"/>
            <a:ext cx="919747" cy="457201"/>
          </a:xfrm>
          <a:prstGeom prst="wedgeRoundRectCallout">
            <a:avLst>
              <a:gd name="adj1" fmla="val -24887"/>
              <a:gd name="adj2" fmla="val 108333"/>
              <a:gd name="adj3" fmla="val 16667"/>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Masked / Obfuscated text</a:t>
            </a:r>
          </a:p>
        </p:txBody>
      </p:sp>
      <p:sp>
        <p:nvSpPr>
          <p:cNvPr id="109" name="Speech Bubble: Rectangle with Corners Rounded 108">
            <a:extLst>
              <a:ext uri="{FF2B5EF4-FFF2-40B4-BE49-F238E27FC236}">
                <a16:creationId xmlns:a16="http://schemas.microsoft.com/office/drawing/2014/main" id="{1CED1794-ECE9-4803-922E-BE123A0909AD}"/>
              </a:ext>
            </a:extLst>
          </p:cNvPr>
          <p:cNvSpPr/>
          <p:nvPr/>
        </p:nvSpPr>
        <p:spPr>
          <a:xfrm>
            <a:off x="8229599" y="133311"/>
            <a:ext cx="750545" cy="366182"/>
          </a:xfrm>
          <a:prstGeom prst="wedgeRoundRectCallout">
            <a:avLst>
              <a:gd name="adj1" fmla="val -24887"/>
              <a:gd name="adj2" fmla="val 10833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Encrypted  text</a:t>
            </a:r>
          </a:p>
        </p:txBody>
      </p:sp>
      <p:sp>
        <p:nvSpPr>
          <p:cNvPr id="110" name="TextBox 109">
            <a:extLst>
              <a:ext uri="{FF2B5EF4-FFF2-40B4-BE49-F238E27FC236}">
                <a16:creationId xmlns:a16="http://schemas.microsoft.com/office/drawing/2014/main" id="{92B57210-4B17-47F8-8075-4D36CEE1E3E2}"/>
              </a:ext>
            </a:extLst>
          </p:cNvPr>
          <p:cNvSpPr txBox="1"/>
          <p:nvPr/>
        </p:nvSpPr>
        <p:spPr>
          <a:xfrm>
            <a:off x="3786008" y="220092"/>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DATA SOURCE</a:t>
            </a:r>
          </a:p>
        </p:txBody>
      </p:sp>
      <p:sp>
        <p:nvSpPr>
          <p:cNvPr id="3" name="Rectangle 2">
            <a:extLst>
              <a:ext uri="{FF2B5EF4-FFF2-40B4-BE49-F238E27FC236}">
                <a16:creationId xmlns:a16="http://schemas.microsoft.com/office/drawing/2014/main" id="{5E967A89-4236-4F15-ABD6-1BCF8CE8E708}"/>
              </a:ext>
            </a:extLst>
          </p:cNvPr>
          <p:cNvSpPr/>
          <p:nvPr/>
        </p:nvSpPr>
        <p:spPr>
          <a:xfrm>
            <a:off x="6971187" y="2702670"/>
            <a:ext cx="982134" cy="508000"/>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In-place obfuscation</a:t>
            </a:r>
          </a:p>
        </p:txBody>
      </p:sp>
      <p:sp>
        <p:nvSpPr>
          <p:cNvPr id="111" name="Rectangle 110">
            <a:extLst>
              <a:ext uri="{FF2B5EF4-FFF2-40B4-BE49-F238E27FC236}">
                <a16:creationId xmlns:a16="http://schemas.microsoft.com/office/drawing/2014/main" id="{0BEB6430-AE33-4072-AC04-2C46DC640C86}"/>
              </a:ext>
            </a:extLst>
          </p:cNvPr>
          <p:cNvSpPr/>
          <p:nvPr/>
        </p:nvSpPr>
        <p:spPr>
          <a:xfrm>
            <a:off x="6971187" y="3344243"/>
            <a:ext cx="982134" cy="508000"/>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a:t>Dynamic data masking</a:t>
            </a:r>
          </a:p>
        </p:txBody>
      </p:sp>
      <p:sp>
        <p:nvSpPr>
          <p:cNvPr id="112" name="TextBox 111">
            <a:extLst>
              <a:ext uri="{FF2B5EF4-FFF2-40B4-BE49-F238E27FC236}">
                <a16:creationId xmlns:a16="http://schemas.microsoft.com/office/drawing/2014/main" id="{A37DB876-0A40-43A7-BBAA-14E9B5D8FFA0}"/>
              </a:ext>
            </a:extLst>
          </p:cNvPr>
          <p:cNvSpPr txBox="1"/>
          <p:nvPr/>
        </p:nvSpPr>
        <p:spPr>
          <a:xfrm>
            <a:off x="4078259" y="2570739"/>
            <a:ext cx="1460844" cy="683264"/>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CANDIDATE APPROACHES:</a:t>
            </a:r>
          </a:p>
        </p:txBody>
      </p:sp>
      <p:sp>
        <p:nvSpPr>
          <p:cNvPr id="113" name="Rectangle 112">
            <a:extLst>
              <a:ext uri="{FF2B5EF4-FFF2-40B4-BE49-F238E27FC236}">
                <a16:creationId xmlns:a16="http://schemas.microsoft.com/office/drawing/2014/main" id="{11548951-71B4-44C2-B8BB-318BC68B8188}"/>
              </a:ext>
            </a:extLst>
          </p:cNvPr>
          <p:cNvSpPr/>
          <p:nvPr/>
        </p:nvSpPr>
        <p:spPr>
          <a:xfrm>
            <a:off x="8113742" y="2702670"/>
            <a:ext cx="2590801" cy="50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Column level encryption</a:t>
            </a:r>
          </a:p>
        </p:txBody>
      </p:sp>
      <p:sp>
        <p:nvSpPr>
          <p:cNvPr id="114" name="Rectangle 113">
            <a:extLst>
              <a:ext uri="{FF2B5EF4-FFF2-40B4-BE49-F238E27FC236}">
                <a16:creationId xmlns:a16="http://schemas.microsoft.com/office/drawing/2014/main" id="{80489335-D7C3-4600-B746-CE926B4FAE7E}"/>
              </a:ext>
            </a:extLst>
          </p:cNvPr>
          <p:cNvSpPr/>
          <p:nvPr/>
        </p:nvSpPr>
        <p:spPr>
          <a:xfrm>
            <a:off x="8113741" y="3361178"/>
            <a:ext cx="2590801" cy="50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Homomorphic Encryption</a:t>
            </a:r>
          </a:p>
        </p:txBody>
      </p:sp>
      <p:cxnSp>
        <p:nvCxnSpPr>
          <p:cNvPr id="6" name="Connector: Elbow 5">
            <a:extLst>
              <a:ext uri="{FF2B5EF4-FFF2-40B4-BE49-F238E27FC236}">
                <a16:creationId xmlns:a16="http://schemas.microsoft.com/office/drawing/2014/main" id="{70E0087B-F8C1-4782-96FB-D5C0A1A1A3F6}"/>
              </a:ext>
            </a:extLst>
          </p:cNvPr>
          <p:cNvCxnSpPr>
            <a:cxnSpLocks/>
            <a:stCxn id="107" idx="1"/>
            <a:endCxn id="100" idx="0"/>
          </p:cNvCxnSpPr>
          <p:nvPr/>
        </p:nvCxnSpPr>
        <p:spPr>
          <a:xfrm rot="10800000" flipV="1">
            <a:off x="1282702" y="1637946"/>
            <a:ext cx="3089481" cy="11215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A2EB41D-3AC2-4F33-A53D-247DBA9F4D8D}"/>
              </a:ext>
            </a:extLst>
          </p:cNvPr>
          <p:cNvGrpSpPr/>
          <p:nvPr/>
        </p:nvGrpSpPr>
        <p:grpSpPr>
          <a:xfrm>
            <a:off x="516128" y="5509279"/>
            <a:ext cx="857889" cy="760184"/>
            <a:chOff x="1219428" y="4932614"/>
            <a:chExt cx="857889" cy="760184"/>
          </a:xfrm>
        </p:grpSpPr>
        <p:sp>
          <p:nvSpPr>
            <p:cNvPr id="116" name="TextBox 115">
              <a:extLst>
                <a:ext uri="{FF2B5EF4-FFF2-40B4-BE49-F238E27FC236}">
                  <a16:creationId xmlns:a16="http://schemas.microsoft.com/office/drawing/2014/main" id="{6A177203-1399-4B22-A6A4-4A5C24E637E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MODEL</a:t>
              </a:r>
            </a:p>
          </p:txBody>
        </p:sp>
        <p:pic>
          <p:nvPicPr>
            <p:cNvPr id="119" name="Picture 118">
              <a:extLst>
                <a:ext uri="{FF2B5EF4-FFF2-40B4-BE49-F238E27FC236}">
                  <a16:creationId xmlns:a16="http://schemas.microsoft.com/office/drawing/2014/main" id="{61206768-9975-47F8-836B-20986AADDED8}"/>
                </a:ext>
              </a:extLst>
            </p:cNvPr>
            <p:cNvPicPr>
              <a:picLocks noChangeAspect="1"/>
            </p:cNvPicPr>
            <p:nvPr/>
          </p:nvPicPr>
          <p:blipFill>
            <a:blip r:embed="rId5"/>
            <a:stretch>
              <a:fillRect/>
            </a:stretch>
          </p:blipFill>
          <p:spPr>
            <a:xfrm>
              <a:off x="1455599" y="4932614"/>
              <a:ext cx="385545" cy="385545"/>
            </a:xfrm>
            <a:prstGeom prst="rect">
              <a:avLst/>
            </a:prstGeom>
          </p:spPr>
        </p:pic>
      </p:grpSp>
      <p:cxnSp>
        <p:nvCxnSpPr>
          <p:cNvPr id="14" name="Straight Arrow Connector 13">
            <a:extLst>
              <a:ext uri="{FF2B5EF4-FFF2-40B4-BE49-F238E27FC236}">
                <a16:creationId xmlns:a16="http://schemas.microsoft.com/office/drawing/2014/main" id="{E86F11D7-FFA7-4F04-B31C-AD6DE155ABE3}"/>
              </a:ext>
            </a:extLst>
          </p:cNvPr>
          <p:cNvCxnSpPr>
            <a:cxnSpLocks/>
          </p:cNvCxnSpPr>
          <p:nvPr/>
        </p:nvCxnSpPr>
        <p:spPr>
          <a:xfrm flipH="1">
            <a:off x="898590" y="5148621"/>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5469304-E0F2-4318-AC04-A4FF97EC3F02}"/>
              </a:ext>
            </a:extLst>
          </p:cNvPr>
          <p:cNvGrpSpPr/>
          <p:nvPr/>
        </p:nvGrpSpPr>
        <p:grpSpPr>
          <a:xfrm>
            <a:off x="469645" y="3191922"/>
            <a:ext cx="857889" cy="801692"/>
            <a:chOff x="3768474" y="4341643"/>
            <a:chExt cx="857889" cy="801692"/>
          </a:xfrm>
        </p:grpSpPr>
        <p:pic>
          <p:nvPicPr>
            <p:cNvPr id="16" name="Graphic 15" descr="Table outline">
              <a:extLst>
                <a:ext uri="{FF2B5EF4-FFF2-40B4-BE49-F238E27FC236}">
                  <a16:creationId xmlns:a16="http://schemas.microsoft.com/office/drawing/2014/main" id="{5FD8E4D7-AC71-4DCC-9B54-72EB03015B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8575" y="4341643"/>
              <a:ext cx="489365" cy="489365"/>
            </a:xfrm>
            <a:prstGeom prst="rect">
              <a:avLst/>
            </a:prstGeom>
          </p:spPr>
        </p:pic>
        <p:sp>
          <p:nvSpPr>
            <p:cNvPr id="126" name="TextBox 125">
              <a:extLst>
                <a:ext uri="{FF2B5EF4-FFF2-40B4-BE49-F238E27FC236}">
                  <a16:creationId xmlns:a16="http://schemas.microsoft.com/office/drawing/2014/main" id="{85B41695-1FD5-48FB-A623-6C7D7089CFEC}"/>
                </a:ext>
              </a:extLst>
            </p:cNvPr>
            <p:cNvSpPr txBox="1"/>
            <p:nvPr/>
          </p:nvSpPr>
          <p:spPr>
            <a:xfrm>
              <a:off x="3768474" y="4729192"/>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DATAFRAME</a:t>
              </a:r>
            </a:p>
          </p:txBody>
        </p:sp>
      </p:grpSp>
      <p:cxnSp>
        <p:nvCxnSpPr>
          <p:cNvPr id="129" name="Straight Arrow Connector 128">
            <a:extLst>
              <a:ext uri="{FF2B5EF4-FFF2-40B4-BE49-F238E27FC236}">
                <a16:creationId xmlns:a16="http://schemas.microsoft.com/office/drawing/2014/main" id="{3FEF4915-668C-4284-96BB-78D2E68693CD}"/>
              </a:ext>
            </a:extLst>
          </p:cNvPr>
          <p:cNvCxnSpPr>
            <a:cxnSpLocks/>
          </p:cNvCxnSpPr>
          <p:nvPr/>
        </p:nvCxnSpPr>
        <p:spPr>
          <a:xfrm flipH="1">
            <a:off x="894156" y="3869178"/>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01484A-B2B3-44E0-9CDF-E06569CBA4D3}"/>
              </a:ext>
            </a:extLst>
          </p:cNvPr>
          <p:cNvGrpSpPr/>
          <p:nvPr/>
        </p:nvGrpSpPr>
        <p:grpSpPr>
          <a:xfrm>
            <a:off x="465211" y="4337152"/>
            <a:ext cx="857889" cy="760184"/>
            <a:chOff x="1219428" y="4932614"/>
            <a:chExt cx="857889" cy="760184"/>
          </a:xfrm>
        </p:grpSpPr>
        <p:sp>
          <p:nvSpPr>
            <p:cNvPr id="133" name="TextBox 132">
              <a:extLst>
                <a:ext uri="{FF2B5EF4-FFF2-40B4-BE49-F238E27FC236}">
                  <a16:creationId xmlns:a16="http://schemas.microsoft.com/office/drawing/2014/main" id="{E3987695-5A8C-4822-ABFE-ADEB92EF030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TRAINING</a:t>
              </a:r>
            </a:p>
          </p:txBody>
        </p:sp>
        <p:pic>
          <p:nvPicPr>
            <p:cNvPr id="134" name="Picture 133" descr="Single gear with solid fill">
              <a:extLst>
                <a:ext uri="{FF2B5EF4-FFF2-40B4-BE49-F238E27FC236}">
                  <a16:creationId xmlns:a16="http://schemas.microsoft.com/office/drawing/2014/main" id="{43BB91D8-960E-4A1C-AD1C-B3812E085F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455599" y="4932614"/>
              <a:ext cx="385545" cy="385545"/>
            </a:xfrm>
            <a:prstGeom prst="rect">
              <a:avLst/>
            </a:prstGeom>
          </p:spPr>
        </p:pic>
      </p:grpSp>
      <p:sp>
        <p:nvSpPr>
          <p:cNvPr id="138" name="TextBox 137">
            <a:extLst>
              <a:ext uri="{FF2B5EF4-FFF2-40B4-BE49-F238E27FC236}">
                <a16:creationId xmlns:a16="http://schemas.microsoft.com/office/drawing/2014/main" id="{25667BE0-26D0-4304-94E7-B66099DF5AE1}"/>
              </a:ext>
            </a:extLst>
          </p:cNvPr>
          <p:cNvSpPr txBox="1"/>
          <p:nvPr/>
        </p:nvSpPr>
        <p:spPr>
          <a:xfrm>
            <a:off x="1295402" y="3145868"/>
            <a:ext cx="1057787"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FEATURE</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SELECTION/</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ENGINEERING</a:t>
            </a:r>
          </a:p>
        </p:txBody>
      </p:sp>
      <p:sp>
        <p:nvSpPr>
          <p:cNvPr id="139" name="Rectangle 138">
            <a:extLst>
              <a:ext uri="{FF2B5EF4-FFF2-40B4-BE49-F238E27FC236}">
                <a16:creationId xmlns:a16="http://schemas.microsoft.com/office/drawing/2014/main" id="{D56FFFBF-A019-4FB5-A2C0-03BB9DAC80AD}"/>
              </a:ext>
            </a:extLst>
          </p:cNvPr>
          <p:cNvSpPr/>
          <p:nvPr/>
        </p:nvSpPr>
        <p:spPr>
          <a:xfrm>
            <a:off x="4385998" y="4722697"/>
            <a:ext cx="7455486" cy="50800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t>Column Level Security </a:t>
            </a:r>
          </a:p>
          <a:p>
            <a:pPr algn="ctr"/>
            <a:r>
              <a:rPr lang="en-US" sz="1000" dirty="0"/>
              <a:t>limit to specific columns</a:t>
            </a:r>
          </a:p>
        </p:txBody>
      </p:sp>
      <p:sp>
        <p:nvSpPr>
          <p:cNvPr id="140" name="Rectangle 139">
            <a:extLst>
              <a:ext uri="{FF2B5EF4-FFF2-40B4-BE49-F238E27FC236}">
                <a16:creationId xmlns:a16="http://schemas.microsoft.com/office/drawing/2014/main" id="{1D430C94-5943-4B54-8DE9-E320CCEE207A}"/>
              </a:ext>
            </a:extLst>
          </p:cNvPr>
          <p:cNvSpPr/>
          <p:nvPr/>
        </p:nvSpPr>
        <p:spPr>
          <a:xfrm>
            <a:off x="4385998" y="5315558"/>
            <a:ext cx="7455486" cy="50800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t>Dynamic Data Masking </a:t>
            </a:r>
          </a:p>
          <a:p>
            <a:pPr algn="ctr"/>
            <a:r>
              <a:rPr lang="en-US" sz="1000" dirty="0"/>
              <a:t>apply masking according to user’s role</a:t>
            </a:r>
          </a:p>
        </p:txBody>
      </p:sp>
      <p:sp>
        <p:nvSpPr>
          <p:cNvPr id="142" name="Rectangle 141">
            <a:extLst>
              <a:ext uri="{FF2B5EF4-FFF2-40B4-BE49-F238E27FC236}">
                <a16:creationId xmlns:a16="http://schemas.microsoft.com/office/drawing/2014/main" id="{D053AB66-4820-430F-B852-601A2E38FBFA}"/>
              </a:ext>
            </a:extLst>
          </p:cNvPr>
          <p:cNvSpPr/>
          <p:nvPr/>
        </p:nvSpPr>
        <p:spPr>
          <a:xfrm>
            <a:off x="4385998" y="5908419"/>
            <a:ext cx="7455486" cy="50800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t>Differential Privacy</a:t>
            </a:r>
          </a:p>
          <a:p>
            <a:pPr algn="ctr"/>
            <a:r>
              <a:rPr lang="en-US" sz="1000" dirty="0"/>
              <a:t>query implements privacy mechanisms that approximate the raw data</a:t>
            </a:r>
          </a:p>
        </p:txBody>
      </p:sp>
      <p:sp>
        <p:nvSpPr>
          <p:cNvPr id="144" name="Rectangle 143">
            <a:extLst>
              <a:ext uri="{FF2B5EF4-FFF2-40B4-BE49-F238E27FC236}">
                <a16:creationId xmlns:a16="http://schemas.microsoft.com/office/drawing/2014/main" id="{9640796C-7471-40D8-9A52-929CF09EF464}"/>
              </a:ext>
            </a:extLst>
          </p:cNvPr>
          <p:cNvSpPr/>
          <p:nvPr/>
        </p:nvSpPr>
        <p:spPr>
          <a:xfrm>
            <a:off x="4386001" y="4129836"/>
            <a:ext cx="7455486" cy="508000"/>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b="1" dirty="0"/>
              <a:t>Row Level Security </a:t>
            </a:r>
          </a:p>
          <a:p>
            <a:pPr algn="ctr"/>
            <a:r>
              <a:rPr lang="en-US" sz="1000" dirty="0"/>
              <a:t>limit to specific rows according to user’s role</a:t>
            </a:r>
          </a:p>
        </p:txBody>
      </p:sp>
      <p:sp>
        <p:nvSpPr>
          <p:cNvPr id="145" name="Rectangle 144">
            <a:extLst>
              <a:ext uri="{FF2B5EF4-FFF2-40B4-BE49-F238E27FC236}">
                <a16:creationId xmlns:a16="http://schemas.microsoft.com/office/drawing/2014/main" id="{85E20856-055F-4B24-9B8C-5DB8FCB87B6E}"/>
              </a:ext>
            </a:extLst>
          </p:cNvPr>
          <p:cNvSpPr/>
          <p:nvPr/>
        </p:nvSpPr>
        <p:spPr>
          <a:xfrm>
            <a:off x="10380639" y="396842"/>
            <a:ext cx="1460845" cy="2012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 encrypted at rest</a:t>
            </a:r>
          </a:p>
        </p:txBody>
      </p:sp>
      <p:sp>
        <p:nvSpPr>
          <p:cNvPr id="146" name="Rectangle 145">
            <a:extLst>
              <a:ext uri="{FF2B5EF4-FFF2-40B4-BE49-F238E27FC236}">
                <a16:creationId xmlns:a16="http://schemas.microsoft.com/office/drawing/2014/main" id="{FD3C1100-A447-4762-ABB8-0D3368095339}"/>
              </a:ext>
            </a:extLst>
          </p:cNvPr>
          <p:cNvSpPr/>
          <p:nvPr/>
        </p:nvSpPr>
        <p:spPr>
          <a:xfrm>
            <a:off x="2607348" y="1402094"/>
            <a:ext cx="1680940" cy="2012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Data encrypted in transit</a:t>
            </a:r>
          </a:p>
        </p:txBody>
      </p:sp>
      <p:sp>
        <p:nvSpPr>
          <p:cNvPr id="147" name="Rectangle 146">
            <a:extLst>
              <a:ext uri="{FF2B5EF4-FFF2-40B4-BE49-F238E27FC236}">
                <a16:creationId xmlns:a16="http://schemas.microsoft.com/office/drawing/2014/main" id="{2FBB5E09-5DA8-4F98-A34E-BFFA546E441B}"/>
              </a:ext>
            </a:extLst>
          </p:cNvPr>
          <p:cNvSpPr/>
          <p:nvPr/>
        </p:nvSpPr>
        <p:spPr>
          <a:xfrm rot="5400000">
            <a:off x="11001514" y="1508017"/>
            <a:ext cx="1961529" cy="2598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Transparent Data Encryption</a:t>
            </a:r>
          </a:p>
        </p:txBody>
      </p:sp>
      <p:sp>
        <p:nvSpPr>
          <p:cNvPr id="148" name="Rectangle 147">
            <a:extLst>
              <a:ext uri="{FF2B5EF4-FFF2-40B4-BE49-F238E27FC236}">
                <a16:creationId xmlns:a16="http://schemas.microsoft.com/office/drawing/2014/main" id="{A1F9ABE7-0903-4671-8387-2A4EF98A0E38}"/>
              </a:ext>
            </a:extLst>
          </p:cNvPr>
          <p:cNvSpPr/>
          <p:nvPr/>
        </p:nvSpPr>
        <p:spPr>
          <a:xfrm>
            <a:off x="3721481" y="1663866"/>
            <a:ext cx="566807" cy="2012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TLS</a:t>
            </a:r>
          </a:p>
        </p:txBody>
      </p:sp>
      <p:sp>
        <p:nvSpPr>
          <p:cNvPr id="149" name="Rectangle 148">
            <a:extLst>
              <a:ext uri="{FF2B5EF4-FFF2-40B4-BE49-F238E27FC236}">
                <a16:creationId xmlns:a16="http://schemas.microsoft.com/office/drawing/2014/main" id="{2FB0D289-6CC0-415E-ABD7-C9863894E96B}"/>
              </a:ext>
            </a:extLst>
          </p:cNvPr>
          <p:cNvSpPr/>
          <p:nvPr/>
        </p:nvSpPr>
        <p:spPr>
          <a:xfrm rot="5400000">
            <a:off x="1720656" y="3513891"/>
            <a:ext cx="1712035" cy="36588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000" dirty="0"/>
              <a:t>Disable MS telemetry collection</a:t>
            </a:r>
          </a:p>
        </p:txBody>
      </p:sp>
      <p:sp>
        <p:nvSpPr>
          <p:cNvPr id="150" name="Rectangle 149">
            <a:extLst>
              <a:ext uri="{FF2B5EF4-FFF2-40B4-BE49-F238E27FC236}">
                <a16:creationId xmlns:a16="http://schemas.microsoft.com/office/drawing/2014/main" id="{FC05FB68-F466-46FD-9824-0032AF1D7AFE}"/>
              </a:ext>
            </a:extLst>
          </p:cNvPr>
          <p:cNvSpPr/>
          <p:nvPr/>
        </p:nvSpPr>
        <p:spPr>
          <a:xfrm rot="5400000">
            <a:off x="1733886" y="5272962"/>
            <a:ext cx="1712035" cy="365887"/>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900" dirty="0"/>
              <a:t>Use Log Analytics “workspace” instead of classic App Insights</a:t>
            </a:r>
          </a:p>
        </p:txBody>
      </p:sp>
    </p:spTree>
    <p:extLst>
      <p:ext uri="{BB962C8B-B14F-4D97-AF65-F5344CB8AC3E}">
        <p14:creationId xmlns:p14="http://schemas.microsoft.com/office/powerpoint/2010/main" val="339991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A647-CDDB-4F13-809E-1FE117B9CC77}"/>
              </a:ext>
            </a:extLst>
          </p:cNvPr>
          <p:cNvSpPr>
            <a:spLocks noGrp="1"/>
          </p:cNvSpPr>
          <p:nvPr>
            <p:ph type="title"/>
          </p:nvPr>
        </p:nvSpPr>
        <p:spPr/>
        <p:txBody>
          <a:bodyPr/>
          <a:lstStyle/>
          <a:p>
            <a:r>
              <a:rPr lang="en-US" dirty="0"/>
              <a:t>Differential Privacy</a:t>
            </a:r>
          </a:p>
        </p:txBody>
      </p:sp>
      <p:pic>
        <p:nvPicPr>
          <p:cNvPr id="1026" name="Picture 2" descr="Differential privacy machine learning process">
            <a:extLst>
              <a:ext uri="{FF2B5EF4-FFF2-40B4-BE49-F238E27FC236}">
                <a16:creationId xmlns:a16="http://schemas.microsoft.com/office/drawing/2014/main" id="{B8B4D9B1-9312-4E1A-8BAA-3513611E69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466" y="1563688"/>
            <a:ext cx="10041467" cy="39512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90B5C0-9FD6-4DF1-B226-87C555058158}"/>
              </a:ext>
            </a:extLst>
          </p:cNvPr>
          <p:cNvSpPr/>
          <p:nvPr/>
        </p:nvSpPr>
        <p:spPr>
          <a:xfrm>
            <a:off x="4368800" y="5746994"/>
            <a:ext cx="6951133" cy="508000"/>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SmartNoise SDK</a:t>
            </a:r>
            <a:endParaRPr lang="en-US" sz="1200" dirty="0"/>
          </a:p>
        </p:txBody>
      </p:sp>
    </p:spTree>
    <p:extLst>
      <p:ext uri="{BB962C8B-B14F-4D97-AF65-F5344CB8AC3E}">
        <p14:creationId xmlns:p14="http://schemas.microsoft.com/office/powerpoint/2010/main" val="25884506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D053AB66-4820-430F-B852-601A2E38FBFA}"/>
              </a:ext>
            </a:extLst>
          </p:cNvPr>
          <p:cNvSpPr/>
          <p:nvPr/>
        </p:nvSpPr>
        <p:spPr>
          <a:xfrm>
            <a:off x="5767793" y="690127"/>
            <a:ext cx="2890126" cy="1903047"/>
          </a:xfrm>
          <a:prstGeom prst="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t"/>
          <a:lstStyle/>
          <a:p>
            <a:r>
              <a:rPr lang="en-US" sz="1400" b="1" dirty="0"/>
              <a:t>Differential Privacy Microservice</a:t>
            </a:r>
          </a:p>
          <a:p>
            <a:endParaRPr lang="en-US" sz="1400" b="1" dirty="0"/>
          </a:p>
        </p:txBody>
      </p:sp>
      <p:sp>
        <p:nvSpPr>
          <p:cNvPr id="5" name="Title 4"/>
          <p:cNvSpPr>
            <a:spLocks noGrp="1"/>
          </p:cNvSpPr>
          <p:nvPr>
            <p:ph type="title"/>
          </p:nvPr>
        </p:nvSpPr>
        <p:spPr>
          <a:xfrm>
            <a:off x="138411" y="138804"/>
            <a:ext cx="3246499" cy="899665"/>
          </a:xfrm>
        </p:spPr>
        <p:txBody>
          <a:bodyPr vert="horz" wrap="square" lIns="146304" tIns="91440" rIns="146304" bIns="91440" rtlCol="0" anchor="ctr">
            <a:noAutofit/>
          </a:bodyPr>
          <a:lstStyle/>
          <a:p>
            <a:r>
              <a:rPr lang="en-US" sz="2400" dirty="0">
                <a:solidFill>
                  <a:schemeClr val="tx2"/>
                </a:solidFill>
                <a:cs typeface="Segoe UI Light" charset="0"/>
              </a:rPr>
              <a:t>Model Training with Sensitive Data Using Differential Privacy</a:t>
            </a:r>
            <a:endParaRPr lang="en-US" sz="2400" cap="all" spc="800" dirty="0">
              <a:solidFill>
                <a:srgbClr val="0078D7"/>
              </a:solidFill>
              <a:latin typeface="Segoe UI Light" charset="0"/>
              <a:cs typeface="Segoe UI Light" charset="0"/>
            </a:endParaRPr>
          </a:p>
        </p:txBody>
      </p:sp>
      <p:sp>
        <p:nvSpPr>
          <p:cNvPr id="89" name="TextBox 88">
            <a:extLst>
              <a:ext uri="{FF2B5EF4-FFF2-40B4-BE49-F238E27FC236}">
                <a16:creationId xmlns:a16="http://schemas.microsoft.com/office/drawing/2014/main" id="{77F45DF3-D9D2-4462-8F37-B608997343C8}"/>
              </a:ext>
            </a:extLst>
          </p:cNvPr>
          <p:cNvSpPr txBox="1"/>
          <p:nvPr/>
        </p:nvSpPr>
        <p:spPr>
          <a:xfrm>
            <a:off x="1385049" y="1429009"/>
            <a:ext cx="1839231" cy="954107"/>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TRADITIONAL APPROACH</a:t>
            </a:r>
          </a:p>
          <a:p>
            <a:pPr algn="r">
              <a:lnSpc>
                <a:spcPct val="90000"/>
              </a:lnSpc>
              <a:spcAft>
                <a:spcPts val="600"/>
              </a:spcAft>
            </a:pPr>
            <a:r>
              <a:rPr lang="en-US" sz="1400" dirty="0">
                <a:gradFill>
                  <a:gsLst>
                    <a:gs pos="2917">
                      <a:schemeClr val="tx1"/>
                    </a:gs>
                    <a:gs pos="30000">
                      <a:schemeClr val="tx1"/>
                    </a:gs>
                  </a:gsLst>
                  <a:lin ang="5400000" scaled="0"/>
                </a:gradFill>
              </a:rPr>
              <a:t>(CHANGED)</a:t>
            </a:r>
          </a:p>
        </p:txBody>
      </p:sp>
      <p:sp>
        <p:nvSpPr>
          <p:cNvPr id="100" name="Rectangle: Rounded Corners 99">
            <a:extLst>
              <a:ext uri="{FF2B5EF4-FFF2-40B4-BE49-F238E27FC236}">
                <a16:creationId xmlns:a16="http://schemas.microsoft.com/office/drawing/2014/main" id="{CA7A7B60-21DF-4783-BA6C-7CC3262E79CA}"/>
              </a:ext>
            </a:extLst>
          </p:cNvPr>
          <p:cNvSpPr/>
          <p:nvPr/>
        </p:nvSpPr>
        <p:spPr bwMode="auto">
          <a:xfrm>
            <a:off x="2053920" y="2282124"/>
            <a:ext cx="2142065" cy="3509965"/>
          </a:xfrm>
          <a:prstGeom prst="roundRect">
            <a:avLst>
              <a:gd name="adj" fmla="val 3618"/>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EC7B3342-64B3-4E37-AF25-C76A5C2C99EE}"/>
              </a:ext>
            </a:extLst>
          </p:cNvPr>
          <p:cNvGrpSpPr/>
          <p:nvPr/>
        </p:nvGrpSpPr>
        <p:grpSpPr>
          <a:xfrm>
            <a:off x="2053919" y="2303295"/>
            <a:ext cx="2001963" cy="414143"/>
            <a:chOff x="7031629" y="1786543"/>
            <a:chExt cx="2001963" cy="414143"/>
          </a:xfrm>
        </p:grpSpPr>
        <p:sp>
          <p:nvSpPr>
            <p:cNvPr id="105" name="TextBox 104">
              <a:extLst>
                <a:ext uri="{FF2B5EF4-FFF2-40B4-BE49-F238E27FC236}">
                  <a16:creationId xmlns:a16="http://schemas.microsoft.com/office/drawing/2014/main" id="{C58498F6-4F30-4EED-B2DB-135E55047B69}"/>
                </a:ext>
              </a:extLst>
            </p:cNvPr>
            <p:cNvSpPr txBox="1"/>
            <p:nvPr/>
          </p:nvSpPr>
          <p:spPr>
            <a:xfrm>
              <a:off x="7285244" y="1786543"/>
              <a:ext cx="1748348"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TRAINING NOTEBOOK / SCRIPT</a:t>
              </a:r>
            </a:p>
          </p:txBody>
        </p:sp>
        <p:pic>
          <p:nvPicPr>
            <p:cNvPr id="106" name="Picture 4">
              <a:extLst>
                <a:ext uri="{FF2B5EF4-FFF2-40B4-BE49-F238E27FC236}">
                  <a16:creationId xmlns:a16="http://schemas.microsoft.com/office/drawing/2014/main" id="{537DB7C8-BA58-40A9-9956-64EE1DB3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31629" y="1798039"/>
              <a:ext cx="365072" cy="3911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cxnSp>
        <p:nvCxnSpPr>
          <p:cNvPr id="6" name="Connector: Elbow 5">
            <a:extLst>
              <a:ext uri="{FF2B5EF4-FFF2-40B4-BE49-F238E27FC236}">
                <a16:creationId xmlns:a16="http://schemas.microsoft.com/office/drawing/2014/main" id="{70E0087B-F8C1-4782-96FB-D5C0A1A1A3F6}"/>
              </a:ext>
            </a:extLst>
          </p:cNvPr>
          <p:cNvCxnSpPr>
            <a:cxnSpLocks/>
            <a:stCxn id="142" idx="1"/>
            <a:endCxn id="100" idx="0"/>
          </p:cNvCxnSpPr>
          <p:nvPr/>
        </p:nvCxnSpPr>
        <p:spPr>
          <a:xfrm rot="10800000" flipV="1">
            <a:off x="3124953" y="1641650"/>
            <a:ext cx="2642840" cy="6404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A2EB41D-3AC2-4F33-A53D-247DBA9F4D8D}"/>
              </a:ext>
            </a:extLst>
          </p:cNvPr>
          <p:cNvGrpSpPr/>
          <p:nvPr/>
        </p:nvGrpSpPr>
        <p:grpSpPr>
          <a:xfrm>
            <a:off x="2358380" y="5031905"/>
            <a:ext cx="857889" cy="760184"/>
            <a:chOff x="1219428" y="4932614"/>
            <a:chExt cx="857889" cy="760184"/>
          </a:xfrm>
        </p:grpSpPr>
        <p:sp>
          <p:nvSpPr>
            <p:cNvPr id="116" name="TextBox 115">
              <a:extLst>
                <a:ext uri="{FF2B5EF4-FFF2-40B4-BE49-F238E27FC236}">
                  <a16:creationId xmlns:a16="http://schemas.microsoft.com/office/drawing/2014/main" id="{6A177203-1399-4B22-A6A4-4A5C24E637E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MODEL</a:t>
              </a:r>
            </a:p>
          </p:txBody>
        </p:sp>
        <p:pic>
          <p:nvPicPr>
            <p:cNvPr id="119" name="Picture 118">
              <a:extLst>
                <a:ext uri="{FF2B5EF4-FFF2-40B4-BE49-F238E27FC236}">
                  <a16:creationId xmlns:a16="http://schemas.microsoft.com/office/drawing/2014/main" id="{61206768-9975-47F8-836B-20986AADDED8}"/>
                </a:ext>
              </a:extLst>
            </p:cNvPr>
            <p:cNvPicPr>
              <a:picLocks noChangeAspect="1"/>
            </p:cNvPicPr>
            <p:nvPr/>
          </p:nvPicPr>
          <p:blipFill>
            <a:blip r:embed="rId4"/>
            <a:stretch>
              <a:fillRect/>
            </a:stretch>
          </p:blipFill>
          <p:spPr>
            <a:xfrm>
              <a:off x="1455599" y="4932614"/>
              <a:ext cx="385545" cy="385545"/>
            </a:xfrm>
            <a:prstGeom prst="rect">
              <a:avLst/>
            </a:prstGeom>
          </p:spPr>
        </p:pic>
      </p:grpSp>
      <p:cxnSp>
        <p:nvCxnSpPr>
          <p:cNvPr id="14" name="Straight Arrow Connector 13">
            <a:extLst>
              <a:ext uri="{FF2B5EF4-FFF2-40B4-BE49-F238E27FC236}">
                <a16:creationId xmlns:a16="http://schemas.microsoft.com/office/drawing/2014/main" id="{E86F11D7-FFA7-4F04-B31C-AD6DE155ABE3}"/>
              </a:ext>
            </a:extLst>
          </p:cNvPr>
          <p:cNvCxnSpPr>
            <a:cxnSpLocks/>
          </p:cNvCxnSpPr>
          <p:nvPr/>
        </p:nvCxnSpPr>
        <p:spPr>
          <a:xfrm flipH="1">
            <a:off x="2740842" y="4671247"/>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5469304-E0F2-4318-AC04-A4FF97EC3F02}"/>
              </a:ext>
            </a:extLst>
          </p:cNvPr>
          <p:cNvGrpSpPr/>
          <p:nvPr/>
        </p:nvGrpSpPr>
        <p:grpSpPr>
          <a:xfrm>
            <a:off x="2311897" y="2714548"/>
            <a:ext cx="857889" cy="801692"/>
            <a:chOff x="3768474" y="4341643"/>
            <a:chExt cx="857889" cy="801692"/>
          </a:xfrm>
        </p:grpSpPr>
        <p:pic>
          <p:nvPicPr>
            <p:cNvPr id="16" name="Graphic 15" descr="Table outline">
              <a:extLst>
                <a:ext uri="{FF2B5EF4-FFF2-40B4-BE49-F238E27FC236}">
                  <a16:creationId xmlns:a16="http://schemas.microsoft.com/office/drawing/2014/main" id="{5FD8E4D7-AC71-4DCC-9B54-72EB03015B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8575" y="4341643"/>
              <a:ext cx="489365" cy="489365"/>
            </a:xfrm>
            <a:prstGeom prst="rect">
              <a:avLst/>
            </a:prstGeom>
          </p:spPr>
        </p:pic>
        <p:sp>
          <p:nvSpPr>
            <p:cNvPr id="126" name="TextBox 125">
              <a:extLst>
                <a:ext uri="{FF2B5EF4-FFF2-40B4-BE49-F238E27FC236}">
                  <a16:creationId xmlns:a16="http://schemas.microsoft.com/office/drawing/2014/main" id="{85B41695-1FD5-48FB-A623-6C7D7089CFEC}"/>
                </a:ext>
              </a:extLst>
            </p:cNvPr>
            <p:cNvSpPr txBox="1"/>
            <p:nvPr/>
          </p:nvSpPr>
          <p:spPr>
            <a:xfrm>
              <a:off x="3768474" y="4729192"/>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DATAFRAME</a:t>
              </a:r>
            </a:p>
          </p:txBody>
        </p:sp>
      </p:grpSp>
      <p:cxnSp>
        <p:nvCxnSpPr>
          <p:cNvPr id="129" name="Straight Arrow Connector 128">
            <a:extLst>
              <a:ext uri="{FF2B5EF4-FFF2-40B4-BE49-F238E27FC236}">
                <a16:creationId xmlns:a16="http://schemas.microsoft.com/office/drawing/2014/main" id="{3FEF4915-668C-4284-96BB-78D2E68693CD}"/>
              </a:ext>
            </a:extLst>
          </p:cNvPr>
          <p:cNvCxnSpPr>
            <a:cxnSpLocks/>
          </p:cNvCxnSpPr>
          <p:nvPr/>
        </p:nvCxnSpPr>
        <p:spPr>
          <a:xfrm flipH="1">
            <a:off x="2736408" y="3391804"/>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01484A-B2B3-44E0-9CDF-E06569CBA4D3}"/>
              </a:ext>
            </a:extLst>
          </p:cNvPr>
          <p:cNvGrpSpPr/>
          <p:nvPr/>
        </p:nvGrpSpPr>
        <p:grpSpPr>
          <a:xfrm>
            <a:off x="2307463" y="3859778"/>
            <a:ext cx="857889" cy="760184"/>
            <a:chOff x="1219428" y="4932614"/>
            <a:chExt cx="857889" cy="760184"/>
          </a:xfrm>
        </p:grpSpPr>
        <p:sp>
          <p:nvSpPr>
            <p:cNvPr id="133" name="TextBox 132">
              <a:extLst>
                <a:ext uri="{FF2B5EF4-FFF2-40B4-BE49-F238E27FC236}">
                  <a16:creationId xmlns:a16="http://schemas.microsoft.com/office/drawing/2014/main" id="{E3987695-5A8C-4822-ABFE-ADEB92EF030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TRAINING</a:t>
              </a:r>
            </a:p>
          </p:txBody>
        </p:sp>
        <p:pic>
          <p:nvPicPr>
            <p:cNvPr id="134" name="Picture 133">
              <a:extLst>
                <a:ext uri="{FF2B5EF4-FFF2-40B4-BE49-F238E27FC236}">
                  <a16:creationId xmlns:a16="http://schemas.microsoft.com/office/drawing/2014/main" id="{43BB91D8-960E-4A1C-AD1C-B3812E085F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455599" y="4932614"/>
              <a:ext cx="385545" cy="385545"/>
            </a:xfrm>
            <a:prstGeom prst="rect">
              <a:avLst/>
            </a:prstGeom>
          </p:spPr>
        </p:pic>
      </p:grpSp>
      <p:sp>
        <p:nvSpPr>
          <p:cNvPr id="138" name="TextBox 137">
            <a:extLst>
              <a:ext uri="{FF2B5EF4-FFF2-40B4-BE49-F238E27FC236}">
                <a16:creationId xmlns:a16="http://schemas.microsoft.com/office/drawing/2014/main" id="{25667BE0-26D0-4304-94E7-B66099DF5AE1}"/>
              </a:ext>
            </a:extLst>
          </p:cNvPr>
          <p:cNvSpPr txBox="1"/>
          <p:nvPr/>
        </p:nvSpPr>
        <p:spPr>
          <a:xfrm>
            <a:off x="3137654" y="2668494"/>
            <a:ext cx="1057787"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FEATURE</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SELECTION/</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ENGINEERING</a:t>
            </a:r>
          </a:p>
        </p:txBody>
      </p:sp>
      <p:sp>
        <p:nvSpPr>
          <p:cNvPr id="35" name="Rectangle 34">
            <a:extLst>
              <a:ext uri="{FF2B5EF4-FFF2-40B4-BE49-F238E27FC236}">
                <a16:creationId xmlns:a16="http://schemas.microsoft.com/office/drawing/2014/main" id="{843CFEC3-BB59-4EED-9EE4-B229B708C5DA}"/>
              </a:ext>
            </a:extLst>
          </p:cNvPr>
          <p:cNvSpPr/>
          <p:nvPr/>
        </p:nvSpPr>
        <p:spPr>
          <a:xfrm>
            <a:off x="5867120" y="1974189"/>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SmartNoise SDK</a:t>
            </a:r>
            <a:endParaRPr lang="en-US" sz="1200" dirty="0"/>
          </a:p>
        </p:txBody>
      </p:sp>
      <p:sp>
        <p:nvSpPr>
          <p:cNvPr id="37" name="TextBox 36">
            <a:extLst>
              <a:ext uri="{FF2B5EF4-FFF2-40B4-BE49-F238E27FC236}">
                <a16:creationId xmlns:a16="http://schemas.microsoft.com/office/drawing/2014/main" id="{E476D5E6-C013-41BB-8AF6-15A00B03BF15}"/>
              </a:ext>
            </a:extLst>
          </p:cNvPr>
          <p:cNvSpPr txBox="1"/>
          <p:nvPr/>
        </p:nvSpPr>
        <p:spPr>
          <a:xfrm>
            <a:off x="5867120" y="2815485"/>
            <a:ext cx="2528631" cy="192071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900" dirty="0">
                <a:solidFill>
                  <a:schemeClr val="tx1"/>
                </a:solidFill>
                <a:latin typeface="Segoe UI Semibold" panose="020B0702040204020203" pitchFamily="34" charset="0"/>
                <a:cs typeface="Segoe UI Semibold" panose="020B0702040204020203" pitchFamily="34" charset="0"/>
              </a:rPr>
              <a:t>APPROXIMATED DATA IS “RELIABLE” WITHIN CONFIGURABLE BOUNDS</a:t>
            </a:r>
            <a:br>
              <a:rPr lang="en-US" sz="900" dirty="0">
                <a:solidFill>
                  <a:schemeClr val="tx1"/>
                </a:solidFill>
                <a:latin typeface="Segoe UI Semibold" panose="020B0702040204020203" pitchFamily="34" charset="0"/>
                <a:cs typeface="Segoe UI Semibold" panose="020B0702040204020203" pitchFamily="34" charset="0"/>
              </a:rPr>
            </a:br>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STRONG ASSURANCES AGAINST RECONSTRUCTION AND REIDENTIFICATION</a:t>
            </a:r>
          </a:p>
          <a:p>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APPROXIMATED DATA IS ROUGHLY THE SAME SIZE AS RAW DATA</a:t>
            </a:r>
          </a:p>
          <a:p>
            <a:endParaRPr lang="en-US" sz="900" dirty="0">
              <a:solidFill>
                <a:schemeClr val="tx1"/>
              </a:solidFill>
              <a:latin typeface="Segoe UI Semibold" panose="020B0702040204020203" pitchFamily="34" charset="0"/>
              <a:cs typeface="Segoe UI Semibold" panose="020B0702040204020203" pitchFamily="34" charset="0"/>
            </a:endParaRPr>
          </a:p>
          <a:p>
            <a:endParaRPr lang="en-US" sz="900" dirty="0">
              <a:solidFill>
                <a:schemeClr val="tx1"/>
              </a:solidFill>
              <a:latin typeface="Segoe UI Semibold" panose="020B0702040204020203" pitchFamily="34" charset="0"/>
              <a:cs typeface="Segoe UI Semibold" panose="020B0702040204020203" pitchFamily="34" charset="0"/>
            </a:endParaRPr>
          </a:p>
        </p:txBody>
      </p:sp>
      <p:sp>
        <p:nvSpPr>
          <p:cNvPr id="38" name="TextBox 37">
            <a:extLst>
              <a:ext uri="{FF2B5EF4-FFF2-40B4-BE49-F238E27FC236}">
                <a16:creationId xmlns:a16="http://schemas.microsoft.com/office/drawing/2014/main" id="{FE48EABF-53B3-4E75-9624-2D8E3C45A1CC}"/>
              </a:ext>
            </a:extLst>
          </p:cNvPr>
          <p:cNvSpPr txBox="1"/>
          <p:nvPr/>
        </p:nvSpPr>
        <p:spPr>
          <a:xfrm>
            <a:off x="4280024" y="1734523"/>
            <a:ext cx="1403731" cy="414143"/>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900" dirty="0">
                <a:solidFill>
                  <a:schemeClr val="tx1"/>
                </a:solidFill>
                <a:latin typeface="Segoe UI Semibold" panose="020B0702040204020203" pitchFamily="34" charset="0"/>
                <a:cs typeface="Segoe UI Semibold" panose="020B0702040204020203" pitchFamily="34" charset="0"/>
              </a:rPr>
              <a:t>APPROXIMATED DATA</a:t>
            </a:r>
          </a:p>
        </p:txBody>
      </p:sp>
      <p:grpSp>
        <p:nvGrpSpPr>
          <p:cNvPr id="39" name="Group 38">
            <a:extLst>
              <a:ext uri="{FF2B5EF4-FFF2-40B4-BE49-F238E27FC236}">
                <a16:creationId xmlns:a16="http://schemas.microsoft.com/office/drawing/2014/main" id="{6AA6550E-AE1F-4C66-BBD1-0868D956DCBD}"/>
              </a:ext>
            </a:extLst>
          </p:cNvPr>
          <p:cNvGrpSpPr/>
          <p:nvPr/>
        </p:nvGrpSpPr>
        <p:grpSpPr>
          <a:xfrm>
            <a:off x="9584873" y="1125717"/>
            <a:ext cx="860844" cy="1100147"/>
            <a:chOff x="4563041" y="3599884"/>
            <a:chExt cx="860844" cy="1100147"/>
          </a:xfrm>
        </p:grpSpPr>
        <p:sp>
          <p:nvSpPr>
            <p:cNvPr id="40" name="TextBox 39">
              <a:extLst>
                <a:ext uri="{FF2B5EF4-FFF2-40B4-BE49-F238E27FC236}">
                  <a16:creationId xmlns:a16="http://schemas.microsoft.com/office/drawing/2014/main" id="{1A0C7493-CACB-4F51-8CC7-F266187BC323}"/>
                </a:ext>
              </a:extLst>
            </p:cNvPr>
            <p:cNvSpPr txBox="1"/>
            <p:nvPr/>
          </p:nvSpPr>
          <p:spPr>
            <a:xfrm>
              <a:off x="4563041" y="4036589"/>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RAW DATA IN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41" name="Group 40">
              <a:extLst>
                <a:ext uri="{FF2B5EF4-FFF2-40B4-BE49-F238E27FC236}">
                  <a16:creationId xmlns:a16="http://schemas.microsoft.com/office/drawing/2014/main" id="{1D25B34F-CEC7-4A28-9260-E4448A49F208}"/>
                </a:ext>
              </a:extLst>
            </p:cNvPr>
            <p:cNvGrpSpPr>
              <a:grpSpLocks noChangeAspect="1"/>
            </p:cNvGrpSpPr>
            <p:nvPr/>
          </p:nvGrpSpPr>
          <p:grpSpPr>
            <a:xfrm>
              <a:off x="4815055" y="3599884"/>
              <a:ext cx="359070" cy="475488"/>
              <a:chOff x="6372224" y="3082295"/>
              <a:chExt cx="1533525" cy="2030732"/>
            </a:xfrm>
          </p:grpSpPr>
          <p:sp>
            <p:nvSpPr>
              <p:cNvPr id="42" name="Freeform: Shape 41">
                <a:extLst>
                  <a:ext uri="{FF2B5EF4-FFF2-40B4-BE49-F238E27FC236}">
                    <a16:creationId xmlns:a16="http://schemas.microsoft.com/office/drawing/2014/main" id="{18E40DF0-2F7B-44CD-8A9F-3B02AC0AA10C}"/>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43" name="Freeform: Shape 42">
                <a:extLst>
                  <a:ext uri="{FF2B5EF4-FFF2-40B4-BE49-F238E27FC236}">
                    <a16:creationId xmlns:a16="http://schemas.microsoft.com/office/drawing/2014/main" id="{A7AA2360-BAAF-4C1D-957E-2D4F52788AF6}"/>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44" name="Freeform: Shape 43">
                <a:extLst>
                  <a:ext uri="{FF2B5EF4-FFF2-40B4-BE49-F238E27FC236}">
                    <a16:creationId xmlns:a16="http://schemas.microsoft.com/office/drawing/2014/main" id="{E67A1430-EDD3-41F0-8129-EDCB8B465D2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45" name="Freeform: Shape 44">
                <a:extLst>
                  <a:ext uri="{FF2B5EF4-FFF2-40B4-BE49-F238E27FC236}">
                    <a16:creationId xmlns:a16="http://schemas.microsoft.com/office/drawing/2014/main" id="{758CF2CA-EA8D-4983-851E-9728B0ACFC4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46" name="Freeform: Shape 45">
                <a:extLst>
                  <a:ext uri="{FF2B5EF4-FFF2-40B4-BE49-F238E27FC236}">
                    <a16:creationId xmlns:a16="http://schemas.microsoft.com/office/drawing/2014/main" id="{28B6ECC9-10B0-4B7E-B93B-9413D7E73E53}"/>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47" name="Freeform: Shape 46">
                <a:extLst>
                  <a:ext uri="{FF2B5EF4-FFF2-40B4-BE49-F238E27FC236}">
                    <a16:creationId xmlns:a16="http://schemas.microsoft.com/office/drawing/2014/main" id="{89A27F30-F6B3-49F7-BFE9-C5ECC9812565}"/>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48" name="Freeform: Shape 47">
                <a:extLst>
                  <a:ext uri="{FF2B5EF4-FFF2-40B4-BE49-F238E27FC236}">
                    <a16:creationId xmlns:a16="http://schemas.microsoft.com/office/drawing/2014/main" id="{65D8F2DE-F4D7-4B63-8197-DCE346B156F9}"/>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49" name="Freeform: Shape 48">
                <a:extLst>
                  <a:ext uri="{FF2B5EF4-FFF2-40B4-BE49-F238E27FC236}">
                    <a16:creationId xmlns:a16="http://schemas.microsoft.com/office/drawing/2014/main" id="{C11D49BB-5D2C-4B84-8B66-4AFFC680BF8A}"/>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sp>
        <p:nvSpPr>
          <p:cNvPr id="50" name="Rectangle 49">
            <a:extLst>
              <a:ext uri="{FF2B5EF4-FFF2-40B4-BE49-F238E27FC236}">
                <a16:creationId xmlns:a16="http://schemas.microsoft.com/office/drawing/2014/main" id="{CF3CB005-4BDA-4396-BB9F-81E61AF660FF}"/>
              </a:ext>
            </a:extLst>
          </p:cNvPr>
          <p:cNvSpPr/>
          <p:nvPr/>
        </p:nvSpPr>
        <p:spPr>
          <a:xfrm>
            <a:off x="5867120" y="1033148"/>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Budgeting</a:t>
            </a:r>
            <a:endParaRPr lang="en-US" sz="1200" dirty="0"/>
          </a:p>
        </p:txBody>
      </p:sp>
      <p:sp>
        <p:nvSpPr>
          <p:cNvPr id="51" name="Rectangle 50">
            <a:extLst>
              <a:ext uri="{FF2B5EF4-FFF2-40B4-BE49-F238E27FC236}">
                <a16:creationId xmlns:a16="http://schemas.microsoft.com/office/drawing/2014/main" id="{096F7F49-A520-49AC-8192-68F2F10BF279}"/>
              </a:ext>
            </a:extLst>
          </p:cNvPr>
          <p:cNvSpPr/>
          <p:nvPr/>
        </p:nvSpPr>
        <p:spPr>
          <a:xfrm>
            <a:off x="5867120" y="1506972"/>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Approximation</a:t>
            </a:r>
            <a:endParaRPr lang="en-US" sz="1200" dirty="0"/>
          </a:p>
        </p:txBody>
      </p:sp>
      <p:cxnSp>
        <p:nvCxnSpPr>
          <p:cNvPr id="9" name="Straight Arrow Connector 8">
            <a:extLst>
              <a:ext uri="{FF2B5EF4-FFF2-40B4-BE49-F238E27FC236}">
                <a16:creationId xmlns:a16="http://schemas.microsoft.com/office/drawing/2014/main" id="{86EC78B3-B251-4A01-8216-92F4E059266A}"/>
              </a:ext>
            </a:extLst>
          </p:cNvPr>
          <p:cNvCxnSpPr/>
          <p:nvPr/>
        </p:nvCxnSpPr>
        <p:spPr>
          <a:xfrm>
            <a:off x="8657919" y="1541705"/>
            <a:ext cx="948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FF876B1-B83D-4629-B66B-29266F288C12}"/>
              </a:ext>
            </a:extLst>
          </p:cNvPr>
          <p:cNvSpPr txBox="1"/>
          <p:nvPr/>
        </p:nvSpPr>
        <p:spPr>
          <a:xfrm>
            <a:off x="3013514" y="4912418"/>
            <a:ext cx="1057787" cy="7880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rgbClr val="FF0000"/>
                </a:solidFill>
                <a:latin typeface="Segoe UI Semibold" panose="020B0702040204020203" pitchFamily="34" charset="0"/>
                <a:cs typeface="Segoe UI Semibold" panose="020B0702040204020203" pitchFamily="34" charset="0"/>
              </a:rPr>
              <a:t>REQUIRES APPROXIMATED DATA FOR INFERENCING</a:t>
            </a:r>
          </a:p>
        </p:txBody>
      </p:sp>
    </p:spTree>
    <p:extLst>
      <p:ext uri="{BB962C8B-B14F-4D97-AF65-F5344CB8AC3E}">
        <p14:creationId xmlns:p14="http://schemas.microsoft.com/office/powerpoint/2010/main" val="199822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a:extLst>
              <a:ext uri="{FF2B5EF4-FFF2-40B4-BE49-F238E27FC236}">
                <a16:creationId xmlns:a16="http://schemas.microsoft.com/office/drawing/2014/main" id="{D053AB66-4820-430F-B852-601A2E38FBFA}"/>
              </a:ext>
            </a:extLst>
          </p:cNvPr>
          <p:cNvSpPr/>
          <p:nvPr/>
        </p:nvSpPr>
        <p:spPr>
          <a:xfrm>
            <a:off x="5660218" y="574393"/>
            <a:ext cx="2890126" cy="1915063"/>
          </a:xfrm>
          <a:prstGeom prst="rect">
            <a:avLst/>
          </a:prstGeom>
          <a:solidFill>
            <a:schemeClr val="accent6"/>
          </a:solidFill>
        </p:spPr>
        <p:style>
          <a:lnRef idx="1">
            <a:schemeClr val="accent3"/>
          </a:lnRef>
          <a:fillRef idx="2">
            <a:schemeClr val="accent3"/>
          </a:fillRef>
          <a:effectRef idx="1">
            <a:schemeClr val="accent3"/>
          </a:effectRef>
          <a:fontRef idx="minor">
            <a:schemeClr val="dk1"/>
          </a:fontRef>
        </p:style>
        <p:txBody>
          <a:bodyPr rtlCol="0" anchor="t"/>
          <a:lstStyle/>
          <a:p>
            <a:r>
              <a:rPr lang="en-US" sz="1400" b="1" dirty="0"/>
              <a:t>Encryption Privacy Microservice</a:t>
            </a:r>
          </a:p>
          <a:p>
            <a:endParaRPr lang="en-US" sz="1400" b="1" dirty="0"/>
          </a:p>
        </p:txBody>
      </p:sp>
      <p:sp>
        <p:nvSpPr>
          <p:cNvPr id="5" name="Title 4"/>
          <p:cNvSpPr>
            <a:spLocks noGrp="1"/>
          </p:cNvSpPr>
          <p:nvPr>
            <p:ph type="title"/>
          </p:nvPr>
        </p:nvSpPr>
        <p:spPr>
          <a:xfrm>
            <a:off x="97254" y="157312"/>
            <a:ext cx="3684435" cy="899665"/>
          </a:xfrm>
        </p:spPr>
        <p:txBody>
          <a:bodyPr vert="horz" wrap="square" lIns="146304" tIns="91440" rIns="146304" bIns="91440" rtlCol="0" anchor="ctr">
            <a:noAutofit/>
          </a:bodyPr>
          <a:lstStyle/>
          <a:p>
            <a:r>
              <a:rPr lang="en-US" sz="2400" dirty="0">
                <a:solidFill>
                  <a:schemeClr val="tx2"/>
                </a:solidFill>
                <a:cs typeface="Segoe UI Light" charset="0"/>
              </a:rPr>
              <a:t>Model Training with Sensitive Data Using Homomorphic Encryption</a:t>
            </a:r>
            <a:endParaRPr lang="en-US" sz="2400" cap="all" spc="800" dirty="0">
              <a:solidFill>
                <a:srgbClr val="0078D7"/>
              </a:solidFill>
              <a:latin typeface="Segoe UI Light" charset="0"/>
              <a:cs typeface="Segoe UI Light" charset="0"/>
            </a:endParaRPr>
          </a:p>
        </p:txBody>
      </p:sp>
      <p:sp>
        <p:nvSpPr>
          <p:cNvPr id="89" name="TextBox 88">
            <a:extLst>
              <a:ext uri="{FF2B5EF4-FFF2-40B4-BE49-F238E27FC236}">
                <a16:creationId xmlns:a16="http://schemas.microsoft.com/office/drawing/2014/main" id="{77F45DF3-D9D2-4462-8F37-B608997343C8}"/>
              </a:ext>
            </a:extLst>
          </p:cNvPr>
          <p:cNvSpPr txBox="1"/>
          <p:nvPr/>
        </p:nvSpPr>
        <p:spPr>
          <a:xfrm>
            <a:off x="1277474" y="1906383"/>
            <a:ext cx="1839231" cy="954107"/>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TRADITIONAL APPROACH</a:t>
            </a:r>
          </a:p>
          <a:p>
            <a:pPr algn="r">
              <a:lnSpc>
                <a:spcPct val="90000"/>
              </a:lnSpc>
              <a:spcAft>
                <a:spcPts val="600"/>
              </a:spcAft>
            </a:pPr>
            <a:r>
              <a:rPr lang="en-US" sz="1400" dirty="0">
                <a:gradFill>
                  <a:gsLst>
                    <a:gs pos="2917">
                      <a:schemeClr val="tx1"/>
                    </a:gs>
                    <a:gs pos="30000">
                      <a:schemeClr val="tx1"/>
                    </a:gs>
                  </a:gsLst>
                  <a:lin ang="5400000" scaled="0"/>
                </a:gradFill>
              </a:rPr>
              <a:t>(CHANGED)</a:t>
            </a:r>
          </a:p>
        </p:txBody>
      </p:sp>
      <p:sp>
        <p:nvSpPr>
          <p:cNvPr id="100" name="Rectangle: Rounded Corners 99">
            <a:extLst>
              <a:ext uri="{FF2B5EF4-FFF2-40B4-BE49-F238E27FC236}">
                <a16:creationId xmlns:a16="http://schemas.microsoft.com/office/drawing/2014/main" id="{CA7A7B60-21DF-4783-BA6C-7CC3262E79CA}"/>
              </a:ext>
            </a:extLst>
          </p:cNvPr>
          <p:cNvSpPr/>
          <p:nvPr/>
        </p:nvSpPr>
        <p:spPr bwMode="auto">
          <a:xfrm>
            <a:off x="1946345" y="2759498"/>
            <a:ext cx="2142065" cy="3509965"/>
          </a:xfrm>
          <a:prstGeom prst="roundRect">
            <a:avLst>
              <a:gd name="adj" fmla="val 3618"/>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a:extLst>
              <a:ext uri="{FF2B5EF4-FFF2-40B4-BE49-F238E27FC236}">
                <a16:creationId xmlns:a16="http://schemas.microsoft.com/office/drawing/2014/main" id="{EC7B3342-64B3-4E37-AF25-C76A5C2C99EE}"/>
              </a:ext>
            </a:extLst>
          </p:cNvPr>
          <p:cNvGrpSpPr/>
          <p:nvPr/>
        </p:nvGrpSpPr>
        <p:grpSpPr>
          <a:xfrm>
            <a:off x="1946344" y="2780669"/>
            <a:ext cx="2001963" cy="414143"/>
            <a:chOff x="7031629" y="1786543"/>
            <a:chExt cx="2001963" cy="414143"/>
          </a:xfrm>
        </p:grpSpPr>
        <p:sp>
          <p:nvSpPr>
            <p:cNvPr id="105" name="TextBox 104">
              <a:extLst>
                <a:ext uri="{FF2B5EF4-FFF2-40B4-BE49-F238E27FC236}">
                  <a16:creationId xmlns:a16="http://schemas.microsoft.com/office/drawing/2014/main" id="{C58498F6-4F30-4EED-B2DB-135E55047B69}"/>
                </a:ext>
              </a:extLst>
            </p:cNvPr>
            <p:cNvSpPr txBox="1"/>
            <p:nvPr/>
          </p:nvSpPr>
          <p:spPr>
            <a:xfrm>
              <a:off x="7285244" y="1786543"/>
              <a:ext cx="1748348"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TRAINNG NOTEBOOK / SCRIPT</a:t>
              </a:r>
            </a:p>
          </p:txBody>
        </p:sp>
        <p:pic>
          <p:nvPicPr>
            <p:cNvPr id="106" name="Picture 4">
              <a:extLst>
                <a:ext uri="{FF2B5EF4-FFF2-40B4-BE49-F238E27FC236}">
                  <a16:creationId xmlns:a16="http://schemas.microsoft.com/office/drawing/2014/main" id="{537DB7C8-BA58-40A9-9956-64EE1DB38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31629" y="1798039"/>
              <a:ext cx="365072" cy="3911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cxnSp>
        <p:nvCxnSpPr>
          <p:cNvPr id="6" name="Connector: Elbow 5">
            <a:extLst>
              <a:ext uri="{FF2B5EF4-FFF2-40B4-BE49-F238E27FC236}">
                <a16:creationId xmlns:a16="http://schemas.microsoft.com/office/drawing/2014/main" id="{70E0087B-F8C1-4782-96FB-D5C0A1A1A3F6}"/>
              </a:ext>
            </a:extLst>
          </p:cNvPr>
          <p:cNvCxnSpPr>
            <a:cxnSpLocks/>
            <a:endCxn id="100" idx="0"/>
          </p:cNvCxnSpPr>
          <p:nvPr/>
        </p:nvCxnSpPr>
        <p:spPr>
          <a:xfrm rot="10800000" flipV="1">
            <a:off x="3017378" y="1384458"/>
            <a:ext cx="2642840" cy="1375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A2EB41D-3AC2-4F33-A53D-247DBA9F4D8D}"/>
              </a:ext>
            </a:extLst>
          </p:cNvPr>
          <p:cNvGrpSpPr/>
          <p:nvPr/>
        </p:nvGrpSpPr>
        <p:grpSpPr>
          <a:xfrm>
            <a:off x="2250805" y="5509279"/>
            <a:ext cx="857889" cy="760184"/>
            <a:chOff x="1219428" y="4932614"/>
            <a:chExt cx="857889" cy="760184"/>
          </a:xfrm>
        </p:grpSpPr>
        <p:sp>
          <p:nvSpPr>
            <p:cNvPr id="116" name="TextBox 115">
              <a:extLst>
                <a:ext uri="{FF2B5EF4-FFF2-40B4-BE49-F238E27FC236}">
                  <a16:creationId xmlns:a16="http://schemas.microsoft.com/office/drawing/2014/main" id="{6A177203-1399-4B22-A6A4-4A5C24E637E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MODEL</a:t>
              </a:r>
            </a:p>
          </p:txBody>
        </p:sp>
        <p:pic>
          <p:nvPicPr>
            <p:cNvPr id="119" name="Picture 118">
              <a:extLst>
                <a:ext uri="{FF2B5EF4-FFF2-40B4-BE49-F238E27FC236}">
                  <a16:creationId xmlns:a16="http://schemas.microsoft.com/office/drawing/2014/main" id="{61206768-9975-47F8-836B-20986AADDED8}"/>
                </a:ext>
              </a:extLst>
            </p:cNvPr>
            <p:cNvPicPr>
              <a:picLocks noChangeAspect="1"/>
            </p:cNvPicPr>
            <p:nvPr/>
          </p:nvPicPr>
          <p:blipFill>
            <a:blip r:embed="rId4"/>
            <a:stretch>
              <a:fillRect/>
            </a:stretch>
          </p:blipFill>
          <p:spPr>
            <a:xfrm>
              <a:off x="1455599" y="4932614"/>
              <a:ext cx="385545" cy="385545"/>
            </a:xfrm>
            <a:prstGeom prst="rect">
              <a:avLst/>
            </a:prstGeom>
          </p:spPr>
        </p:pic>
      </p:grpSp>
      <p:cxnSp>
        <p:nvCxnSpPr>
          <p:cNvPr id="14" name="Straight Arrow Connector 13">
            <a:extLst>
              <a:ext uri="{FF2B5EF4-FFF2-40B4-BE49-F238E27FC236}">
                <a16:creationId xmlns:a16="http://schemas.microsoft.com/office/drawing/2014/main" id="{E86F11D7-FFA7-4F04-B31C-AD6DE155ABE3}"/>
              </a:ext>
            </a:extLst>
          </p:cNvPr>
          <p:cNvCxnSpPr>
            <a:cxnSpLocks/>
          </p:cNvCxnSpPr>
          <p:nvPr/>
        </p:nvCxnSpPr>
        <p:spPr>
          <a:xfrm flipH="1">
            <a:off x="2633267" y="5148621"/>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5469304-E0F2-4318-AC04-A4FF97EC3F02}"/>
              </a:ext>
            </a:extLst>
          </p:cNvPr>
          <p:cNvGrpSpPr/>
          <p:nvPr/>
        </p:nvGrpSpPr>
        <p:grpSpPr>
          <a:xfrm>
            <a:off x="2204322" y="3191922"/>
            <a:ext cx="857889" cy="801692"/>
            <a:chOff x="3768474" y="4341643"/>
            <a:chExt cx="857889" cy="801692"/>
          </a:xfrm>
        </p:grpSpPr>
        <p:pic>
          <p:nvPicPr>
            <p:cNvPr id="16" name="Graphic 15" descr="Table outline">
              <a:extLst>
                <a:ext uri="{FF2B5EF4-FFF2-40B4-BE49-F238E27FC236}">
                  <a16:creationId xmlns:a16="http://schemas.microsoft.com/office/drawing/2014/main" id="{5FD8E4D7-AC71-4DCC-9B54-72EB03015B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8575" y="4341643"/>
              <a:ext cx="489365" cy="489365"/>
            </a:xfrm>
            <a:prstGeom prst="rect">
              <a:avLst/>
            </a:prstGeom>
          </p:spPr>
        </p:pic>
        <p:sp>
          <p:nvSpPr>
            <p:cNvPr id="126" name="TextBox 125">
              <a:extLst>
                <a:ext uri="{FF2B5EF4-FFF2-40B4-BE49-F238E27FC236}">
                  <a16:creationId xmlns:a16="http://schemas.microsoft.com/office/drawing/2014/main" id="{85B41695-1FD5-48FB-A623-6C7D7089CFEC}"/>
                </a:ext>
              </a:extLst>
            </p:cNvPr>
            <p:cNvSpPr txBox="1"/>
            <p:nvPr/>
          </p:nvSpPr>
          <p:spPr>
            <a:xfrm>
              <a:off x="3768474" y="4729192"/>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DATAFRAME</a:t>
              </a:r>
            </a:p>
          </p:txBody>
        </p:sp>
      </p:grpSp>
      <p:cxnSp>
        <p:nvCxnSpPr>
          <p:cNvPr id="129" name="Straight Arrow Connector 128">
            <a:extLst>
              <a:ext uri="{FF2B5EF4-FFF2-40B4-BE49-F238E27FC236}">
                <a16:creationId xmlns:a16="http://schemas.microsoft.com/office/drawing/2014/main" id="{3FEF4915-668C-4284-96BB-78D2E68693CD}"/>
              </a:ext>
            </a:extLst>
          </p:cNvPr>
          <p:cNvCxnSpPr>
            <a:cxnSpLocks/>
          </p:cNvCxnSpPr>
          <p:nvPr/>
        </p:nvCxnSpPr>
        <p:spPr>
          <a:xfrm flipH="1">
            <a:off x="2628833" y="3869178"/>
            <a:ext cx="272" cy="38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01484A-B2B3-44E0-9CDF-E06569CBA4D3}"/>
              </a:ext>
            </a:extLst>
          </p:cNvPr>
          <p:cNvGrpSpPr/>
          <p:nvPr/>
        </p:nvGrpSpPr>
        <p:grpSpPr>
          <a:xfrm>
            <a:off x="2199888" y="4337152"/>
            <a:ext cx="857889" cy="760184"/>
            <a:chOff x="1219428" y="4932614"/>
            <a:chExt cx="857889" cy="760184"/>
          </a:xfrm>
        </p:grpSpPr>
        <p:sp>
          <p:nvSpPr>
            <p:cNvPr id="133" name="TextBox 132">
              <a:extLst>
                <a:ext uri="{FF2B5EF4-FFF2-40B4-BE49-F238E27FC236}">
                  <a16:creationId xmlns:a16="http://schemas.microsoft.com/office/drawing/2014/main" id="{E3987695-5A8C-4822-ABFE-ADEB92EF030A}"/>
                </a:ext>
              </a:extLst>
            </p:cNvPr>
            <p:cNvSpPr txBox="1"/>
            <p:nvPr/>
          </p:nvSpPr>
          <p:spPr>
            <a:xfrm>
              <a:off x="1219428" y="5278655"/>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TRAINING</a:t>
              </a:r>
            </a:p>
          </p:txBody>
        </p:sp>
        <p:pic>
          <p:nvPicPr>
            <p:cNvPr id="134" name="Picture 133">
              <a:extLst>
                <a:ext uri="{FF2B5EF4-FFF2-40B4-BE49-F238E27FC236}">
                  <a16:creationId xmlns:a16="http://schemas.microsoft.com/office/drawing/2014/main" id="{43BB91D8-960E-4A1C-AD1C-B3812E085F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455599" y="4932614"/>
              <a:ext cx="385545" cy="385545"/>
            </a:xfrm>
            <a:prstGeom prst="rect">
              <a:avLst/>
            </a:prstGeom>
          </p:spPr>
        </p:pic>
      </p:grpSp>
      <p:sp>
        <p:nvSpPr>
          <p:cNvPr id="138" name="TextBox 137">
            <a:extLst>
              <a:ext uri="{FF2B5EF4-FFF2-40B4-BE49-F238E27FC236}">
                <a16:creationId xmlns:a16="http://schemas.microsoft.com/office/drawing/2014/main" id="{25667BE0-26D0-4304-94E7-B66099DF5AE1}"/>
              </a:ext>
            </a:extLst>
          </p:cNvPr>
          <p:cNvSpPr txBox="1"/>
          <p:nvPr/>
        </p:nvSpPr>
        <p:spPr>
          <a:xfrm>
            <a:off x="3030079" y="3145868"/>
            <a:ext cx="1057787"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FEATURE</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SELECTION/</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ENGINEERING</a:t>
            </a:r>
          </a:p>
        </p:txBody>
      </p:sp>
      <p:sp>
        <p:nvSpPr>
          <p:cNvPr id="35" name="Rectangle 34">
            <a:extLst>
              <a:ext uri="{FF2B5EF4-FFF2-40B4-BE49-F238E27FC236}">
                <a16:creationId xmlns:a16="http://schemas.microsoft.com/office/drawing/2014/main" id="{843CFEC3-BB59-4EED-9EE4-B229B708C5DA}"/>
              </a:ext>
            </a:extLst>
          </p:cNvPr>
          <p:cNvSpPr/>
          <p:nvPr/>
        </p:nvSpPr>
        <p:spPr>
          <a:xfrm>
            <a:off x="5759545" y="1914763"/>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Microsoft SEAL</a:t>
            </a:r>
            <a:endParaRPr lang="en-US" sz="1200" dirty="0"/>
          </a:p>
        </p:txBody>
      </p:sp>
      <p:sp>
        <p:nvSpPr>
          <p:cNvPr id="37" name="TextBox 36">
            <a:extLst>
              <a:ext uri="{FF2B5EF4-FFF2-40B4-BE49-F238E27FC236}">
                <a16:creationId xmlns:a16="http://schemas.microsoft.com/office/drawing/2014/main" id="{E476D5E6-C013-41BB-8AF6-15A00B03BF15}"/>
              </a:ext>
            </a:extLst>
          </p:cNvPr>
          <p:cNvSpPr txBox="1"/>
          <p:nvPr/>
        </p:nvSpPr>
        <p:spPr>
          <a:xfrm>
            <a:off x="5660218" y="2848779"/>
            <a:ext cx="2528631" cy="25731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900" dirty="0">
                <a:solidFill>
                  <a:schemeClr val="tx1"/>
                </a:solidFill>
                <a:latin typeface="Segoe UI Semibold" panose="020B0702040204020203" pitchFamily="34" charset="0"/>
                <a:cs typeface="Segoe UI Semibold" panose="020B0702040204020203" pitchFamily="34" charset="0"/>
              </a:rPr>
              <a:t>COMPUTATIONS CAN BE PERFORMED ON ENCRYPTED DATA (i.e. for feature engineering)</a:t>
            </a:r>
            <a:br>
              <a:rPr lang="en-US" sz="900" dirty="0">
                <a:solidFill>
                  <a:schemeClr val="tx1"/>
                </a:solidFill>
                <a:latin typeface="Segoe UI Semibold" panose="020B0702040204020203" pitchFamily="34" charset="0"/>
                <a:cs typeface="Segoe UI Semibold" panose="020B0702040204020203" pitchFamily="34" charset="0"/>
              </a:rPr>
            </a:br>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REQUIRES CALLERS OF TRAINED MODEL TO PROVIDE ENCRYPTED DATA FOR PREDICTIONS</a:t>
            </a:r>
          </a:p>
          <a:p>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ONLY PUBLIC KEY OF KEY PAIR REQUIRED TO ENCRYPT DATA FOR INFERENCING</a:t>
            </a:r>
          </a:p>
          <a:p>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WORKS ONLY AGAINST REAL AND INTEGER DATA (TEXT NEEDS TO BE ENCODED)</a:t>
            </a:r>
          </a:p>
          <a:p>
            <a:endParaRPr lang="en-US" sz="900" dirty="0">
              <a:solidFill>
                <a:schemeClr val="tx1"/>
              </a:solidFill>
              <a:latin typeface="Segoe UI Semibold" panose="020B0702040204020203" pitchFamily="34" charset="0"/>
              <a:cs typeface="Segoe UI Semibold" panose="020B0702040204020203" pitchFamily="34" charset="0"/>
            </a:endParaRPr>
          </a:p>
          <a:p>
            <a:r>
              <a:rPr lang="en-US" sz="900" dirty="0">
                <a:solidFill>
                  <a:schemeClr val="tx1"/>
                </a:solidFill>
                <a:latin typeface="Segoe UI Semibold" panose="020B0702040204020203" pitchFamily="34" charset="0"/>
                <a:cs typeface="Segoe UI Semibold" panose="020B0702040204020203" pitchFamily="34" charset="0"/>
              </a:rPr>
              <a:t>ENCRYPTED DATA IS MUCH LARGER THAN RAW DATA</a:t>
            </a:r>
          </a:p>
        </p:txBody>
      </p:sp>
      <p:sp>
        <p:nvSpPr>
          <p:cNvPr id="38" name="TextBox 37">
            <a:extLst>
              <a:ext uri="{FF2B5EF4-FFF2-40B4-BE49-F238E27FC236}">
                <a16:creationId xmlns:a16="http://schemas.microsoft.com/office/drawing/2014/main" id="{FE48EABF-53B3-4E75-9624-2D8E3C45A1CC}"/>
              </a:ext>
            </a:extLst>
          </p:cNvPr>
          <p:cNvSpPr txBox="1"/>
          <p:nvPr/>
        </p:nvSpPr>
        <p:spPr>
          <a:xfrm>
            <a:off x="3834411" y="1467470"/>
            <a:ext cx="1461657" cy="414143"/>
          </a:xfrm>
          <a:prstGeom prst="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900" dirty="0">
                <a:solidFill>
                  <a:schemeClr val="tx1"/>
                </a:solidFill>
                <a:latin typeface="Segoe UI Semibold" panose="020B0702040204020203" pitchFamily="34" charset="0"/>
                <a:cs typeface="Segoe UI Semibold" panose="020B0702040204020203" pitchFamily="34" charset="0"/>
              </a:rPr>
              <a:t>ENCRYPTED DATA</a:t>
            </a:r>
          </a:p>
        </p:txBody>
      </p:sp>
      <p:grpSp>
        <p:nvGrpSpPr>
          <p:cNvPr id="39" name="Group 38">
            <a:extLst>
              <a:ext uri="{FF2B5EF4-FFF2-40B4-BE49-F238E27FC236}">
                <a16:creationId xmlns:a16="http://schemas.microsoft.com/office/drawing/2014/main" id="{6AA6550E-AE1F-4C66-BBD1-0868D956DCBD}"/>
              </a:ext>
            </a:extLst>
          </p:cNvPr>
          <p:cNvGrpSpPr/>
          <p:nvPr/>
        </p:nvGrpSpPr>
        <p:grpSpPr>
          <a:xfrm>
            <a:off x="9477298" y="574394"/>
            <a:ext cx="860844" cy="1100147"/>
            <a:chOff x="4563041" y="3599884"/>
            <a:chExt cx="860844" cy="1100147"/>
          </a:xfrm>
        </p:grpSpPr>
        <p:sp>
          <p:nvSpPr>
            <p:cNvPr id="40" name="TextBox 39">
              <a:extLst>
                <a:ext uri="{FF2B5EF4-FFF2-40B4-BE49-F238E27FC236}">
                  <a16:creationId xmlns:a16="http://schemas.microsoft.com/office/drawing/2014/main" id="{1A0C7493-CACB-4F51-8CC7-F266187BC323}"/>
                </a:ext>
              </a:extLst>
            </p:cNvPr>
            <p:cNvSpPr txBox="1"/>
            <p:nvPr/>
          </p:nvSpPr>
          <p:spPr>
            <a:xfrm>
              <a:off x="4563041" y="4036589"/>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RAW DATA IN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41" name="Group 40">
              <a:extLst>
                <a:ext uri="{FF2B5EF4-FFF2-40B4-BE49-F238E27FC236}">
                  <a16:creationId xmlns:a16="http://schemas.microsoft.com/office/drawing/2014/main" id="{1D25B34F-CEC7-4A28-9260-E4448A49F208}"/>
                </a:ext>
              </a:extLst>
            </p:cNvPr>
            <p:cNvGrpSpPr>
              <a:grpSpLocks noChangeAspect="1"/>
            </p:cNvGrpSpPr>
            <p:nvPr/>
          </p:nvGrpSpPr>
          <p:grpSpPr>
            <a:xfrm>
              <a:off x="4815055" y="3599884"/>
              <a:ext cx="359070" cy="475488"/>
              <a:chOff x="6372224" y="3082295"/>
              <a:chExt cx="1533525" cy="2030732"/>
            </a:xfrm>
          </p:grpSpPr>
          <p:sp>
            <p:nvSpPr>
              <p:cNvPr id="42" name="Freeform: Shape 41">
                <a:extLst>
                  <a:ext uri="{FF2B5EF4-FFF2-40B4-BE49-F238E27FC236}">
                    <a16:creationId xmlns:a16="http://schemas.microsoft.com/office/drawing/2014/main" id="{18E40DF0-2F7B-44CD-8A9F-3B02AC0AA10C}"/>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43" name="Freeform: Shape 42">
                <a:extLst>
                  <a:ext uri="{FF2B5EF4-FFF2-40B4-BE49-F238E27FC236}">
                    <a16:creationId xmlns:a16="http://schemas.microsoft.com/office/drawing/2014/main" id="{A7AA2360-BAAF-4C1D-957E-2D4F52788AF6}"/>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44" name="Freeform: Shape 43">
                <a:extLst>
                  <a:ext uri="{FF2B5EF4-FFF2-40B4-BE49-F238E27FC236}">
                    <a16:creationId xmlns:a16="http://schemas.microsoft.com/office/drawing/2014/main" id="{E67A1430-EDD3-41F0-8129-EDCB8B465D24}"/>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45" name="Freeform: Shape 44">
                <a:extLst>
                  <a:ext uri="{FF2B5EF4-FFF2-40B4-BE49-F238E27FC236}">
                    <a16:creationId xmlns:a16="http://schemas.microsoft.com/office/drawing/2014/main" id="{758CF2CA-EA8D-4983-851E-9728B0ACFC44}"/>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46" name="Freeform: Shape 45">
                <a:extLst>
                  <a:ext uri="{FF2B5EF4-FFF2-40B4-BE49-F238E27FC236}">
                    <a16:creationId xmlns:a16="http://schemas.microsoft.com/office/drawing/2014/main" id="{28B6ECC9-10B0-4B7E-B93B-9413D7E73E53}"/>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47" name="Freeform: Shape 46">
                <a:extLst>
                  <a:ext uri="{FF2B5EF4-FFF2-40B4-BE49-F238E27FC236}">
                    <a16:creationId xmlns:a16="http://schemas.microsoft.com/office/drawing/2014/main" id="{89A27F30-F6B3-49F7-BFE9-C5ECC9812565}"/>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48" name="Freeform: Shape 47">
                <a:extLst>
                  <a:ext uri="{FF2B5EF4-FFF2-40B4-BE49-F238E27FC236}">
                    <a16:creationId xmlns:a16="http://schemas.microsoft.com/office/drawing/2014/main" id="{65D8F2DE-F4D7-4B63-8197-DCE346B156F9}"/>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49" name="Freeform: Shape 48">
                <a:extLst>
                  <a:ext uri="{FF2B5EF4-FFF2-40B4-BE49-F238E27FC236}">
                    <a16:creationId xmlns:a16="http://schemas.microsoft.com/office/drawing/2014/main" id="{C11D49BB-5D2C-4B84-8B66-4AFFC680BF8A}"/>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sp>
        <p:nvSpPr>
          <p:cNvPr id="51" name="Rectangle 50">
            <a:extLst>
              <a:ext uri="{FF2B5EF4-FFF2-40B4-BE49-F238E27FC236}">
                <a16:creationId xmlns:a16="http://schemas.microsoft.com/office/drawing/2014/main" id="{096F7F49-A520-49AC-8192-68F2F10BF279}"/>
              </a:ext>
            </a:extLst>
          </p:cNvPr>
          <p:cNvSpPr/>
          <p:nvPr/>
        </p:nvSpPr>
        <p:spPr>
          <a:xfrm>
            <a:off x="5759545" y="955649"/>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Query</a:t>
            </a:r>
            <a:endParaRPr lang="en-US" sz="1200" dirty="0"/>
          </a:p>
        </p:txBody>
      </p:sp>
      <p:cxnSp>
        <p:nvCxnSpPr>
          <p:cNvPr id="9" name="Straight Arrow Connector 8">
            <a:extLst>
              <a:ext uri="{FF2B5EF4-FFF2-40B4-BE49-F238E27FC236}">
                <a16:creationId xmlns:a16="http://schemas.microsoft.com/office/drawing/2014/main" id="{86EC78B3-B251-4A01-8216-92F4E059266A}"/>
              </a:ext>
            </a:extLst>
          </p:cNvPr>
          <p:cNvCxnSpPr/>
          <p:nvPr/>
        </p:nvCxnSpPr>
        <p:spPr>
          <a:xfrm>
            <a:off x="8626544" y="1090327"/>
            <a:ext cx="948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AAF4D85-A9F7-4E03-B85B-9FC06BF888B8}"/>
              </a:ext>
            </a:extLst>
          </p:cNvPr>
          <p:cNvSpPr txBox="1"/>
          <p:nvPr/>
        </p:nvSpPr>
        <p:spPr>
          <a:xfrm>
            <a:off x="2905939" y="5389792"/>
            <a:ext cx="1057787" cy="7880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rgbClr val="FF0000"/>
                </a:solidFill>
                <a:latin typeface="Segoe UI Semibold" panose="020B0702040204020203" pitchFamily="34" charset="0"/>
                <a:cs typeface="Segoe UI Semibold" panose="020B0702040204020203" pitchFamily="34" charset="0"/>
              </a:rPr>
              <a:t>REQUIRES ENCRYPTED DATA FOR INFERENCING</a:t>
            </a:r>
          </a:p>
        </p:txBody>
      </p:sp>
      <p:pic>
        <p:nvPicPr>
          <p:cNvPr id="3" name="Graphic 2" descr="Lock with solid fill">
            <a:extLst>
              <a:ext uri="{FF2B5EF4-FFF2-40B4-BE49-F238E27FC236}">
                <a16:creationId xmlns:a16="http://schemas.microsoft.com/office/drawing/2014/main" id="{67875E58-20CA-4765-B838-548F935C87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06293" y="1466118"/>
            <a:ext cx="389775" cy="389775"/>
          </a:xfrm>
          <a:prstGeom prst="rect">
            <a:avLst/>
          </a:prstGeom>
        </p:spPr>
      </p:pic>
      <p:sp>
        <p:nvSpPr>
          <p:cNvPr id="53" name="Rectangle 52">
            <a:extLst>
              <a:ext uri="{FF2B5EF4-FFF2-40B4-BE49-F238E27FC236}">
                <a16:creationId xmlns:a16="http://schemas.microsoft.com/office/drawing/2014/main" id="{0874AB67-0FA2-4670-9BED-3DE2FE7020FC}"/>
              </a:ext>
            </a:extLst>
          </p:cNvPr>
          <p:cNvSpPr/>
          <p:nvPr/>
        </p:nvSpPr>
        <p:spPr>
          <a:xfrm>
            <a:off x="5764609" y="1430419"/>
            <a:ext cx="2616123" cy="410365"/>
          </a:xfrm>
          <a:prstGeom prst="rect">
            <a:avLst/>
          </a:prstGeom>
          <a:solidFill>
            <a:schemeClr val="tx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Data Encoding</a:t>
            </a:r>
            <a:endParaRPr lang="en-US" sz="1200" dirty="0"/>
          </a:p>
        </p:txBody>
      </p:sp>
      <p:grpSp>
        <p:nvGrpSpPr>
          <p:cNvPr id="4" name="Group 3">
            <a:extLst>
              <a:ext uri="{FF2B5EF4-FFF2-40B4-BE49-F238E27FC236}">
                <a16:creationId xmlns:a16="http://schemas.microsoft.com/office/drawing/2014/main" id="{2EACE774-87CE-4E35-9A8F-0868CAFA30EA}"/>
              </a:ext>
            </a:extLst>
          </p:cNvPr>
          <p:cNvGrpSpPr/>
          <p:nvPr/>
        </p:nvGrpSpPr>
        <p:grpSpPr>
          <a:xfrm>
            <a:off x="9477298" y="1770073"/>
            <a:ext cx="860844" cy="1010596"/>
            <a:chOff x="7742621" y="1770073"/>
            <a:chExt cx="860844" cy="1010596"/>
          </a:xfrm>
        </p:grpSpPr>
        <p:sp>
          <p:nvSpPr>
            <p:cNvPr id="55" name="TextBox 54">
              <a:extLst>
                <a:ext uri="{FF2B5EF4-FFF2-40B4-BE49-F238E27FC236}">
                  <a16:creationId xmlns:a16="http://schemas.microsoft.com/office/drawing/2014/main" id="{8C3F31DA-6F27-48D8-A4AD-4B273D52EFFF}"/>
                </a:ext>
              </a:extLst>
            </p:cNvPr>
            <p:cNvSpPr txBox="1"/>
            <p:nvPr/>
          </p:nvSpPr>
          <p:spPr>
            <a:xfrm>
              <a:off x="7742621" y="2117227"/>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KEYS IN AZURE KEY VAULT</a:t>
              </a:r>
            </a:p>
          </p:txBody>
        </p:sp>
        <p:pic>
          <p:nvPicPr>
            <p:cNvPr id="65" name="Graphic 64">
              <a:extLst>
                <a:ext uri="{FF2B5EF4-FFF2-40B4-BE49-F238E27FC236}">
                  <a16:creationId xmlns:a16="http://schemas.microsoft.com/office/drawing/2014/main" id="{192EEE01-5288-4465-BD50-567A34C5C6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60121" y="1770073"/>
              <a:ext cx="423637" cy="423637"/>
            </a:xfrm>
            <a:prstGeom prst="rect">
              <a:avLst/>
            </a:prstGeom>
          </p:spPr>
        </p:pic>
      </p:grpSp>
      <p:cxnSp>
        <p:nvCxnSpPr>
          <p:cNvPr id="66" name="Straight Arrow Connector 65">
            <a:extLst>
              <a:ext uri="{FF2B5EF4-FFF2-40B4-BE49-F238E27FC236}">
                <a16:creationId xmlns:a16="http://schemas.microsoft.com/office/drawing/2014/main" id="{7D514CCA-B306-4EA8-B32E-80BD10FA1059}"/>
              </a:ext>
            </a:extLst>
          </p:cNvPr>
          <p:cNvCxnSpPr/>
          <p:nvPr/>
        </p:nvCxnSpPr>
        <p:spPr>
          <a:xfrm>
            <a:off x="8626544" y="1981891"/>
            <a:ext cx="9482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48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1A6AA-C335-40C4-A1B0-2DC8B3884C75}"/>
              </a:ext>
            </a:extLst>
          </p:cNvPr>
          <p:cNvSpPr>
            <a:spLocks noGrp="1"/>
          </p:cNvSpPr>
          <p:nvPr>
            <p:ph type="ctrTitle"/>
          </p:nvPr>
        </p:nvSpPr>
        <p:spPr/>
        <p:txBody>
          <a:bodyPr>
            <a:normAutofit fontScale="90000"/>
          </a:bodyPr>
          <a:lstStyle/>
          <a:p>
            <a:r>
              <a:rPr lang="en-US" dirty="0"/>
              <a:t>BRK06 – Securing an Azure Machine Learning Workspace</a:t>
            </a:r>
          </a:p>
        </p:txBody>
      </p:sp>
      <p:sp>
        <p:nvSpPr>
          <p:cNvPr id="3" name="Subtitle 2">
            <a:extLst>
              <a:ext uri="{FF2B5EF4-FFF2-40B4-BE49-F238E27FC236}">
                <a16:creationId xmlns:a16="http://schemas.microsoft.com/office/drawing/2014/main" id="{09CD838A-4E5B-486E-B90E-41840DFB602D}"/>
              </a:ext>
            </a:extLst>
          </p:cNvPr>
          <p:cNvSpPr>
            <a:spLocks noGrp="1"/>
          </p:cNvSpPr>
          <p:nvPr>
            <p:ph type="subTitle" idx="1"/>
          </p:nvPr>
        </p:nvSpPr>
        <p:spPr/>
        <p:txBody>
          <a:bodyPr/>
          <a:lstStyle/>
          <a:p>
            <a:r>
              <a:rPr lang="en-US" dirty="0"/>
              <a:t>&lt;Presenter name&gt;</a:t>
            </a:r>
          </a:p>
          <a:p>
            <a:r>
              <a:rPr lang="en-US" dirty="0"/>
              <a:t>&lt;Presenter title&gt;</a:t>
            </a:r>
          </a:p>
        </p:txBody>
      </p:sp>
    </p:spTree>
    <p:extLst>
      <p:ext uri="{BB962C8B-B14F-4D97-AF65-F5344CB8AC3E}">
        <p14:creationId xmlns:p14="http://schemas.microsoft.com/office/powerpoint/2010/main" val="15236896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E6CC0-C154-4156-B767-106765CBCF7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0536EE2-5299-416C-9DC9-6AD37826E77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8130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ABBB9804-6B2D-48D0-A9A0-95272DB4BA64}"/>
              </a:ext>
            </a:extLst>
          </p:cNvPr>
          <p:cNvSpPr>
            <a:spLocks noGrp="1"/>
          </p:cNvSpPr>
          <p:nvPr>
            <p:ph type="tbl" sz="quarter" idx="20"/>
          </p:nvPr>
        </p:nvSpPr>
        <p:spPr/>
      </p:sp>
      <p:sp>
        <p:nvSpPr>
          <p:cNvPr id="2" name="Title 1">
            <a:extLst>
              <a:ext uri="{FF2B5EF4-FFF2-40B4-BE49-F238E27FC236}">
                <a16:creationId xmlns:a16="http://schemas.microsoft.com/office/drawing/2014/main" id="{E79C7C79-7C88-4ED0-B4FD-EC73FBDE5F8C}"/>
              </a:ext>
            </a:extLst>
          </p:cNvPr>
          <p:cNvSpPr>
            <a:spLocks noGrp="1"/>
          </p:cNvSpPr>
          <p:nvPr>
            <p:ph type="title"/>
          </p:nvPr>
        </p:nvSpPr>
        <p:spPr/>
        <p:txBody>
          <a:bodyPr>
            <a:normAutofit fontScale="90000"/>
          </a:bodyPr>
          <a:lstStyle/>
          <a:p>
            <a:r>
              <a:rPr lang="en-US" dirty="0"/>
              <a:t>Security checklist</a:t>
            </a:r>
          </a:p>
        </p:txBody>
      </p:sp>
      <p:sp>
        <p:nvSpPr>
          <p:cNvPr id="3" name="Text Placeholder 2">
            <a:extLst>
              <a:ext uri="{FF2B5EF4-FFF2-40B4-BE49-F238E27FC236}">
                <a16:creationId xmlns:a16="http://schemas.microsoft.com/office/drawing/2014/main" id="{0302FE22-53D0-4584-93B9-071A1A1ADAB7}"/>
              </a:ext>
            </a:extLst>
          </p:cNvPr>
          <p:cNvSpPr>
            <a:spLocks noGrp="1"/>
          </p:cNvSpPr>
          <p:nvPr>
            <p:ph type="body" sz="quarter" idx="16"/>
          </p:nvPr>
        </p:nvSpPr>
        <p:spPr/>
        <p:txBody>
          <a:bodyPr/>
          <a:lstStyle/>
          <a:p>
            <a:endParaRPr lang="en-US"/>
          </a:p>
        </p:txBody>
      </p:sp>
      <p:graphicFrame>
        <p:nvGraphicFramePr>
          <p:cNvPr id="4" name="Table 4">
            <a:extLst>
              <a:ext uri="{FF2B5EF4-FFF2-40B4-BE49-F238E27FC236}">
                <a16:creationId xmlns:a16="http://schemas.microsoft.com/office/drawing/2014/main" id="{95EC4A10-1E76-4278-A950-170DA9F40E70}"/>
              </a:ext>
            </a:extLst>
          </p:cNvPr>
          <p:cNvGraphicFramePr>
            <a:graphicFrameLocks noGrp="1"/>
          </p:cNvGraphicFramePr>
          <p:nvPr/>
        </p:nvGraphicFramePr>
        <p:xfrm>
          <a:off x="716692" y="1131558"/>
          <a:ext cx="10775092" cy="4947920"/>
        </p:xfrm>
        <a:graphic>
          <a:graphicData uri="http://schemas.openxmlformats.org/drawingml/2006/table">
            <a:tbl>
              <a:tblPr firstRow="1" bandRow="1">
                <a:tableStyleId>{5C22544A-7EE6-4342-B048-85BDC9FD1C3A}</a:tableStyleId>
              </a:tblPr>
              <a:tblGrid>
                <a:gridCol w="3177070">
                  <a:extLst>
                    <a:ext uri="{9D8B030D-6E8A-4147-A177-3AD203B41FA5}">
                      <a16:colId xmlns:a16="http://schemas.microsoft.com/office/drawing/2014/main" val="2945406548"/>
                    </a:ext>
                  </a:extLst>
                </a:gridCol>
                <a:gridCol w="7598022">
                  <a:extLst>
                    <a:ext uri="{9D8B030D-6E8A-4147-A177-3AD203B41FA5}">
                      <a16:colId xmlns:a16="http://schemas.microsoft.com/office/drawing/2014/main" val="285734012"/>
                    </a:ext>
                  </a:extLst>
                </a:gridCol>
              </a:tblGrid>
              <a:tr h="370840">
                <a:tc>
                  <a:txBody>
                    <a:bodyPr/>
                    <a:lstStyle/>
                    <a:p>
                      <a:pPr algn="ctr"/>
                      <a:r>
                        <a:rPr lang="en-US" dirty="0"/>
                        <a:t>Name</a:t>
                      </a:r>
                    </a:p>
                  </a:txBody>
                  <a:tcPr/>
                </a:tc>
                <a:tc>
                  <a:txBody>
                    <a:bodyPr/>
                    <a:lstStyle/>
                    <a:p>
                      <a:pPr algn="ctr"/>
                      <a:r>
                        <a:rPr lang="en-US" dirty="0"/>
                        <a:t>Description</a:t>
                      </a:r>
                    </a:p>
                  </a:txBody>
                  <a:tcPr/>
                </a:tc>
                <a:extLst>
                  <a:ext uri="{0D108BD9-81ED-4DB2-BD59-A6C34878D82A}">
                    <a16:rowId xmlns:a16="http://schemas.microsoft.com/office/drawing/2014/main" val="4283527711"/>
                  </a:ext>
                </a:extLst>
              </a:tr>
              <a:tr h="370840">
                <a:tc>
                  <a:txBody>
                    <a:bodyPr/>
                    <a:lstStyle/>
                    <a:p>
                      <a:r>
                        <a:rPr lang="en-US" dirty="0"/>
                        <a:t>Store training data</a:t>
                      </a:r>
                    </a:p>
                  </a:txBody>
                  <a:tcPr/>
                </a:tc>
                <a:tc>
                  <a:txBody>
                    <a:bodyPr/>
                    <a:lstStyle/>
                    <a:p>
                      <a:r>
                        <a:rPr lang="en-US" dirty="0"/>
                        <a:t>Ensure training data is stored with appropriate security.</a:t>
                      </a:r>
                    </a:p>
                  </a:txBody>
                  <a:tcPr/>
                </a:tc>
                <a:extLst>
                  <a:ext uri="{0D108BD9-81ED-4DB2-BD59-A6C34878D82A}">
                    <a16:rowId xmlns:a16="http://schemas.microsoft.com/office/drawing/2014/main" val="306923000"/>
                  </a:ext>
                </a:extLst>
              </a:tr>
              <a:tr h="370840">
                <a:tc>
                  <a:txBody>
                    <a:bodyPr/>
                    <a:lstStyle/>
                    <a:p>
                      <a:r>
                        <a:rPr lang="en-US" dirty="0"/>
                        <a:t>Load training data</a:t>
                      </a:r>
                    </a:p>
                  </a:txBody>
                  <a:tcPr/>
                </a:tc>
                <a:tc>
                  <a:txBody>
                    <a:bodyPr/>
                    <a:lstStyle/>
                    <a:p>
                      <a:r>
                        <a:rPr lang="en-US" dirty="0"/>
                        <a:t>Ensure proper security is applied when connecting and reading from various data sources.</a:t>
                      </a:r>
                    </a:p>
                  </a:txBody>
                  <a:tcPr/>
                </a:tc>
                <a:extLst>
                  <a:ext uri="{0D108BD9-81ED-4DB2-BD59-A6C34878D82A}">
                    <a16:rowId xmlns:a16="http://schemas.microsoft.com/office/drawing/2014/main" val="2601627439"/>
                  </a:ext>
                </a:extLst>
              </a:tr>
              <a:tr h="370840">
                <a:tc>
                  <a:txBody>
                    <a:bodyPr/>
                    <a:lstStyle/>
                    <a:p>
                      <a:r>
                        <a:rPr lang="en-US" dirty="0"/>
                        <a:t>Prepare data</a:t>
                      </a:r>
                    </a:p>
                  </a:txBody>
                  <a:tcPr/>
                </a:tc>
                <a:tc>
                  <a:txBody>
                    <a:bodyPr/>
                    <a:lstStyle/>
                    <a:p>
                      <a:r>
                        <a:rPr lang="en-US" dirty="0"/>
                        <a:t>Ensure various intermediate forms and/or formats of data used in data preparation processes are stored securely (even if storage is temporary).</a:t>
                      </a:r>
                    </a:p>
                  </a:txBody>
                  <a:tcPr/>
                </a:tc>
                <a:extLst>
                  <a:ext uri="{0D108BD9-81ED-4DB2-BD59-A6C34878D82A}">
                    <a16:rowId xmlns:a16="http://schemas.microsoft.com/office/drawing/2014/main" val="1386922725"/>
                  </a:ext>
                </a:extLst>
              </a:tr>
              <a:tr h="370840">
                <a:tc>
                  <a:txBody>
                    <a:bodyPr/>
                    <a:lstStyle/>
                    <a:p>
                      <a:r>
                        <a:rPr lang="en-US" dirty="0"/>
                        <a:t>Manage datastores</a:t>
                      </a:r>
                    </a:p>
                  </a:txBody>
                  <a:tcPr/>
                </a:tc>
                <a:tc>
                  <a:txBody>
                    <a:bodyPr/>
                    <a:lstStyle/>
                    <a:p>
                      <a:r>
                        <a:rPr lang="en-US" dirty="0"/>
                        <a:t>In general, ensure access to various datastores is performed in a secure way. Avoid spreading datastore connecting credentials is source code, notebooks, config files, and the like. The recommended approach for Azure Machine Learning service is to use the register datastore capabilities for secure management of connections. Also, make sure you understand the data encryption features of Azure Machine Learning service.</a:t>
                      </a:r>
                    </a:p>
                  </a:txBody>
                  <a:tcPr/>
                </a:tc>
                <a:extLst>
                  <a:ext uri="{0D108BD9-81ED-4DB2-BD59-A6C34878D82A}">
                    <a16:rowId xmlns:a16="http://schemas.microsoft.com/office/drawing/2014/main" val="2037128090"/>
                  </a:ext>
                </a:extLst>
              </a:tr>
              <a:tr h="370840">
                <a:tc>
                  <a:txBody>
                    <a:bodyPr/>
                    <a:lstStyle/>
                    <a:p>
                      <a:r>
                        <a:rPr lang="en-US" dirty="0"/>
                        <a:t>Manage trained models</a:t>
                      </a:r>
                    </a:p>
                  </a:txBody>
                  <a:tcPr/>
                </a:tc>
                <a:tc>
                  <a:txBody>
                    <a:bodyPr/>
                    <a:lstStyle/>
                    <a:p>
                      <a:r>
                        <a:rPr lang="en-US" dirty="0"/>
                        <a:t>Ensure trained machine learning models are stored in a secure environment (e.g. the Azure Machine Learning service model registry with versioning). Ensure trained models are not save (and left there) in various compute environments used for training workloads.</a:t>
                      </a:r>
                    </a:p>
                  </a:txBody>
                  <a:tcPr/>
                </a:tc>
                <a:extLst>
                  <a:ext uri="{0D108BD9-81ED-4DB2-BD59-A6C34878D82A}">
                    <a16:rowId xmlns:a16="http://schemas.microsoft.com/office/drawing/2014/main" val="840744384"/>
                  </a:ext>
                </a:extLst>
              </a:tr>
            </a:tbl>
          </a:graphicData>
        </a:graphic>
      </p:graphicFrame>
    </p:spTree>
    <p:extLst>
      <p:ext uri="{BB962C8B-B14F-4D97-AF65-F5344CB8AC3E}">
        <p14:creationId xmlns:p14="http://schemas.microsoft.com/office/powerpoint/2010/main" val="2292368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0921AFFC-CE7A-474B-8CEB-0B91EF31D5C1}"/>
              </a:ext>
            </a:extLst>
          </p:cNvPr>
          <p:cNvSpPr>
            <a:spLocks noGrp="1"/>
          </p:cNvSpPr>
          <p:nvPr>
            <p:ph type="tbl" sz="quarter" idx="20"/>
          </p:nvPr>
        </p:nvSpPr>
        <p:spPr/>
      </p:sp>
      <p:sp>
        <p:nvSpPr>
          <p:cNvPr id="2" name="Title 1">
            <a:extLst>
              <a:ext uri="{FF2B5EF4-FFF2-40B4-BE49-F238E27FC236}">
                <a16:creationId xmlns:a16="http://schemas.microsoft.com/office/drawing/2014/main" id="{E79C7C79-7C88-4ED0-B4FD-EC73FBDE5F8C}"/>
              </a:ext>
            </a:extLst>
          </p:cNvPr>
          <p:cNvSpPr>
            <a:spLocks noGrp="1"/>
          </p:cNvSpPr>
          <p:nvPr>
            <p:ph type="title"/>
          </p:nvPr>
        </p:nvSpPr>
        <p:spPr/>
        <p:txBody>
          <a:bodyPr>
            <a:normAutofit fontScale="90000"/>
          </a:bodyPr>
          <a:lstStyle/>
          <a:p>
            <a:r>
              <a:rPr lang="en-US" dirty="0"/>
              <a:t>Security checklist - continued</a:t>
            </a:r>
          </a:p>
        </p:txBody>
      </p:sp>
      <p:sp>
        <p:nvSpPr>
          <p:cNvPr id="3" name="Text Placeholder 2">
            <a:extLst>
              <a:ext uri="{FF2B5EF4-FFF2-40B4-BE49-F238E27FC236}">
                <a16:creationId xmlns:a16="http://schemas.microsoft.com/office/drawing/2014/main" id="{A72BBA9E-8574-4377-9173-72D2E7C1E127}"/>
              </a:ext>
            </a:extLst>
          </p:cNvPr>
          <p:cNvSpPr>
            <a:spLocks noGrp="1"/>
          </p:cNvSpPr>
          <p:nvPr>
            <p:ph type="body" sz="quarter" idx="16"/>
          </p:nvPr>
        </p:nvSpPr>
        <p:spPr/>
        <p:txBody>
          <a:bodyPr/>
          <a:lstStyle/>
          <a:p>
            <a:endParaRPr lang="en-US"/>
          </a:p>
        </p:txBody>
      </p:sp>
      <p:graphicFrame>
        <p:nvGraphicFramePr>
          <p:cNvPr id="4" name="Table 4">
            <a:extLst>
              <a:ext uri="{FF2B5EF4-FFF2-40B4-BE49-F238E27FC236}">
                <a16:creationId xmlns:a16="http://schemas.microsoft.com/office/drawing/2014/main" id="{95EC4A10-1E76-4278-A950-170DA9F40E70}"/>
              </a:ext>
            </a:extLst>
          </p:cNvPr>
          <p:cNvGraphicFramePr>
            <a:graphicFrameLocks noGrp="1"/>
          </p:cNvGraphicFramePr>
          <p:nvPr/>
        </p:nvGraphicFramePr>
        <p:xfrm>
          <a:off x="716692" y="1131558"/>
          <a:ext cx="10775092" cy="4947920"/>
        </p:xfrm>
        <a:graphic>
          <a:graphicData uri="http://schemas.openxmlformats.org/drawingml/2006/table">
            <a:tbl>
              <a:tblPr firstRow="1" bandRow="1">
                <a:tableStyleId>{5C22544A-7EE6-4342-B048-85BDC9FD1C3A}</a:tableStyleId>
              </a:tblPr>
              <a:tblGrid>
                <a:gridCol w="3177070">
                  <a:extLst>
                    <a:ext uri="{9D8B030D-6E8A-4147-A177-3AD203B41FA5}">
                      <a16:colId xmlns:a16="http://schemas.microsoft.com/office/drawing/2014/main" val="2945406548"/>
                    </a:ext>
                  </a:extLst>
                </a:gridCol>
                <a:gridCol w="7598022">
                  <a:extLst>
                    <a:ext uri="{9D8B030D-6E8A-4147-A177-3AD203B41FA5}">
                      <a16:colId xmlns:a16="http://schemas.microsoft.com/office/drawing/2014/main" val="285734012"/>
                    </a:ext>
                  </a:extLst>
                </a:gridCol>
              </a:tblGrid>
              <a:tr h="370840">
                <a:tc>
                  <a:txBody>
                    <a:bodyPr/>
                    <a:lstStyle/>
                    <a:p>
                      <a:pPr algn="ctr"/>
                      <a:r>
                        <a:rPr lang="en-US" dirty="0"/>
                        <a:t>Name</a:t>
                      </a:r>
                    </a:p>
                  </a:txBody>
                  <a:tcPr/>
                </a:tc>
                <a:tc>
                  <a:txBody>
                    <a:bodyPr/>
                    <a:lstStyle/>
                    <a:p>
                      <a:pPr algn="ctr"/>
                      <a:r>
                        <a:rPr lang="en-US" dirty="0"/>
                        <a:t>Description</a:t>
                      </a:r>
                    </a:p>
                  </a:txBody>
                  <a:tcPr/>
                </a:tc>
                <a:extLst>
                  <a:ext uri="{0D108BD9-81ED-4DB2-BD59-A6C34878D82A}">
                    <a16:rowId xmlns:a16="http://schemas.microsoft.com/office/drawing/2014/main" val="4283527711"/>
                  </a:ext>
                </a:extLst>
              </a:tr>
              <a:tr h="370840">
                <a:tc>
                  <a:txBody>
                    <a:bodyPr/>
                    <a:lstStyle/>
                    <a:p>
                      <a:r>
                        <a:rPr lang="en-US" dirty="0"/>
                        <a:t>Deploy models for real-time scoring</a:t>
                      </a:r>
                    </a:p>
                  </a:txBody>
                  <a:tcPr/>
                </a:tc>
                <a:tc>
                  <a:txBody>
                    <a:bodyPr/>
                    <a:lstStyle/>
                    <a:p>
                      <a:r>
                        <a:rPr lang="en-US" dirty="0"/>
                        <a:t>Ensure models are deployed in secure environments. Ensure web service endpoints exposed for real-time scoring are properly secured and monitored for attempts to breach security (e.g. by using HTTPS, security keys vs. tokens, Azure AD integration etc...). Make sure you follow proper security guidelines for ACI or AKS.</a:t>
                      </a:r>
                    </a:p>
                  </a:txBody>
                  <a:tcPr/>
                </a:tc>
                <a:extLst>
                  <a:ext uri="{0D108BD9-81ED-4DB2-BD59-A6C34878D82A}">
                    <a16:rowId xmlns:a16="http://schemas.microsoft.com/office/drawing/2014/main" val="306923000"/>
                  </a:ext>
                </a:extLst>
              </a:tr>
              <a:tr h="370840">
                <a:tc>
                  <a:txBody>
                    <a:bodyPr/>
                    <a:lstStyle/>
                    <a:p>
                      <a:r>
                        <a:rPr lang="en-US" dirty="0"/>
                        <a:t>Deploy models for batch scoring</a:t>
                      </a:r>
                    </a:p>
                  </a:txBody>
                  <a:tcPr/>
                </a:tc>
                <a:tc>
                  <a:txBody>
                    <a:bodyPr/>
                    <a:lstStyle/>
                    <a:p>
                      <a:r>
                        <a:rPr lang="en-US" dirty="0"/>
                        <a:t>Ensure models are deployed in secure environments. Ensure proper security of all actions capable of starting a batch processing job.</a:t>
                      </a:r>
                    </a:p>
                  </a:txBody>
                  <a:tcPr/>
                </a:tc>
                <a:extLst>
                  <a:ext uri="{0D108BD9-81ED-4DB2-BD59-A6C34878D82A}">
                    <a16:rowId xmlns:a16="http://schemas.microsoft.com/office/drawing/2014/main" val="2601627439"/>
                  </a:ext>
                </a:extLst>
              </a:tr>
              <a:tr h="370840">
                <a:tc>
                  <a:txBody>
                    <a:bodyPr/>
                    <a:lstStyle/>
                    <a:p>
                      <a:r>
                        <a:rPr lang="en-US" dirty="0"/>
                        <a:t>Manage secrets</a:t>
                      </a:r>
                    </a:p>
                  </a:txBody>
                  <a:tcPr/>
                </a:tc>
                <a:tc>
                  <a:txBody>
                    <a:bodyPr/>
                    <a:lstStyle/>
                    <a:p>
                      <a:r>
                        <a:rPr lang="en-US" dirty="0"/>
                        <a:t>Ensure secrets are not left in easily accessible places (source code files, source code repositories, notebooks, scripts etc...). Wherever possible, use approaches that do not require specifying credentials at run-time. Perform the task of regenerating storage account keys at regular intervals of time.</a:t>
                      </a:r>
                    </a:p>
                  </a:txBody>
                  <a:tcPr/>
                </a:tc>
                <a:extLst>
                  <a:ext uri="{0D108BD9-81ED-4DB2-BD59-A6C34878D82A}">
                    <a16:rowId xmlns:a16="http://schemas.microsoft.com/office/drawing/2014/main" val="1386922725"/>
                  </a:ext>
                </a:extLst>
              </a:tr>
              <a:tr h="370840">
                <a:tc>
                  <a:txBody>
                    <a:bodyPr/>
                    <a:lstStyle/>
                    <a:p>
                      <a:r>
                        <a:rPr lang="en-US" dirty="0"/>
                        <a:t>Manage workspaces</a:t>
                      </a:r>
                    </a:p>
                  </a:txBody>
                  <a:tcPr/>
                </a:tc>
                <a:tc>
                  <a:txBody>
                    <a:bodyPr/>
                    <a:lstStyle/>
                    <a:p>
                      <a:r>
                        <a:rPr lang="en-US" dirty="0"/>
                        <a:t>The Azure Machine Learning service is the main security boundary for controlling access to machine learning resources. Make sure you understand the security impact of an Azure machine learning workspace.</a:t>
                      </a:r>
                    </a:p>
                  </a:txBody>
                  <a:tcPr/>
                </a:tc>
                <a:extLst>
                  <a:ext uri="{0D108BD9-81ED-4DB2-BD59-A6C34878D82A}">
                    <a16:rowId xmlns:a16="http://schemas.microsoft.com/office/drawing/2014/main" val="2037128090"/>
                  </a:ext>
                </a:extLst>
              </a:tr>
              <a:tr h="370840">
                <a:tc>
                  <a:txBody>
                    <a:bodyPr/>
                    <a:lstStyle/>
                    <a:p>
                      <a:r>
                        <a:rPr lang="en-US" dirty="0"/>
                        <a:t>Manage networking</a:t>
                      </a:r>
                    </a:p>
                  </a:txBody>
                  <a:tcPr/>
                </a:tc>
                <a:tc>
                  <a:txBody>
                    <a:bodyPr/>
                    <a:lstStyle/>
                    <a:p>
                      <a:r>
                        <a:rPr lang="en-US" dirty="0"/>
                        <a:t>Secure AML training and scoring jobs using virtual networks.</a:t>
                      </a:r>
                    </a:p>
                  </a:txBody>
                  <a:tcPr/>
                </a:tc>
                <a:extLst>
                  <a:ext uri="{0D108BD9-81ED-4DB2-BD59-A6C34878D82A}">
                    <a16:rowId xmlns:a16="http://schemas.microsoft.com/office/drawing/2014/main" val="840744384"/>
                  </a:ext>
                </a:extLst>
              </a:tr>
            </a:tbl>
          </a:graphicData>
        </a:graphic>
      </p:graphicFrame>
    </p:spTree>
    <p:extLst>
      <p:ext uri="{BB962C8B-B14F-4D97-AF65-F5344CB8AC3E}">
        <p14:creationId xmlns:p14="http://schemas.microsoft.com/office/powerpoint/2010/main" val="2063001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403896-FD0B-4335-AAC6-F197A25E7DED}"/>
              </a:ext>
            </a:extLst>
          </p:cNvPr>
          <p:cNvSpPr>
            <a:spLocks noGrp="1"/>
          </p:cNvSpPr>
          <p:nvPr>
            <p:ph type="title"/>
          </p:nvPr>
        </p:nvSpPr>
        <p:spPr/>
        <p:txBody>
          <a:bodyPr>
            <a:normAutofit fontScale="90000"/>
          </a:bodyPr>
          <a:lstStyle/>
          <a:p>
            <a:r>
              <a:rPr lang="en-US" dirty="0"/>
              <a:t>Network security – AML workspace</a:t>
            </a:r>
          </a:p>
        </p:txBody>
      </p:sp>
      <p:sp>
        <p:nvSpPr>
          <p:cNvPr id="4" name="Text Placeholder 3">
            <a:extLst>
              <a:ext uri="{FF2B5EF4-FFF2-40B4-BE49-F238E27FC236}">
                <a16:creationId xmlns:a16="http://schemas.microsoft.com/office/drawing/2014/main" id="{C07EA356-3D55-4B94-BDDC-064B32FE6587}"/>
              </a:ext>
            </a:extLst>
          </p:cNvPr>
          <p:cNvSpPr>
            <a:spLocks noGrp="1"/>
          </p:cNvSpPr>
          <p:nvPr>
            <p:ph type="body" sz="quarter" idx="22"/>
          </p:nvPr>
        </p:nvSpPr>
        <p:spPr/>
        <p:txBody>
          <a:bodyPr/>
          <a:lstStyle/>
          <a:p>
            <a:endParaRPr lang="en-US"/>
          </a:p>
        </p:txBody>
      </p:sp>
      <p:sp>
        <p:nvSpPr>
          <p:cNvPr id="5" name="Rectangle: Rounded Corners 4">
            <a:extLst>
              <a:ext uri="{FF2B5EF4-FFF2-40B4-BE49-F238E27FC236}">
                <a16:creationId xmlns:a16="http://schemas.microsoft.com/office/drawing/2014/main" id="{CA605E1D-B575-4B71-A227-57BAEB9C20B4}"/>
              </a:ext>
            </a:extLst>
          </p:cNvPr>
          <p:cNvSpPr/>
          <p:nvPr/>
        </p:nvSpPr>
        <p:spPr bwMode="auto">
          <a:xfrm>
            <a:off x="2506592" y="1431016"/>
            <a:ext cx="2904616" cy="1251339"/>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46FCB22-CEAD-41CB-BCA9-0AB8D7363A1D}"/>
              </a:ext>
            </a:extLst>
          </p:cNvPr>
          <p:cNvGrpSpPr/>
          <p:nvPr/>
        </p:nvGrpSpPr>
        <p:grpSpPr>
          <a:xfrm>
            <a:off x="2727343" y="1624662"/>
            <a:ext cx="2463113" cy="877895"/>
            <a:chOff x="10013366" y="1728174"/>
            <a:chExt cx="2463113" cy="877895"/>
          </a:xfrm>
        </p:grpSpPr>
        <p:sp>
          <p:nvSpPr>
            <p:cNvPr id="6" name="TextBox 5">
              <a:extLst>
                <a:ext uri="{FF2B5EF4-FFF2-40B4-BE49-F238E27FC236}">
                  <a16:creationId xmlns:a16="http://schemas.microsoft.com/office/drawing/2014/main" id="{CD5C205A-CCC2-4C50-986F-5CDFEC165019}"/>
                </a:ext>
              </a:extLst>
            </p:cNvPr>
            <p:cNvSpPr txBox="1"/>
            <p:nvPr/>
          </p:nvSpPr>
          <p:spPr>
            <a:xfrm>
              <a:off x="10013366" y="2178076"/>
              <a:ext cx="2463113"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1000" dirty="0">
                  <a:solidFill>
                    <a:schemeClr val="tx1"/>
                  </a:solidFill>
                  <a:latin typeface="Segoe UI Semibold" panose="020B0702040204020203" pitchFamily="34" charset="0"/>
                  <a:cs typeface="Segoe UI Semibold" panose="020B0702040204020203" pitchFamily="34" charset="0"/>
                </a:rPr>
                <a:t>Azure Machine Learning Workspace</a:t>
              </a:r>
            </a:p>
          </p:txBody>
        </p:sp>
        <p:pic>
          <p:nvPicPr>
            <p:cNvPr id="7" name="Picture 4" descr="See the source image">
              <a:extLst>
                <a:ext uri="{FF2B5EF4-FFF2-40B4-BE49-F238E27FC236}">
                  <a16:creationId xmlns:a16="http://schemas.microsoft.com/office/drawing/2014/main" id="{6B0384FD-A396-49F1-82D3-B2AA6C80C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254" y="1728174"/>
              <a:ext cx="443304" cy="47699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8D669DC7-EA55-4D45-8A84-80C024AEE393}"/>
              </a:ext>
            </a:extLst>
          </p:cNvPr>
          <p:cNvSpPr/>
          <p:nvPr/>
        </p:nvSpPr>
        <p:spPr>
          <a:xfrm>
            <a:off x="2506592" y="3325903"/>
            <a:ext cx="4463396" cy="211063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a:extLst>
              <a:ext uri="{FF2B5EF4-FFF2-40B4-BE49-F238E27FC236}">
                <a16:creationId xmlns:a16="http://schemas.microsoft.com/office/drawing/2014/main" id="{0EFBDC39-13F9-4EBB-87CD-530E1714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756641" y="3480189"/>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AA828DC-88C8-4B8A-B162-208130621D45}"/>
              </a:ext>
            </a:extLst>
          </p:cNvPr>
          <p:cNvGrpSpPr/>
          <p:nvPr/>
        </p:nvGrpSpPr>
        <p:grpSpPr>
          <a:xfrm>
            <a:off x="3197820" y="4287857"/>
            <a:ext cx="861273" cy="1070683"/>
            <a:chOff x="10790745" y="4419369"/>
            <a:chExt cx="861273" cy="1070683"/>
          </a:xfrm>
        </p:grpSpPr>
        <p:pic>
          <p:nvPicPr>
            <p:cNvPr id="14" name="Picture 13">
              <a:extLst>
                <a:ext uri="{FF2B5EF4-FFF2-40B4-BE49-F238E27FC236}">
                  <a16:creationId xmlns:a16="http://schemas.microsoft.com/office/drawing/2014/main" id="{BBF07E4C-1B96-4EC7-BDA6-B058ACC54F0F}"/>
                </a:ext>
              </a:extLst>
            </p:cNvPr>
            <p:cNvPicPr>
              <a:picLocks noChangeAspect="1"/>
            </p:cNvPicPr>
            <p:nvPr/>
          </p:nvPicPr>
          <p:blipFill>
            <a:blip r:embed="rId4"/>
            <a:stretch>
              <a:fillRect/>
            </a:stretch>
          </p:blipFill>
          <p:spPr>
            <a:xfrm>
              <a:off x="10790745" y="4419369"/>
              <a:ext cx="857889" cy="856043"/>
            </a:xfrm>
            <a:prstGeom prst="rect">
              <a:avLst/>
            </a:prstGeom>
            <a:effectLst>
              <a:outerShdw blurRad="50800" dist="38100" dir="5400000" algn="t" rotWithShape="0">
                <a:prstClr val="black">
                  <a:alpha val="40000"/>
                </a:prstClr>
              </a:outerShdw>
            </a:effectLst>
          </p:spPr>
        </p:pic>
        <p:sp>
          <p:nvSpPr>
            <p:cNvPr id="15" name="TextBox 14">
              <a:extLst>
                <a:ext uri="{FF2B5EF4-FFF2-40B4-BE49-F238E27FC236}">
                  <a16:creationId xmlns:a16="http://schemas.microsoft.com/office/drawing/2014/main" id="{55FF9023-6C77-4A8E-935D-3EE2365DFF57}"/>
                </a:ext>
              </a:extLst>
            </p:cNvPr>
            <p:cNvSpPr txBox="1"/>
            <p:nvPr/>
          </p:nvSpPr>
          <p:spPr>
            <a:xfrm>
              <a:off x="10851798" y="5243831"/>
              <a:ext cx="800220" cy="246221"/>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1000" dirty="0"/>
                <a:t>User client</a:t>
              </a:r>
            </a:p>
          </p:txBody>
        </p:sp>
      </p:grpSp>
      <p:cxnSp>
        <p:nvCxnSpPr>
          <p:cNvPr id="16" name="Connector: Elbow 15">
            <a:extLst>
              <a:ext uri="{FF2B5EF4-FFF2-40B4-BE49-F238E27FC236}">
                <a16:creationId xmlns:a16="http://schemas.microsoft.com/office/drawing/2014/main" id="{28D154E4-0BF8-4DF5-8E6D-388D6FF1B7AC}"/>
              </a:ext>
            </a:extLst>
          </p:cNvPr>
          <p:cNvCxnSpPr>
            <a:cxnSpLocks/>
            <a:stCxn id="6" idx="2"/>
            <a:endCxn id="12" idx="0"/>
          </p:cNvCxnSpPr>
          <p:nvPr/>
        </p:nvCxnSpPr>
        <p:spPr>
          <a:xfrm rot="5400000">
            <a:off x="3470084" y="2991373"/>
            <a:ext cx="977632" cy="1"/>
          </a:xfrm>
          <a:prstGeom prst="bentConnector3">
            <a:avLst>
              <a:gd name="adj1" fmla="val 50000"/>
            </a:avLst>
          </a:prstGeom>
          <a:ln>
            <a:solidFill>
              <a:srgbClr val="002060"/>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C18E301-6870-442C-8051-622200CC1C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6953" y="5051716"/>
            <a:ext cx="414144" cy="414144"/>
          </a:xfrm>
          <a:prstGeom prst="rect">
            <a:avLst/>
          </a:prstGeom>
        </p:spPr>
      </p:pic>
      <p:sp>
        <p:nvSpPr>
          <p:cNvPr id="27" name="TextBox 26">
            <a:extLst>
              <a:ext uri="{FF2B5EF4-FFF2-40B4-BE49-F238E27FC236}">
                <a16:creationId xmlns:a16="http://schemas.microsoft.com/office/drawing/2014/main" id="{92F00D1E-19DF-47D6-99EA-45132713231C}"/>
              </a:ext>
            </a:extLst>
          </p:cNvPr>
          <p:cNvSpPr txBox="1"/>
          <p:nvPr/>
        </p:nvSpPr>
        <p:spPr>
          <a:xfrm>
            <a:off x="2489910" y="5403095"/>
            <a:ext cx="138245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Virtual Network</a:t>
            </a:r>
          </a:p>
        </p:txBody>
      </p:sp>
      <p:sp>
        <p:nvSpPr>
          <p:cNvPr id="32" name="TextBox 31">
            <a:extLst>
              <a:ext uri="{FF2B5EF4-FFF2-40B4-BE49-F238E27FC236}">
                <a16:creationId xmlns:a16="http://schemas.microsoft.com/office/drawing/2014/main" id="{A618D9C0-4F6A-4357-A3B1-A9950002F4FE}"/>
              </a:ext>
            </a:extLst>
          </p:cNvPr>
          <p:cNvSpPr txBox="1"/>
          <p:nvPr/>
        </p:nvSpPr>
        <p:spPr>
          <a:xfrm>
            <a:off x="2673252" y="3526458"/>
            <a:ext cx="138245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33" name="Graphic 32">
            <a:extLst>
              <a:ext uri="{FF2B5EF4-FFF2-40B4-BE49-F238E27FC236}">
                <a16:creationId xmlns:a16="http://schemas.microsoft.com/office/drawing/2014/main" id="{FB3F0EDC-002E-45AC-AD3E-322D106C70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0723" y="3526458"/>
            <a:ext cx="414144" cy="414144"/>
          </a:xfrm>
          <a:prstGeom prst="rect">
            <a:avLst/>
          </a:prstGeom>
        </p:spPr>
      </p:pic>
      <p:pic>
        <p:nvPicPr>
          <p:cNvPr id="34" name="Graphic 33">
            <a:extLst>
              <a:ext uri="{FF2B5EF4-FFF2-40B4-BE49-F238E27FC236}">
                <a16:creationId xmlns:a16="http://schemas.microsoft.com/office/drawing/2014/main" id="{092A5892-A9BD-4A6E-9E5E-580795763A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0723" y="4141157"/>
            <a:ext cx="414144" cy="414144"/>
          </a:xfrm>
          <a:prstGeom prst="rect">
            <a:avLst/>
          </a:prstGeom>
        </p:spPr>
      </p:pic>
      <p:pic>
        <p:nvPicPr>
          <p:cNvPr id="35" name="Graphic 34">
            <a:extLst>
              <a:ext uri="{FF2B5EF4-FFF2-40B4-BE49-F238E27FC236}">
                <a16:creationId xmlns:a16="http://schemas.microsoft.com/office/drawing/2014/main" id="{DC4C1560-3AED-44D5-BFA8-81D6467F22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0723" y="4715878"/>
            <a:ext cx="414144" cy="414144"/>
          </a:xfrm>
          <a:prstGeom prst="rect">
            <a:avLst/>
          </a:prstGeom>
        </p:spPr>
      </p:pic>
      <p:sp>
        <p:nvSpPr>
          <p:cNvPr id="36" name="TextBox 35">
            <a:extLst>
              <a:ext uri="{FF2B5EF4-FFF2-40B4-BE49-F238E27FC236}">
                <a16:creationId xmlns:a16="http://schemas.microsoft.com/office/drawing/2014/main" id="{541BFD57-94EC-4C42-890A-31A84AF95C9B}"/>
              </a:ext>
            </a:extLst>
          </p:cNvPr>
          <p:cNvSpPr txBox="1"/>
          <p:nvPr/>
        </p:nvSpPr>
        <p:spPr>
          <a:xfrm>
            <a:off x="5244546" y="3526458"/>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Service endpoint</a:t>
            </a:r>
          </a:p>
        </p:txBody>
      </p:sp>
      <p:sp>
        <p:nvSpPr>
          <p:cNvPr id="37" name="TextBox 36">
            <a:extLst>
              <a:ext uri="{FF2B5EF4-FFF2-40B4-BE49-F238E27FC236}">
                <a16:creationId xmlns:a16="http://schemas.microsoft.com/office/drawing/2014/main" id="{99577F1E-A9C6-454E-BAAA-1CEA7D522331}"/>
              </a:ext>
            </a:extLst>
          </p:cNvPr>
          <p:cNvSpPr txBox="1"/>
          <p:nvPr/>
        </p:nvSpPr>
        <p:spPr>
          <a:xfrm>
            <a:off x="5244546" y="4170006"/>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or</a:t>
            </a:r>
          </a:p>
        </p:txBody>
      </p:sp>
      <p:sp>
        <p:nvSpPr>
          <p:cNvPr id="38" name="TextBox 37">
            <a:extLst>
              <a:ext uri="{FF2B5EF4-FFF2-40B4-BE49-F238E27FC236}">
                <a16:creationId xmlns:a16="http://schemas.microsoft.com/office/drawing/2014/main" id="{0085ABA2-DC37-4A39-B2B8-E2C6FA40577D}"/>
              </a:ext>
            </a:extLst>
          </p:cNvPr>
          <p:cNvSpPr txBox="1"/>
          <p:nvPr/>
        </p:nvSpPr>
        <p:spPr>
          <a:xfrm>
            <a:off x="5244546" y="4742956"/>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Private endpoint</a:t>
            </a:r>
          </a:p>
        </p:txBody>
      </p:sp>
      <p:grpSp>
        <p:nvGrpSpPr>
          <p:cNvPr id="42" name="Group 41">
            <a:extLst>
              <a:ext uri="{FF2B5EF4-FFF2-40B4-BE49-F238E27FC236}">
                <a16:creationId xmlns:a16="http://schemas.microsoft.com/office/drawing/2014/main" id="{1092DD78-7F9E-4163-99B2-FD06B3B46A8D}"/>
              </a:ext>
            </a:extLst>
          </p:cNvPr>
          <p:cNvGrpSpPr/>
          <p:nvPr/>
        </p:nvGrpSpPr>
        <p:grpSpPr>
          <a:xfrm>
            <a:off x="7559740" y="3503145"/>
            <a:ext cx="1064712" cy="538793"/>
            <a:chOff x="9559453" y="3351932"/>
            <a:chExt cx="1064712" cy="538793"/>
          </a:xfrm>
        </p:grpSpPr>
        <p:sp>
          <p:nvSpPr>
            <p:cNvPr id="43" name="TextBox 42">
              <a:extLst>
                <a:ext uri="{FF2B5EF4-FFF2-40B4-BE49-F238E27FC236}">
                  <a16:creationId xmlns:a16="http://schemas.microsoft.com/office/drawing/2014/main" id="{F815D034-FF03-4242-9245-E08BC2B298CA}"/>
                </a:ext>
              </a:extLst>
            </p:cNvPr>
            <p:cNvSpPr txBox="1"/>
            <p:nvPr/>
          </p:nvSpPr>
          <p:spPr>
            <a:xfrm>
              <a:off x="9759976" y="3351932"/>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STORAGE</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ACCOUNT</a:t>
              </a:r>
            </a:p>
          </p:txBody>
        </p:sp>
        <p:pic>
          <p:nvPicPr>
            <p:cNvPr id="44" name="Picture 4">
              <a:extLst>
                <a:ext uri="{FF2B5EF4-FFF2-40B4-BE49-F238E27FC236}">
                  <a16:creationId xmlns:a16="http://schemas.microsoft.com/office/drawing/2014/main" id="{7C7A4AF1-BBC0-4F15-8B93-1D4A8CC61C6A}"/>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9559453" y="3412057"/>
              <a:ext cx="338522" cy="33852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ADAD678B-C8E1-4FFA-9534-48AC3E30ED9A}"/>
              </a:ext>
            </a:extLst>
          </p:cNvPr>
          <p:cNvGrpSpPr/>
          <p:nvPr/>
        </p:nvGrpSpPr>
        <p:grpSpPr>
          <a:xfrm>
            <a:off x="8399802" y="4099790"/>
            <a:ext cx="913524" cy="538793"/>
            <a:chOff x="6817973" y="188428"/>
            <a:chExt cx="913524" cy="538793"/>
          </a:xfrm>
        </p:grpSpPr>
        <p:sp>
          <p:nvSpPr>
            <p:cNvPr id="46" name="TextBox 45">
              <a:extLst>
                <a:ext uri="{FF2B5EF4-FFF2-40B4-BE49-F238E27FC236}">
                  <a16:creationId xmlns:a16="http://schemas.microsoft.com/office/drawing/2014/main" id="{E5C5A337-A4D5-49AA-ADC8-E98897ED2058}"/>
                </a:ext>
              </a:extLst>
            </p:cNvPr>
            <p:cNvSpPr txBox="1"/>
            <p:nvPr/>
          </p:nvSpPr>
          <p:spPr>
            <a:xfrm>
              <a:off x="6867308" y="188428"/>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KEY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VAULT</a:t>
              </a:r>
            </a:p>
          </p:txBody>
        </p:sp>
        <p:pic>
          <p:nvPicPr>
            <p:cNvPr id="47" name="Graphic 46">
              <a:extLst>
                <a:ext uri="{FF2B5EF4-FFF2-40B4-BE49-F238E27FC236}">
                  <a16:creationId xmlns:a16="http://schemas.microsoft.com/office/drawing/2014/main" id="{A8DB8212-8E03-4BF9-9D9E-E9B2B26CF3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7973" y="293526"/>
              <a:ext cx="298100" cy="298100"/>
            </a:xfrm>
            <a:prstGeom prst="rect">
              <a:avLst/>
            </a:prstGeom>
          </p:spPr>
        </p:pic>
      </p:grpSp>
      <p:grpSp>
        <p:nvGrpSpPr>
          <p:cNvPr id="48" name="Group 47">
            <a:extLst>
              <a:ext uri="{FF2B5EF4-FFF2-40B4-BE49-F238E27FC236}">
                <a16:creationId xmlns:a16="http://schemas.microsoft.com/office/drawing/2014/main" id="{BA96295F-7B43-487E-B04D-58B2CA8E9E91}"/>
              </a:ext>
            </a:extLst>
          </p:cNvPr>
          <p:cNvGrpSpPr/>
          <p:nvPr/>
        </p:nvGrpSpPr>
        <p:grpSpPr>
          <a:xfrm>
            <a:off x="9015226" y="4662291"/>
            <a:ext cx="1063168" cy="538793"/>
            <a:chOff x="6817973" y="179961"/>
            <a:chExt cx="1063168" cy="538793"/>
          </a:xfrm>
        </p:grpSpPr>
        <p:sp>
          <p:nvSpPr>
            <p:cNvPr id="49" name="TextBox 48">
              <a:extLst>
                <a:ext uri="{FF2B5EF4-FFF2-40B4-BE49-F238E27FC236}">
                  <a16:creationId xmlns:a16="http://schemas.microsoft.com/office/drawing/2014/main" id="{9C64FEF9-D26E-4F3D-9E94-26F07457B3D5}"/>
                </a:ext>
              </a:extLst>
            </p:cNvPr>
            <p:cNvSpPr txBox="1"/>
            <p:nvPr/>
          </p:nvSpPr>
          <p:spPr>
            <a:xfrm>
              <a:off x="7016952" y="179961"/>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CONTAINER</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REGISTRY</a:t>
              </a:r>
            </a:p>
          </p:txBody>
        </p:sp>
        <p:pic>
          <p:nvPicPr>
            <p:cNvPr id="50" name="Graphic 49">
              <a:extLst>
                <a:ext uri="{FF2B5EF4-FFF2-40B4-BE49-F238E27FC236}">
                  <a16:creationId xmlns:a16="http://schemas.microsoft.com/office/drawing/2014/main" id="{8F69B379-2208-4D68-A6F8-A0D0E26D95B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817973" y="324058"/>
              <a:ext cx="298100" cy="237037"/>
            </a:xfrm>
            <a:prstGeom prst="rect">
              <a:avLst/>
            </a:prstGeom>
          </p:spPr>
        </p:pic>
      </p:grpSp>
      <p:cxnSp>
        <p:nvCxnSpPr>
          <p:cNvPr id="52" name="Connector: Elbow 51">
            <a:extLst>
              <a:ext uri="{FF2B5EF4-FFF2-40B4-BE49-F238E27FC236}">
                <a16:creationId xmlns:a16="http://schemas.microsoft.com/office/drawing/2014/main" id="{9AFADFE4-7E09-42D5-8ABE-741FB653BE32}"/>
              </a:ext>
            </a:extLst>
          </p:cNvPr>
          <p:cNvCxnSpPr>
            <a:cxnSpLocks/>
            <a:stCxn id="5" idx="3"/>
            <a:endCxn id="43" idx="0"/>
          </p:cNvCxnSpPr>
          <p:nvPr/>
        </p:nvCxnSpPr>
        <p:spPr>
          <a:xfrm>
            <a:off x="5411208" y="2056686"/>
            <a:ext cx="2781150" cy="1446459"/>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9A0A59C-D15C-43C5-A147-1BD55EDEE1F1}"/>
              </a:ext>
            </a:extLst>
          </p:cNvPr>
          <p:cNvCxnSpPr>
            <a:cxnSpLocks/>
            <a:stCxn id="5" idx="3"/>
            <a:endCxn id="46" idx="0"/>
          </p:cNvCxnSpPr>
          <p:nvPr/>
        </p:nvCxnSpPr>
        <p:spPr>
          <a:xfrm>
            <a:off x="5411208" y="2056686"/>
            <a:ext cx="3470024" cy="2043104"/>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BB627E-DE90-4B81-AC6A-E67190BF57C9}"/>
              </a:ext>
            </a:extLst>
          </p:cNvPr>
          <p:cNvCxnSpPr>
            <a:cxnSpLocks/>
            <a:stCxn id="5" idx="3"/>
            <a:endCxn id="49" idx="0"/>
          </p:cNvCxnSpPr>
          <p:nvPr/>
        </p:nvCxnSpPr>
        <p:spPr>
          <a:xfrm>
            <a:off x="5411208" y="2056686"/>
            <a:ext cx="4235092" cy="2605605"/>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B48E2E-0B3F-488B-8C40-761E417F3259}"/>
              </a:ext>
            </a:extLst>
          </p:cNvPr>
          <p:cNvCxnSpPr>
            <a:stCxn id="33" idx="3"/>
            <a:endCxn id="44" idx="1"/>
          </p:cNvCxnSpPr>
          <p:nvPr/>
        </p:nvCxnSpPr>
        <p:spPr>
          <a:xfrm flipV="1">
            <a:off x="6764867" y="3732531"/>
            <a:ext cx="794873" cy="999"/>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9BFD5B4-D261-413B-AF28-C64B7B622846}"/>
              </a:ext>
            </a:extLst>
          </p:cNvPr>
          <p:cNvCxnSpPr>
            <a:stCxn id="34" idx="3"/>
            <a:endCxn id="47" idx="1"/>
          </p:cNvCxnSpPr>
          <p:nvPr/>
        </p:nvCxnSpPr>
        <p:spPr>
          <a:xfrm>
            <a:off x="6764867" y="4348229"/>
            <a:ext cx="1634935" cy="5709"/>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EB060ACB-493E-4D6C-96A0-CB6AA1005617}"/>
              </a:ext>
            </a:extLst>
          </p:cNvPr>
          <p:cNvCxnSpPr>
            <a:stCxn id="35" idx="3"/>
            <a:endCxn id="50" idx="1"/>
          </p:cNvCxnSpPr>
          <p:nvPr/>
        </p:nvCxnSpPr>
        <p:spPr>
          <a:xfrm>
            <a:off x="6764867" y="4922950"/>
            <a:ext cx="2250359" cy="1957"/>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346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403896-FD0B-4335-AAC6-F197A25E7DED}"/>
              </a:ext>
            </a:extLst>
          </p:cNvPr>
          <p:cNvSpPr>
            <a:spLocks noGrp="1"/>
          </p:cNvSpPr>
          <p:nvPr>
            <p:ph type="title"/>
          </p:nvPr>
        </p:nvSpPr>
        <p:spPr/>
        <p:txBody>
          <a:bodyPr>
            <a:normAutofit fontScale="90000"/>
          </a:bodyPr>
          <a:lstStyle/>
          <a:p>
            <a:r>
              <a:rPr lang="en-US" dirty="0"/>
              <a:t>Network security - training and job submission environment</a:t>
            </a:r>
          </a:p>
        </p:txBody>
      </p:sp>
      <p:sp>
        <p:nvSpPr>
          <p:cNvPr id="8" name="Text Placeholder 7">
            <a:extLst>
              <a:ext uri="{FF2B5EF4-FFF2-40B4-BE49-F238E27FC236}">
                <a16:creationId xmlns:a16="http://schemas.microsoft.com/office/drawing/2014/main" id="{691F1DDD-15DC-4F0B-8460-AB132E7E9A31}"/>
              </a:ext>
            </a:extLst>
          </p:cNvPr>
          <p:cNvSpPr>
            <a:spLocks noGrp="1"/>
          </p:cNvSpPr>
          <p:nvPr>
            <p:ph type="body" sz="quarter" idx="16"/>
          </p:nvPr>
        </p:nvSpPr>
        <p:spPr/>
        <p:txBody>
          <a:bodyPr/>
          <a:lstStyle/>
          <a:p>
            <a:endParaRPr lang="en-US"/>
          </a:p>
        </p:txBody>
      </p:sp>
      <p:sp>
        <p:nvSpPr>
          <p:cNvPr id="5" name="Rectangle: Rounded Corners 4">
            <a:extLst>
              <a:ext uri="{FF2B5EF4-FFF2-40B4-BE49-F238E27FC236}">
                <a16:creationId xmlns:a16="http://schemas.microsoft.com/office/drawing/2014/main" id="{CA605E1D-B575-4B71-A227-57BAEB9C20B4}"/>
              </a:ext>
            </a:extLst>
          </p:cNvPr>
          <p:cNvSpPr/>
          <p:nvPr/>
        </p:nvSpPr>
        <p:spPr bwMode="auto">
          <a:xfrm>
            <a:off x="1735666" y="1583416"/>
            <a:ext cx="4632275" cy="1251339"/>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46FCB22-CEAD-41CB-BCA9-0AB8D7363A1D}"/>
              </a:ext>
            </a:extLst>
          </p:cNvPr>
          <p:cNvGrpSpPr/>
          <p:nvPr/>
        </p:nvGrpSpPr>
        <p:grpSpPr>
          <a:xfrm>
            <a:off x="3684076" y="1777062"/>
            <a:ext cx="2463113" cy="877895"/>
            <a:chOff x="10013366" y="1728174"/>
            <a:chExt cx="2463113" cy="877895"/>
          </a:xfrm>
        </p:grpSpPr>
        <p:sp>
          <p:nvSpPr>
            <p:cNvPr id="6" name="TextBox 5">
              <a:extLst>
                <a:ext uri="{FF2B5EF4-FFF2-40B4-BE49-F238E27FC236}">
                  <a16:creationId xmlns:a16="http://schemas.microsoft.com/office/drawing/2014/main" id="{CD5C205A-CCC2-4C50-986F-5CDFEC165019}"/>
                </a:ext>
              </a:extLst>
            </p:cNvPr>
            <p:cNvSpPr txBox="1"/>
            <p:nvPr/>
          </p:nvSpPr>
          <p:spPr>
            <a:xfrm>
              <a:off x="10013366" y="2178076"/>
              <a:ext cx="2463113"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1000" dirty="0">
                  <a:solidFill>
                    <a:schemeClr val="tx1"/>
                  </a:solidFill>
                  <a:latin typeface="Segoe UI Semibold" panose="020B0702040204020203" pitchFamily="34" charset="0"/>
                  <a:cs typeface="Segoe UI Semibold" panose="020B0702040204020203" pitchFamily="34" charset="0"/>
                </a:rPr>
                <a:t>Azure Machine Learning Workspace</a:t>
              </a:r>
            </a:p>
          </p:txBody>
        </p:sp>
        <p:pic>
          <p:nvPicPr>
            <p:cNvPr id="7" name="Picture 4" descr="See the source image">
              <a:extLst>
                <a:ext uri="{FF2B5EF4-FFF2-40B4-BE49-F238E27FC236}">
                  <a16:creationId xmlns:a16="http://schemas.microsoft.com/office/drawing/2014/main" id="{6B0384FD-A396-49F1-82D3-B2AA6C80C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0254" y="1728174"/>
              <a:ext cx="443304" cy="47699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8D669DC7-EA55-4D45-8A84-80C024AEE393}"/>
              </a:ext>
            </a:extLst>
          </p:cNvPr>
          <p:cNvSpPr/>
          <p:nvPr/>
        </p:nvSpPr>
        <p:spPr>
          <a:xfrm>
            <a:off x="2523066" y="3478303"/>
            <a:ext cx="5403655" cy="2110635"/>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4">
            <a:extLst>
              <a:ext uri="{FF2B5EF4-FFF2-40B4-BE49-F238E27FC236}">
                <a16:creationId xmlns:a16="http://schemas.microsoft.com/office/drawing/2014/main" id="{0EFBDC39-13F9-4EBB-87CD-530E1714B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713374" y="3632589"/>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AA828DC-88C8-4B8A-B162-208130621D45}"/>
              </a:ext>
            </a:extLst>
          </p:cNvPr>
          <p:cNvGrpSpPr/>
          <p:nvPr/>
        </p:nvGrpSpPr>
        <p:grpSpPr>
          <a:xfrm>
            <a:off x="4492521" y="4440257"/>
            <a:ext cx="861273" cy="1070683"/>
            <a:chOff x="10790745" y="4419369"/>
            <a:chExt cx="861273" cy="1070683"/>
          </a:xfrm>
        </p:grpSpPr>
        <p:pic>
          <p:nvPicPr>
            <p:cNvPr id="14" name="Picture 13">
              <a:extLst>
                <a:ext uri="{FF2B5EF4-FFF2-40B4-BE49-F238E27FC236}">
                  <a16:creationId xmlns:a16="http://schemas.microsoft.com/office/drawing/2014/main" id="{BBF07E4C-1B96-4EC7-BDA6-B058ACC54F0F}"/>
                </a:ext>
              </a:extLst>
            </p:cNvPr>
            <p:cNvPicPr>
              <a:picLocks noChangeAspect="1"/>
            </p:cNvPicPr>
            <p:nvPr/>
          </p:nvPicPr>
          <p:blipFill>
            <a:blip r:embed="rId4"/>
            <a:stretch>
              <a:fillRect/>
            </a:stretch>
          </p:blipFill>
          <p:spPr>
            <a:xfrm>
              <a:off x="10790745" y="4419369"/>
              <a:ext cx="857889" cy="856043"/>
            </a:xfrm>
            <a:prstGeom prst="rect">
              <a:avLst/>
            </a:prstGeom>
            <a:effectLst>
              <a:outerShdw blurRad="50800" dist="38100" dir="5400000" algn="t" rotWithShape="0">
                <a:prstClr val="black">
                  <a:alpha val="40000"/>
                </a:prstClr>
              </a:outerShdw>
            </a:effectLst>
          </p:spPr>
        </p:pic>
        <p:sp>
          <p:nvSpPr>
            <p:cNvPr id="15" name="TextBox 14">
              <a:extLst>
                <a:ext uri="{FF2B5EF4-FFF2-40B4-BE49-F238E27FC236}">
                  <a16:creationId xmlns:a16="http://schemas.microsoft.com/office/drawing/2014/main" id="{55FF9023-6C77-4A8E-935D-3EE2365DFF57}"/>
                </a:ext>
              </a:extLst>
            </p:cNvPr>
            <p:cNvSpPr txBox="1"/>
            <p:nvPr/>
          </p:nvSpPr>
          <p:spPr>
            <a:xfrm>
              <a:off x="10851798" y="5243831"/>
              <a:ext cx="800220" cy="246221"/>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1000" dirty="0"/>
                <a:t>User client</a:t>
              </a:r>
            </a:p>
          </p:txBody>
        </p:sp>
      </p:grpSp>
      <p:cxnSp>
        <p:nvCxnSpPr>
          <p:cNvPr id="16" name="Connector: Elbow 15">
            <a:extLst>
              <a:ext uri="{FF2B5EF4-FFF2-40B4-BE49-F238E27FC236}">
                <a16:creationId xmlns:a16="http://schemas.microsoft.com/office/drawing/2014/main" id="{28D154E4-0BF8-4DF5-8E6D-388D6FF1B7AC}"/>
              </a:ext>
            </a:extLst>
          </p:cNvPr>
          <p:cNvCxnSpPr>
            <a:cxnSpLocks/>
            <a:stCxn id="6" idx="2"/>
            <a:endCxn id="12" idx="0"/>
          </p:cNvCxnSpPr>
          <p:nvPr/>
        </p:nvCxnSpPr>
        <p:spPr>
          <a:xfrm rot="5400000">
            <a:off x="4426817" y="3143773"/>
            <a:ext cx="977632" cy="1"/>
          </a:xfrm>
          <a:prstGeom prst="bentConnector3">
            <a:avLst>
              <a:gd name="adj1" fmla="val 50000"/>
            </a:avLst>
          </a:prstGeom>
          <a:ln>
            <a:solidFill>
              <a:srgbClr val="002060"/>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C18E301-6870-442C-8051-622200CC1C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8720" y="5205230"/>
            <a:ext cx="414144" cy="414144"/>
          </a:xfrm>
          <a:prstGeom prst="rect">
            <a:avLst/>
          </a:prstGeom>
        </p:spPr>
      </p:pic>
      <p:sp>
        <p:nvSpPr>
          <p:cNvPr id="27" name="TextBox 26">
            <a:extLst>
              <a:ext uri="{FF2B5EF4-FFF2-40B4-BE49-F238E27FC236}">
                <a16:creationId xmlns:a16="http://schemas.microsoft.com/office/drawing/2014/main" id="{92F00D1E-19DF-47D6-99EA-45132713231C}"/>
              </a:ext>
            </a:extLst>
          </p:cNvPr>
          <p:cNvSpPr txBox="1"/>
          <p:nvPr/>
        </p:nvSpPr>
        <p:spPr>
          <a:xfrm>
            <a:off x="2523066" y="5510940"/>
            <a:ext cx="138245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Virtual Network</a:t>
            </a:r>
          </a:p>
        </p:txBody>
      </p:sp>
      <p:sp>
        <p:nvSpPr>
          <p:cNvPr id="32" name="TextBox 31">
            <a:extLst>
              <a:ext uri="{FF2B5EF4-FFF2-40B4-BE49-F238E27FC236}">
                <a16:creationId xmlns:a16="http://schemas.microsoft.com/office/drawing/2014/main" id="{A618D9C0-4F6A-4357-A3B1-A9950002F4FE}"/>
              </a:ext>
            </a:extLst>
          </p:cNvPr>
          <p:cNvSpPr txBox="1"/>
          <p:nvPr/>
        </p:nvSpPr>
        <p:spPr>
          <a:xfrm>
            <a:off x="4369719" y="3924174"/>
            <a:ext cx="138245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33" name="Graphic 32">
            <a:extLst>
              <a:ext uri="{FF2B5EF4-FFF2-40B4-BE49-F238E27FC236}">
                <a16:creationId xmlns:a16="http://schemas.microsoft.com/office/drawing/2014/main" id="{FB3F0EDC-002E-45AC-AD3E-322D106C70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7456" y="3678858"/>
            <a:ext cx="414144" cy="414144"/>
          </a:xfrm>
          <a:prstGeom prst="rect">
            <a:avLst/>
          </a:prstGeom>
        </p:spPr>
      </p:pic>
      <p:pic>
        <p:nvPicPr>
          <p:cNvPr id="34" name="Graphic 33">
            <a:extLst>
              <a:ext uri="{FF2B5EF4-FFF2-40B4-BE49-F238E27FC236}">
                <a16:creationId xmlns:a16="http://schemas.microsoft.com/office/drawing/2014/main" id="{092A5892-A9BD-4A6E-9E5E-580795763A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7456" y="4293557"/>
            <a:ext cx="414144" cy="414144"/>
          </a:xfrm>
          <a:prstGeom prst="rect">
            <a:avLst/>
          </a:prstGeom>
        </p:spPr>
      </p:pic>
      <p:pic>
        <p:nvPicPr>
          <p:cNvPr id="35" name="Graphic 34">
            <a:extLst>
              <a:ext uri="{FF2B5EF4-FFF2-40B4-BE49-F238E27FC236}">
                <a16:creationId xmlns:a16="http://schemas.microsoft.com/office/drawing/2014/main" id="{DC4C1560-3AED-44D5-BFA8-81D6467F22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7456" y="4868278"/>
            <a:ext cx="414144" cy="414144"/>
          </a:xfrm>
          <a:prstGeom prst="rect">
            <a:avLst/>
          </a:prstGeom>
        </p:spPr>
      </p:pic>
      <p:sp>
        <p:nvSpPr>
          <p:cNvPr id="36" name="TextBox 35">
            <a:extLst>
              <a:ext uri="{FF2B5EF4-FFF2-40B4-BE49-F238E27FC236}">
                <a16:creationId xmlns:a16="http://schemas.microsoft.com/office/drawing/2014/main" id="{541BFD57-94EC-4C42-890A-31A84AF95C9B}"/>
              </a:ext>
            </a:extLst>
          </p:cNvPr>
          <p:cNvSpPr txBox="1"/>
          <p:nvPr/>
        </p:nvSpPr>
        <p:spPr>
          <a:xfrm>
            <a:off x="6201279" y="3678858"/>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Service endpoint</a:t>
            </a:r>
          </a:p>
        </p:txBody>
      </p:sp>
      <p:sp>
        <p:nvSpPr>
          <p:cNvPr id="37" name="TextBox 36">
            <a:extLst>
              <a:ext uri="{FF2B5EF4-FFF2-40B4-BE49-F238E27FC236}">
                <a16:creationId xmlns:a16="http://schemas.microsoft.com/office/drawing/2014/main" id="{99577F1E-A9C6-454E-BAAA-1CEA7D522331}"/>
              </a:ext>
            </a:extLst>
          </p:cNvPr>
          <p:cNvSpPr txBox="1"/>
          <p:nvPr/>
        </p:nvSpPr>
        <p:spPr>
          <a:xfrm>
            <a:off x="6201279" y="4322406"/>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or</a:t>
            </a:r>
          </a:p>
        </p:txBody>
      </p:sp>
      <p:sp>
        <p:nvSpPr>
          <p:cNvPr id="38" name="TextBox 37">
            <a:extLst>
              <a:ext uri="{FF2B5EF4-FFF2-40B4-BE49-F238E27FC236}">
                <a16:creationId xmlns:a16="http://schemas.microsoft.com/office/drawing/2014/main" id="{0085ABA2-DC37-4A39-B2B8-E2C6FA40577D}"/>
              </a:ext>
            </a:extLst>
          </p:cNvPr>
          <p:cNvSpPr txBox="1"/>
          <p:nvPr/>
        </p:nvSpPr>
        <p:spPr>
          <a:xfrm>
            <a:off x="6201279" y="4895356"/>
            <a:ext cx="1106177"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Private endpoint</a:t>
            </a:r>
          </a:p>
        </p:txBody>
      </p:sp>
      <p:grpSp>
        <p:nvGrpSpPr>
          <p:cNvPr id="42" name="Group 41">
            <a:extLst>
              <a:ext uri="{FF2B5EF4-FFF2-40B4-BE49-F238E27FC236}">
                <a16:creationId xmlns:a16="http://schemas.microsoft.com/office/drawing/2014/main" id="{1092DD78-7F9E-4163-99B2-FD06B3B46A8D}"/>
              </a:ext>
            </a:extLst>
          </p:cNvPr>
          <p:cNvGrpSpPr/>
          <p:nvPr/>
        </p:nvGrpSpPr>
        <p:grpSpPr>
          <a:xfrm>
            <a:off x="8516473" y="3655545"/>
            <a:ext cx="1064712" cy="538793"/>
            <a:chOff x="9559453" y="3351932"/>
            <a:chExt cx="1064712" cy="538793"/>
          </a:xfrm>
        </p:grpSpPr>
        <p:sp>
          <p:nvSpPr>
            <p:cNvPr id="43" name="TextBox 42">
              <a:extLst>
                <a:ext uri="{FF2B5EF4-FFF2-40B4-BE49-F238E27FC236}">
                  <a16:creationId xmlns:a16="http://schemas.microsoft.com/office/drawing/2014/main" id="{F815D034-FF03-4242-9245-E08BC2B298CA}"/>
                </a:ext>
              </a:extLst>
            </p:cNvPr>
            <p:cNvSpPr txBox="1"/>
            <p:nvPr/>
          </p:nvSpPr>
          <p:spPr>
            <a:xfrm>
              <a:off x="9759976" y="3351932"/>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STORAGE</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ACCOUNT</a:t>
              </a:r>
            </a:p>
          </p:txBody>
        </p:sp>
        <p:pic>
          <p:nvPicPr>
            <p:cNvPr id="44" name="Picture 4">
              <a:extLst>
                <a:ext uri="{FF2B5EF4-FFF2-40B4-BE49-F238E27FC236}">
                  <a16:creationId xmlns:a16="http://schemas.microsoft.com/office/drawing/2014/main" id="{7C7A4AF1-BBC0-4F15-8B93-1D4A8CC61C6A}"/>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9559453" y="3412057"/>
              <a:ext cx="338522" cy="33852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ADAD678B-C8E1-4FFA-9534-48AC3E30ED9A}"/>
              </a:ext>
            </a:extLst>
          </p:cNvPr>
          <p:cNvGrpSpPr/>
          <p:nvPr/>
        </p:nvGrpSpPr>
        <p:grpSpPr>
          <a:xfrm>
            <a:off x="9356535" y="4252190"/>
            <a:ext cx="913524" cy="538793"/>
            <a:chOff x="6817973" y="188428"/>
            <a:chExt cx="913524" cy="538793"/>
          </a:xfrm>
        </p:grpSpPr>
        <p:sp>
          <p:nvSpPr>
            <p:cNvPr id="46" name="TextBox 45">
              <a:extLst>
                <a:ext uri="{FF2B5EF4-FFF2-40B4-BE49-F238E27FC236}">
                  <a16:creationId xmlns:a16="http://schemas.microsoft.com/office/drawing/2014/main" id="{E5C5A337-A4D5-49AA-ADC8-E98897ED2058}"/>
                </a:ext>
              </a:extLst>
            </p:cNvPr>
            <p:cNvSpPr txBox="1"/>
            <p:nvPr/>
          </p:nvSpPr>
          <p:spPr>
            <a:xfrm>
              <a:off x="6867308" y="188428"/>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KEY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VAULT</a:t>
              </a:r>
            </a:p>
          </p:txBody>
        </p:sp>
        <p:pic>
          <p:nvPicPr>
            <p:cNvPr id="47" name="Graphic 46">
              <a:extLst>
                <a:ext uri="{FF2B5EF4-FFF2-40B4-BE49-F238E27FC236}">
                  <a16:creationId xmlns:a16="http://schemas.microsoft.com/office/drawing/2014/main" id="{A8DB8212-8E03-4BF9-9D9E-E9B2B26CF31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17973" y="293526"/>
              <a:ext cx="298100" cy="298100"/>
            </a:xfrm>
            <a:prstGeom prst="rect">
              <a:avLst/>
            </a:prstGeom>
          </p:spPr>
        </p:pic>
      </p:grpSp>
      <p:grpSp>
        <p:nvGrpSpPr>
          <p:cNvPr id="48" name="Group 47">
            <a:extLst>
              <a:ext uri="{FF2B5EF4-FFF2-40B4-BE49-F238E27FC236}">
                <a16:creationId xmlns:a16="http://schemas.microsoft.com/office/drawing/2014/main" id="{BA96295F-7B43-487E-B04D-58B2CA8E9E91}"/>
              </a:ext>
            </a:extLst>
          </p:cNvPr>
          <p:cNvGrpSpPr/>
          <p:nvPr/>
        </p:nvGrpSpPr>
        <p:grpSpPr>
          <a:xfrm>
            <a:off x="9971959" y="4814691"/>
            <a:ext cx="1063168" cy="538793"/>
            <a:chOff x="6817973" y="179961"/>
            <a:chExt cx="1063168" cy="538793"/>
          </a:xfrm>
        </p:grpSpPr>
        <p:sp>
          <p:nvSpPr>
            <p:cNvPr id="49" name="TextBox 48">
              <a:extLst>
                <a:ext uri="{FF2B5EF4-FFF2-40B4-BE49-F238E27FC236}">
                  <a16:creationId xmlns:a16="http://schemas.microsoft.com/office/drawing/2014/main" id="{9C64FEF9-D26E-4F3D-9E94-26F07457B3D5}"/>
                </a:ext>
              </a:extLst>
            </p:cNvPr>
            <p:cNvSpPr txBox="1"/>
            <p:nvPr/>
          </p:nvSpPr>
          <p:spPr>
            <a:xfrm>
              <a:off x="7016952" y="179961"/>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CONTAINER</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REGISTRY</a:t>
              </a:r>
            </a:p>
          </p:txBody>
        </p:sp>
        <p:pic>
          <p:nvPicPr>
            <p:cNvPr id="50" name="Graphic 49">
              <a:extLst>
                <a:ext uri="{FF2B5EF4-FFF2-40B4-BE49-F238E27FC236}">
                  <a16:creationId xmlns:a16="http://schemas.microsoft.com/office/drawing/2014/main" id="{8F69B379-2208-4D68-A6F8-A0D0E26D95B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817973" y="324058"/>
              <a:ext cx="298100" cy="237037"/>
            </a:xfrm>
            <a:prstGeom prst="rect">
              <a:avLst/>
            </a:prstGeom>
          </p:spPr>
        </p:pic>
      </p:grpSp>
      <p:cxnSp>
        <p:nvCxnSpPr>
          <p:cNvPr id="52" name="Connector: Elbow 51">
            <a:extLst>
              <a:ext uri="{FF2B5EF4-FFF2-40B4-BE49-F238E27FC236}">
                <a16:creationId xmlns:a16="http://schemas.microsoft.com/office/drawing/2014/main" id="{9AFADFE4-7E09-42D5-8ABE-741FB653BE32}"/>
              </a:ext>
            </a:extLst>
          </p:cNvPr>
          <p:cNvCxnSpPr>
            <a:cxnSpLocks/>
            <a:stCxn id="5" idx="3"/>
            <a:endCxn id="43" idx="0"/>
          </p:cNvCxnSpPr>
          <p:nvPr/>
        </p:nvCxnSpPr>
        <p:spPr>
          <a:xfrm>
            <a:off x="6367941" y="2209086"/>
            <a:ext cx="2781150" cy="1446459"/>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9A0A59C-D15C-43C5-A147-1BD55EDEE1F1}"/>
              </a:ext>
            </a:extLst>
          </p:cNvPr>
          <p:cNvCxnSpPr>
            <a:cxnSpLocks/>
            <a:stCxn id="5" idx="3"/>
            <a:endCxn id="46" idx="0"/>
          </p:cNvCxnSpPr>
          <p:nvPr/>
        </p:nvCxnSpPr>
        <p:spPr>
          <a:xfrm>
            <a:off x="6367941" y="2209086"/>
            <a:ext cx="3470024" cy="2043104"/>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9BB627E-DE90-4B81-AC6A-E67190BF57C9}"/>
              </a:ext>
            </a:extLst>
          </p:cNvPr>
          <p:cNvCxnSpPr>
            <a:cxnSpLocks/>
            <a:stCxn id="5" idx="3"/>
            <a:endCxn id="49" idx="0"/>
          </p:cNvCxnSpPr>
          <p:nvPr/>
        </p:nvCxnSpPr>
        <p:spPr>
          <a:xfrm>
            <a:off x="6367941" y="2209086"/>
            <a:ext cx="4235092" cy="2605605"/>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7B48E2E-0B3F-488B-8C40-761E417F3259}"/>
              </a:ext>
            </a:extLst>
          </p:cNvPr>
          <p:cNvCxnSpPr>
            <a:stCxn id="33" idx="3"/>
            <a:endCxn id="44" idx="1"/>
          </p:cNvCxnSpPr>
          <p:nvPr/>
        </p:nvCxnSpPr>
        <p:spPr>
          <a:xfrm flipV="1">
            <a:off x="7721600" y="3884931"/>
            <a:ext cx="794873" cy="999"/>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A9BFD5B4-D261-413B-AF28-C64B7B622846}"/>
              </a:ext>
            </a:extLst>
          </p:cNvPr>
          <p:cNvCxnSpPr>
            <a:stCxn id="34" idx="3"/>
            <a:endCxn id="47" idx="1"/>
          </p:cNvCxnSpPr>
          <p:nvPr/>
        </p:nvCxnSpPr>
        <p:spPr>
          <a:xfrm>
            <a:off x="7721600" y="4500629"/>
            <a:ext cx="1634935" cy="5709"/>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EB060ACB-493E-4D6C-96A0-CB6AA1005617}"/>
              </a:ext>
            </a:extLst>
          </p:cNvPr>
          <p:cNvCxnSpPr>
            <a:stCxn id="35" idx="3"/>
            <a:endCxn id="50" idx="1"/>
          </p:cNvCxnSpPr>
          <p:nvPr/>
        </p:nvCxnSpPr>
        <p:spPr>
          <a:xfrm>
            <a:off x="7721600" y="5075350"/>
            <a:ext cx="2250359" cy="1957"/>
          </a:xfrm>
          <a:prstGeom prst="straightConnector1">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E2EE331-0DA7-4FD1-B5B9-5DD03B0991D1}"/>
              </a:ext>
            </a:extLst>
          </p:cNvPr>
          <p:cNvSpPr/>
          <p:nvPr/>
        </p:nvSpPr>
        <p:spPr>
          <a:xfrm>
            <a:off x="3141099" y="3605416"/>
            <a:ext cx="1207350" cy="1856407"/>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4ECD9E2-9061-4888-994D-ABA953C2BED5}"/>
              </a:ext>
            </a:extLst>
          </p:cNvPr>
          <p:cNvGrpSpPr/>
          <p:nvPr/>
        </p:nvGrpSpPr>
        <p:grpSpPr>
          <a:xfrm>
            <a:off x="3147348" y="3715670"/>
            <a:ext cx="1173035" cy="865015"/>
            <a:chOff x="2190615" y="3563270"/>
            <a:chExt cx="1173035" cy="865015"/>
          </a:xfrm>
        </p:grpSpPr>
        <p:pic>
          <p:nvPicPr>
            <p:cNvPr id="41" name="Picture 40">
              <a:extLst>
                <a:ext uri="{FF2B5EF4-FFF2-40B4-BE49-F238E27FC236}">
                  <a16:creationId xmlns:a16="http://schemas.microsoft.com/office/drawing/2014/main" id="{8C93701A-ED1C-41F1-82A4-730E0C6C7338}"/>
                </a:ext>
              </a:extLst>
            </p:cNvPr>
            <p:cNvPicPr>
              <a:picLocks noChangeAspect="1"/>
            </p:cNvPicPr>
            <p:nvPr/>
          </p:nvPicPr>
          <p:blipFill>
            <a:blip r:embed="rId4"/>
            <a:stretch>
              <a:fillRect/>
            </a:stretch>
          </p:blipFill>
          <p:spPr>
            <a:xfrm>
              <a:off x="2522590" y="3563270"/>
              <a:ext cx="530741" cy="529599"/>
            </a:xfrm>
            <a:prstGeom prst="rect">
              <a:avLst/>
            </a:prstGeom>
            <a:effectLst>
              <a:outerShdw blurRad="50800" dist="38100" dir="5400000" algn="t" rotWithShape="0">
                <a:prstClr val="black">
                  <a:alpha val="40000"/>
                </a:prstClr>
              </a:outerShdw>
            </a:effectLst>
          </p:spPr>
        </p:pic>
        <p:sp>
          <p:nvSpPr>
            <p:cNvPr id="53" name="TextBox 52">
              <a:extLst>
                <a:ext uri="{FF2B5EF4-FFF2-40B4-BE49-F238E27FC236}">
                  <a16:creationId xmlns:a16="http://schemas.microsoft.com/office/drawing/2014/main" id="{727EC2C6-4302-4E72-A824-ACD8130FBFB6}"/>
                </a:ext>
              </a:extLst>
            </p:cNvPr>
            <p:cNvSpPr txBox="1"/>
            <p:nvPr/>
          </p:nvSpPr>
          <p:spPr>
            <a:xfrm>
              <a:off x="2190615" y="4000292"/>
              <a:ext cx="1173035"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Compute cluster</a:t>
              </a:r>
            </a:p>
          </p:txBody>
        </p:sp>
      </p:grpSp>
      <p:grpSp>
        <p:nvGrpSpPr>
          <p:cNvPr id="54" name="Group 53">
            <a:extLst>
              <a:ext uri="{FF2B5EF4-FFF2-40B4-BE49-F238E27FC236}">
                <a16:creationId xmlns:a16="http://schemas.microsoft.com/office/drawing/2014/main" id="{9872CA86-06EA-4DC8-9F33-7B8B114D6041}"/>
              </a:ext>
            </a:extLst>
          </p:cNvPr>
          <p:cNvGrpSpPr/>
          <p:nvPr/>
        </p:nvGrpSpPr>
        <p:grpSpPr>
          <a:xfrm>
            <a:off x="3130681" y="4580685"/>
            <a:ext cx="1217768" cy="873076"/>
            <a:chOff x="2190616" y="3555209"/>
            <a:chExt cx="1217768" cy="873076"/>
          </a:xfrm>
        </p:grpSpPr>
        <p:pic>
          <p:nvPicPr>
            <p:cNvPr id="56" name="Picture 55">
              <a:extLst>
                <a:ext uri="{FF2B5EF4-FFF2-40B4-BE49-F238E27FC236}">
                  <a16:creationId xmlns:a16="http://schemas.microsoft.com/office/drawing/2014/main" id="{1E657A2C-7842-4219-BCD3-47395A5E68C0}"/>
                </a:ext>
              </a:extLst>
            </p:cNvPr>
            <p:cNvPicPr>
              <a:picLocks noChangeAspect="1"/>
            </p:cNvPicPr>
            <p:nvPr/>
          </p:nvPicPr>
          <p:blipFill>
            <a:blip r:embed="rId4"/>
            <a:stretch>
              <a:fillRect/>
            </a:stretch>
          </p:blipFill>
          <p:spPr>
            <a:xfrm>
              <a:off x="2528429" y="3555209"/>
              <a:ext cx="530741" cy="529599"/>
            </a:xfrm>
            <a:prstGeom prst="rect">
              <a:avLst/>
            </a:prstGeom>
            <a:effectLst>
              <a:outerShdw blurRad="50800" dist="38100" dir="5400000" algn="t" rotWithShape="0">
                <a:prstClr val="black">
                  <a:alpha val="40000"/>
                </a:prstClr>
              </a:outerShdw>
            </a:effectLst>
          </p:spPr>
        </p:pic>
        <p:sp>
          <p:nvSpPr>
            <p:cNvPr id="57" name="TextBox 56">
              <a:extLst>
                <a:ext uri="{FF2B5EF4-FFF2-40B4-BE49-F238E27FC236}">
                  <a16:creationId xmlns:a16="http://schemas.microsoft.com/office/drawing/2014/main" id="{39DDF5A3-DB9E-4B26-A784-5CA9649F5AC2}"/>
                </a:ext>
              </a:extLst>
            </p:cNvPr>
            <p:cNvSpPr txBox="1"/>
            <p:nvPr/>
          </p:nvSpPr>
          <p:spPr>
            <a:xfrm>
              <a:off x="2190616" y="4000292"/>
              <a:ext cx="1217768"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Compute instance</a:t>
              </a:r>
            </a:p>
          </p:txBody>
        </p:sp>
      </p:grpSp>
      <p:grpSp>
        <p:nvGrpSpPr>
          <p:cNvPr id="59" name="Group 58">
            <a:extLst>
              <a:ext uri="{FF2B5EF4-FFF2-40B4-BE49-F238E27FC236}">
                <a16:creationId xmlns:a16="http://schemas.microsoft.com/office/drawing/2014/main" id="{1B779744-2134-499B-AF28-84E90306C0D6}"/>
              </a:ext>
            </a:extLst>
          </p:cNvPr>
          <p:cNvGrpSpPr/>
          <p:nvPr/>
        </p:nvGrpSpPr>
        <p:grpSpPr>
          <a:xfrm>
            <a:off x="1137632" y="1843024"/>
            <a:ext cx="2463113" cy="822066"/>
            <a:chOff x="10013366" y="1784003"/>
            <a:chExt cx="2463113" cy="822066"/>
          </a:xfrm>
        </p:grpSpPr>
        <p:sp>
          <p:nvSpPr>
            <p:cNvPr id="60" name="TextBox 59">
              <a:extLst>
                <a:ext uri="{FF2B5EF4-FFF2-40B4-BE49-F238E27FC236}">
                  <a16:creationId xmlns:a16="http://schemas.microsoft.com/office/drawing/2014/main" id="{94357F8A-2301-4BD9-82B0-F2989C46F9AF}"/>
                </a:ext>
              </a:extLst>
            </p:cNvPr>
            <p:cNvSpPr txBox="1"/>
            <p:nvPr/>
          </p:nvSpPr>
          <p:spPr>
            <a:xfrm>
              <a:off x="10013366" y="2178076"/>
              <a:ext cx="2463113"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1000" dirty="0">
                  <a:solidFill>
                    <a:schemeClr val="tx1"/>
                  </a:solidFill>
                  <a:latin typeface="Segoe UI Semibold" panose="020B0702040204020203" pitchFamily="34" charset="0"/>
                  <a:cs typeface="Segoe UI Semibold" panose="020B0702040204020203" pitchFamily="34" charset="0"/>
                </a:rPr>
                <a:t>Azure Batch Service</a:t>
              </a:r>
            </a:p>
          </p:txBody>
        </p:sp>
        <p:pic>
          <p:nvPicPr>
            <p:cNvPr id="62" name="Picture 4">
              <a:extLst>
                <a:ext uri="{FF2B5EF4-FFF2-40B4-BE49-F238E27FC236}">
                  <a16:creationId xmlns:a16="http://schemas.microsoft.com/office/drawing/2014/main" id="{FC777186-1985-477C-945B-ED3158E137F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11030254" y="1784003"/>
              <a:ext cx="443304" cy="365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3" name="Connector: Elbow 62">
            <a:extLst>
              <a:ext uri="{FF2B5EF4-FFF2-40B4-BE49-F238E27FC236}">
                <a16:creationId xmlns:a16="http://schemas.microsoft.com/office/drawing/2014/main" id="{D213C3F7-02C8-4ADD-B7BF-128F5A2654F0}"/>
              </a:ext>
            </a:extLst>
          </p:cNvPr>
          <p:cNvCxnSpPr>
            <a:cxnSpLocks/>
            <a:stCxn id="60" idx="2"/>
            <a:endCxn id="40" idx="1"/>
          </p:cNvCxnSpPr>
          <p:nvPr/>
        </p:nvCxnSpPr>
        <p:spPr>
          <a:xfrm rot="16200000" flipH="1">
            <a:off x="1820879" y="3213400"/>
            <a:ext cx="1868530" cy="771910"/>
          </a:xfrm>
          <a:prstGeom prst="bentConnector2">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Shield Tick outline">
            <a:extLst>
              <a:ext uri="{FF2B5EF4-FFF2-40B4-BE49-F238E27FC236}">
                <a16:creationId xmlns:a16="http://schemas.microsoft.com/office/drawing/2014/main" id="{A6AEFDF2-6D93-48E1-8EE3-3B9402DBA44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2223438" y="3025001"/>
            <a:ext cx="279004" cy="279004"/>
          </a:xfrm>
          <a:prstGeom prst="rect">
            <a:avLst/>
          </a:prstGeom>
          <a:effectLst>
            <a:outerShdw blurRad="50800" dist="38100" dir="2700000" algn="tl" rotWithShape="0">
              <a:prstClr val="black">
                <a:alpha val="40000"/>
              </a:prstClr>
            </a:outerShdw>
          </a:effectLst>
        </p:spPr>
      </p:pic>
      <p:sp>
        <p:nvSpPr>
          <p:cNvPr id="64" name="TextBox 63">
            <a:extLst>
              <a:ext uri="{FF2B5EF4-FFF2-40B4-BE49-F238E27FC236}">
                <a16:creationId xmlns:a16="http://schemas.microsoft.com/office/drawing/2014/main" id="{62E3980E-6FAF-4E06-928A-CFEB1509489C}"/>
              </a:ext>
            </a:extLst>
          </p:cNvPr>
          <p:cNvSpPr txBox="1"/>
          <p:nvPr/>
        </p:nvSpPr>
        <p:spPr>
          <a:xfrm>
            <a:off x="2484796" y="2950506"/>
            <a:ext cx="1525266" cy="5664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000" dirty="0">
                <a:solidFill>
                  <a:schemeClr val="tx1"/>
                </a:solidFill>
                <a:latin typeface="Segoe UI Semibold" panose="020B0702040204020203" pitchFamily="34" charset="0"/>
                <a:cs typeface="Segoe UI Semibold" panose="020B0702040204020203" pitchFamily="34" charset="0"/>
              </a:rPr>
              <a:t>Service tag batch/AML for inbound</a:t>
            </a:r>
          </a:p>
        </p:txBody>
      </p:sp>
      <p:sp>
        <p:nvSpPr>
          <p:cNvPr id="65" name="TextBox 64">
            <a:extLst>
              <a:ext uri="{FF2B5EF4-FFF2-40B4-BE49-F238E27FC236}">
                <a16:creationId xmlns:a16="http://schemas.microsoft.com/office/drawing/2014/main" id="{D508ED98-CACC-4914-B8C0-6F18C4A9E91A}"/>
              </a:ext>
            </a:extLst>
          </p:cNvPr>
          <p:cNvSpPr txBox="1"/>
          <p:nvPr/>
        </p:nvSpPr>
        <p:spPr>
          <a:xfrm>
            <a:off x="1136799" y="4517594"/>
            <a:ext cx="1239232" cy="4279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r"/>
            <a:r>
              <a:rPr lang="en-US" sz="1000" dirty="0">
                <a:solidFill>
                  <a:schemeClr val="tx1"/>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2056349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515C8F-4642-4B98-9354-13ECA8FB62B1}"/>
              </a:ext>
            </a:extLst>
          </p:cNvPr>
          <p:cNvSpPr/>
          <p:nvPr/>
        </p:nvSpPr>
        <p:spPr>
          <a:xfrm>
            <a:off x="9033933" y="2088342"/>
            <a:ext cx="1837267" cy="1083733"/>
          </a:xfrm>
          <a:custGeom>
            <a:avLst/>
            <a:gdLst>
              <a:gd name="connsiteX0" fmla="*/ 0 w 1837267"/>
              <a:gd name="connsiteY0" fmla="*/ 0 h 1083733"/>
              <a:gd name="connsiteX1" fmla="*/ 594050 w 1837267"/>
              <a:gd name="connsiteY1" fmla="*/ 0 h 1083733"/>
              <a:gd name="connsiteX2" fmla="*/ 1169727 w 1837267"/>
              <a:gd name="connsiteY2" fmla="*/ 0 h 1083733"/>
              <a:gd name="connsiteX3" fmla="*/ 1837267 w 1837267"/>
              <a:gd name="connsiteY3" fmla="*/ 0 h 1083733"/>
              <a:gd name="connsiteX4" fmla="*/ 1837267 w 1837267"/>
              <a:gd name="connsiteY4" fmla="*/ 552704 h 1083733"/>
              <a:gd name="connsiteX5" fmla="*/ 1837267 w 1837267"/>
              <a:gd name="connsiteY5" fmla="*/ 1083733 h 1083733"/>
              <a:gd name="connsiteX6" fmla="*/ 1206472 w 1837267"/>
              <a:gd name="connsiteY6" fmla="*/ 1083733 h 1083733"/>
              <a:gd name="connsiteX7" fmla="*/ 594050 w 1837267"/>
              <a:gd name="connsiteY7" fmla="*/ 1083733 h 1083733"/>
              <a:gd name="connsiteX8" fmla="*/ 0 w 1837267"/>
              <a:gd name="connsiteY8" fmla="*/ 1083733 h 1083733"/>
              <a:gd name="connsiteX9" fmla="*/ 0 w 1837267"/>
              <a:gd name="connsiteY9" fmla="*/ 541867 h 1083733"/>
              <a:gd name="connsiteX10" fmla="*/ 0 w 1837267"/>
              <a:gd name="connsiteY10" fmla="*/ 0 h 1083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7267" h="1083733" extrusionOk="0">
                <a:moveTo>
                  <a:pt x="0" y="0"/>
                </a:moveTo>
                <a:cubicBezTo>
                  <a:pt x="206416" y="-27339"/>
                  <a:pt x="389519" y="-13626"/>
                  <a:pt x="594050" y="0"/>
                </a:cubicBezTo>
                <a:cubicBezTo>
                  <a:pt x="798581" y="13626"/>
                  <a:pt x="1005262" y="5797"/>
                  <a:pt x="1169727" y="0"/>
                </a:cubicBezTo>
                <a:cubicBezTo>
                  <a:pt x="1334192" y="-5797"/>
                  <a:pt x="1586382" y="1664"/>
                  <a:pt x="1837267" y="0"/>
                </a:cubicBezTo>
                <a:cubicBezTo>
                  <a:pt x="1812500" y="173275"/>
                  <a:pt x="1846375" y="301118"/>
                  <a:pt x="1837267" y="552704"/>
                </a:cubicBezTo>
                <a:cubicBezTo>
                  <a:pt x="1828159" y="804290"/>
                  <a:pt x="1855941" y="818221"/>
                  <a:pt x="1837267" y="1083733"/>
                </a:cubicBezTo>
                <a:cubicBezTo>
                  <a:pt x="1585786" y="1079841"/>
                  <a:pt x="1512077" y="1066509"/>
                  <a:pt x="1206472" y="1083733"/>
                </a:cubicBezTo>
                <a:cubicBezTo>
                  <a:pt x="900868" y="1100957"/>
                  <a:pt x="748757" y="1097083"/>
                  <a:pt x="594050" y="1083733"/>
                </a:cubicBezTo>
                <a:cubicBezTo>
                  <a:pt x="439343" y="1070383"/>
                  <a:pt x="262138" y="1106692"/>
                  <a:pt x="0" y="1083733"/>
                </a:cubicBezTo>
                <a:cubicBezTo>
                  <a:pt x="856" y="812903"/>
                  <a:pt x="23988" y="768932"/>
                  <a:pt x="0" y="541867"/>
                </a:cubicBezTo>
                <a:cubicBezTo>
                  <a:pt x="-23988" y="314802"/>
                  <a:pt x="3429" y="111690"/>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aphic 4">
            <a:extLst>
              <a:ext uri="{FF2B5EF4-FFF2-40B4-BE49-F238E27FC236}">
                <a16:creationId xmlns:a16="http://schemas.microsoft.com/office/drawing/2014/main" id="{F572C04A-07B5-4A63-9A3F-B7160715649D}"/>
              </a:ext>
            </a:extLst>
          </p:cNvPr>
          <p:cNvGrpSpPr/>
          <p:nvPr/>
        </p:nvGrpSpPr>
        <p:grpSpPr>
          <a:xfrm>
            <a:off x="291040" y="110317"/>
            <a:ext cx="11419487" cy="5525558"/>
            <a:chOff x="291040" y="528109"/>
            <a:chExt cx="11419487" cy="5525558"/>
          </a:xfrm>
        </p:grpSpPr>
        <p:grpSp>
          <p:nvGrpSpPr>
            <p:cNvPr id="11" name="Graphic 4">
              <a:extLst>
                <a:ext uri="{FF2B5EF4-FFF2-40B4-BE49-F238E27FC236}">
                  <a16:creationId xmlns:a16="http://schemas.microsoft.com/office/drawing/2014/main" id="{F572C04A-07B5-4A63-9A3F-B7160715649D}"/>
                </a:ext>
              </a:extLst>
            </p:cNvPr>
            <p:cNvGrpSpPr/>
            <p:nvPr/>
          </p:nvGrpSpPr>
          <p:grpSpPr>
            <a:xfrm>
              <a:off x="291040" y="528109"/>
              <a:ext cx="11419487" cy="5525558"/>
              <a:chOff x="291040" y="528109"/>
              <a:chExt cx="11419487" cy="5525558"/>
            </a:xfrm>
          </p:grpSpPr>
          <p:sp>
            <p:nvSpPr>
              <p:cNvPr id="12" name="Freeform: Shape 11">
                <a:extLst>
                  <a:ext uri="{FF2B5EF4-FFF2-40B4-BE49-F238E27FC236}">
                    <a16:creationId xmlns:a16="http://schemas.microsoft.com/office/drawing/2014/main" id="{555460E3-B581-4E71-B4D7-0F0D8CECD918}"/>
                  </a:ext>
                </a:extLst>
              </p:cNvPr>
              <p:cNvSpPr/>
              <p:nvPr/>
            </p:nvSpPr>
            <p:spPr>
              <a:xfrm>
                <a:off x="291040" y="528109"/>
                <a:ext cx="11419487" cy="5525558"/>
              </a:xfrm>
              <a:custGeom>
                <a:avLst/>
                <a:gdLst>
                  <a:gd name="connsiteX0" fmla="*/ 0 w 11419487"/>
                  <a:gd name="connsiteY0" fmla="*/ 0 h 5525558"/>
                  <a:gd name="connsiteX1" fmla="*/ 11419487 w 11419487"/>
                  <a:gd name="connsiteY1" fmla="*/ 0 h 5525558"/>
                  <a:gd name="connsiteX2" fmla="*/ 11419487 w 11419487"/>
                  <a:gd name="connsiteY2" fmla="*/ 5525558 h 5525558"/>
                  <a:gd name="connsiteX3" fmla="*/ 0 w 11419487"/>
                  <a:gd name="connsiteY3" fmla="*/ 5525558 h 5525558"/>
                </a:gdLst>
                <a:ahLst/>
                <a:cxnLst>
                  <a:cxn ang="0">
                    <a:pos x="connsiteX0" y="connsiteY0"/>
                  </a:cxn>
                  <a:cxn ang="0">
                    <a:pos x="connsiteX1" y="connsiteY1"/>
                  </a:cxn>
                  <a:cxn ang="0">
                    <a:pos x="connsiteX2" y="connsiteY2"/>
                  </a:cxn>
                  <a:cxn ang="0">
                    <a:pos x="connsiteX3" y="connsiteY3"/>
                  </a:cxn>
                </a:cxnLst>
                <a:rect l="l" t="t" r="r" b="b"/>
                <a:pathLst>
                  <a:path w="11419487" h="5525558">
                    <a:moveTo>
                      <a:pt x="0" y="0"/>
                    </a:moveTo>
                    <a:lnTo>
                      <a:pt x="11419487" y="0"/>
                    </a:lnTo>
                    <a:lnTo>
                      <a:pt x="11419487" y="5525558"/>
                    </a:lnTo>
                    <a:lnTo>
                      <a:pt x="0" y="5525558"/>
                    </a:lnTo>
                    <a:close/>
                  </a:path>
                </a:pathLst>
              </a:custGeom>
              <a:solidFill>
                <a:srgbClr val="FFFFFF"/>
              </a:solidFill>
              <a:ln w="16732" cap="flat">
                <a:noFill/>
                <a:prstDash val="solid"/>
                <a:miter/>
              </a:ln>
            </p:spPr>
            <p:txBody>
              <a:bodyPr rtlCol="0" anchor="ctr"/>
              <a:lstStyle/>
              <a:p>
                <a:endParaRPr lang="en-US"/>
              </a:p>
            </p:txBody>
          </p:sp>
          <p:grpSp>
            <p:nvGrpSpPr>
              <p:cNvPr id="13" name="Graphic 4">
                <a:extLst>
                  <a:ext uri="{FF2B5EF4-FFF2-40B4-BE49-F238E27FC236}">
                    <a16:creationId xmlns:a16="http://schemas.microsoft.com/office/drawing/2014/main" id="{F572C04A-07B5-4A63-9A3F-B7160715649D}"/>
                  </a:ext>
                </a:extLst>
              </p:cNvPr>
              <p:cNvGrpSpPr/>
              <p:nvPr/>
            </p:nvGrpSpPr>
            <p:grpSpPr>
              <a:xfrm>
                <a:off x="9088231" y="2477124"/>
                <a:ext cx="1748085" cy="2143246"/>
                <a:chOff x="9088231" y="2477124"/>
                <a:chExt cx="1748085" cy="2143246"/>
              </a:xfrm>
            </p:grpSpPr>
            <p:sp>
              <p:nvSpPr>
                <p:cNvPr id="14" name="Freeform: Shape 13">
                  <a:extLst>
                    <a:ext uri="{FF2B5EF4-FFF2-40B4-BE49-F238E27FC236}">
                      <a16:creationId xmlns:a16="http://schemas.microsoft.com/office/drawing/2014/main" id="{4371446C-8740-4A3B-BDE3-4C947BB9B9AC}"/>
                    </a:ext>
                  </a:extLst>
                </p:cNvPr>
                <p:cNvSpPr/>
                <p:nvPr/>
              </p:nvSpPr>
              <p:spPr>
                <a:xfrm>
                  <a:off x="9088231" y="2477124"/>
                  <a:ext cx="1748085" cy="2143246"/>
                </a:xfrm>
                <a:custGeom>
                  <a:avLst/>
                  <a:gdLst>
                    <a:gd name="connsiteX0" fmla="*/ 0 w 1748085"/>
                    <a:gd name="connsiteY0" fmla="*/ 0 h 2143246"/>
                    <a:gd name="connsiteX1" fmla="*/ 1748086 w 1748085"/>
                    <a:gd name="connsiteY1" fmla="*/ 0 h 2143246"/>
                    <a:gd name="connsiteX2" fmla="*/ 1748086 w 1748085"/>
                    <a:gd name="connsiteY2" fmla="*/ 2143247 h 2143246"/>
                    <a:gd name="connsiteX3" fmla="*/ 0 w 1748085"/>
                    <a:gd name="connsiteY3" fmla="*/ 2143247 h 2143246"/>
                  </a:gdLst>
                  <a:ahLst/>
                  <a:cxnLst>
                    <a:cxn ang="0">
                      <a:pos x="connsiteX0" y="connsiteY0"/>
                    </a:cxn>
                    <a:cxn ang="0">
                      <a:pos x="connsiteX1" y="connsiteY1"/>
                    </a:cxn>
                    <a:cxn ang="0">
                      <a:pos x="connsiteX2" y="connsiteY2"/>
                    </a:cxn>
                    <a:cxn ang="0">
                      <a:pos x="connsiteX3" y="connsiteY3"/>
                    </a:cxn>
                  </a:cxnLst>
                  <a:rect l="l" t="t" r="r" b="b"/>
                  <a:pathLst>
                    <a:path w="1748085" h="2143246">
                      <a:moveTo>
                        <a:pt x="0" y="0"/>
                      </a:moveTo>
                      <a:lnTo>
                        <a:pt x="1748086" y="0"/>
                      </a:lnTo>
                      <a:lnTo>
                        <a:pt x="1748086" y="2143247"/>
                      </a:lnTo>
                      <a:lnTo>
                        <a:pt x="0" y="2143247"/>
                      </a:lnTo>
                      <a:close/>
                    </a:path>
                  </a:pathLst>
                </a:custGeom>
                <a:solidFill>
                  <a:srgbClr val="FFFFFF"/>
                </a:solidFill>
                <a:ln w="1673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EAD6C20-C62E-46FB-96E9-809F855C51E0}"/>
                    </a:ext>
                  </a:extLst>
                </p:cNvPr>
                <p:cNvSpPr/>
                <p:nvPr/>
              </p:nvSpPr>
              <p:spPr>
                <a:xfrm>
                  <a:off x="9088231" y="2477124"/>
                  <a:ext cx="1748085" cy="2143246"/>
                </a:xfrm>
                <a:custGeom>
                  <a:avLst/>
                  <a:gdLst>
                    <a:gd name="connsiteX0" fmla="*/ 0 w 1748085"/>
                    <a:gd name="connsiteY0" fmla="*/ 0 h 2143246"/>
                    <a:gd name="connsiteX1" fmla="*/ 1748086 w 1748085"/>
                    <a:gd name="connsiteY1" fmla="*/ 0 h 2143246"/>
                    <a:gd name="connsiteX2" fmla="*/ 1748086 w 1748085"/>
                    <a:gd name="connsiteY2" fmla="*/ 2143247 h 2143246"/>
                    <a:gd name="connsiteX3" fmla="*/ 0 w 1748085"/>
                    <a:gd name="connsiteY3" fmla="*/ 2143247 h 2143246"/>
                  </a:gdLst>
                  <a:ahLst/>
                  <a:cxnLst>
                    <a:cxn ang="0">
                      <a:pos x="connsiteX0" y="connsiteY0"/>
                    </a:cxn>
                    <a:cxn ang="0">
                      <a:pos x="connsiteX1" y="connsiteY1"/>
                    </a:cxn>
                    <a:cxn ang="0">
                      <a:pos x="connsiteX2" y="connsiteY2"/>
                    </a:cxn>
                    <a:cxn ang="0">
                      <a:pos x="connsiteX3" y="connsiteY3"/>
                    </a:cxn>
                  </a:cxnLst>
                  <a:rect l="l" t="t" r="r" b="b"/>
                  <a:pathLst>
                    <a:path w="1748085" h="2143246">
                      <a:moveTo>
                        <a:pt x="0" y="0"/>
                      </a:moveTo>
                      <a:lnTo>
                        <a:pt x="1748086" y="0"/>
                      </a:lnTo>
                      <a:lnTo>
                        <a:pt x="1748086" y="2143247"/>
                      </a:lnTo>
                      <a:lnTo>
                        <a:pt x="0" y="2143247"/>
                      </a:lnTo>
                      <a:close/>
                    </a:path>
                  </a:pathLst>
                </a:custGeom>
                <a:solidFill>
                  <a:srgbClr val="3C3C41">
                    <a:alpha val="35000"/>
                  </a:srgbClr>
                </a:solidFill>
                <a:ln w="16732" cap="flat">
                  <a:noFill/>
                  <a:prstDash val="solid"/>
                  <a:miter/>
                </a:ln>
              </p:spPr>
              <p:txBody>
                <a:bodyPr rtlCol="0" anchor="ctr"/>
                <a:lstStyle/>
                <a:p>
                  <a:endParaRPr lang="en-US"/>
                </a:p>
              </p:txBody>
            </p:sp>
          </p:grpSp>
          <p:grpSp>
            <p:nvGrpSpPr>
              <p:cNvPr id="16" name="Graphic 4">
                <a:extLst>
                  <a:ext uri="{FF2B5EF4-FFF2-40B4-BE49-F238E27FC236}">
                    <a16:creationId xmlns:a16="http://schemas.microsoft.com/office/drawing/2014/main" id="{F572C04A-07B5-4A63-9A3F-B7160715649D}"/>
                  </a:ext>
                </a:extLst>
              </p:cNvPr>
              <p:cNvGrpSpPr/>
              <p:nvPr/>
            </p:nvGrpSpPr>
            <p:grpSpPr>
              <a:xfrm>
                <a:off x="3238004" y="528109"/>
                <a:ext cx="5525558" cy="1553016"/>
                <a:chOff x="3238004" y="528109"/>
                <a:chExt cx="5525558" cy="1553016"/>
              </a:xfrm>
            </p:grpSpPr>
            <p:sp>
              <p:nvSpPr>
                <p:cNvPr id="17" name="Freeform: Shape 16">
                  <a:extLst>
                    <a:ext uri="{FF2B5EF4-FFF2-40B4-BE49-F238E27FC236}">
                      <a16:creationId xmlns:a16="http://schemas.microsoft.com/office/drawing/2014/main" id="{2592FFFD-46BA-4BD1-B1FB-5355AD055DF6}"/>
                    </a:ext>
                  </a:extLst>
                </p:cNvPr>
                <p:cNvSpPr/>
                <p:nvPr/>
              </p:nvSpPr>
              <p:spPr>
                <a:xfrm>
                  <a:off x="3238004" y="528109"/>
                  <a:ext cx="5525558" cy="1553016"/>
                </a:xfrm>
                <a:custGeom>
                  <a:avLst/>
                  <a:gdLst>
                    <a:gd name="connsiteX0" fmla="*/ 0 w 5525558"/>
                    <a:gd name="connsiteY0" fmla="*/ 0 h 1553016"/>
                    <a:gd name="connsiteX1" fmla="*/ 5525558 w 5525558"/>
                    <a:gd name="connsiteY1" fmla="*/ 0 h 1553016"/>
                    <a:gd name="connsiteX2" fmla="*/ 5525558 w 5525558"/>
                    <a:gd name="connsiteY2" fmla="*/ 1553017 h 1553016"/>
                    <a:gd name="connsiteX3" fmla="*/ 0 w 5525558"/>
                    <a:gd name="connsiteY3" fmla="*/ 1553017 h 1553016"/>
                  </a:gdLst>
                  <a:ahLst/>
                  <a:cxnLst>
                    <a:cxn ang="0">
                      <a:pos x="connsiteX0" y="connsiteY0"/>
                    </a:cxn>
                    <a:cxn ang="0">
                      <a:pos x="connsiteX1" y="connsiteY1"/>
                    </a:cxn>
                    <a:cxn ang="0">
                      <a:pos x="connsiteX2" y="connsiteY2"/>
                    </a:cxn>
                    <a:cxn ang="0">
                      <a:pos x="connsiteX3" y="connsiteY3"/>
                    </a:cxn>
                  </a:cxnLst>
                  <a:rect l="l" t="t" r="r" b="b"/>
                  <a:pathLst>
                    <a:path w="5525558" h="1553016">
                      <a:moveTo>
                        <a:pt x="0" y="0"/>
                      </a:moveTo>
                      <a:lnTo>
                        <a:pt x="5525558" y="0"/>
                      </a:lnTo>
                      <a:lnTo>
                        <a:pt x="5525558" y="1553017"/>
                      </a:lnTo>
                      <a:lnTo>
                        <a:pt x="0" y="1553017"/>
                      </a:lnTo>
                      <a:close/>
                    </a:path>
                  </a:pathLst>
                </a:custGeom>
                <a:solidFill>
                  <a:srgbClr val="FFFFFF"/>
                </a:solidFill>
                <a:ln w="1673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EC1A82B-5E84-4FD1-AADC-3743B0FC0BAA}"/>
                    </a:ext>
                  </a:extLst>
                </p:cNvPr>
                <p:cNvSpPr/>
                <p:nvPr/>
              </p:nvSpPr>
              <p:spPr>
                <a:xfrm>
                  <a:off x="3238004" y="528109"/>
                  <a:ext cx="5525558" cy="1553016"/>
                </a:xfrm>
                <a:custGeom>
                  <a:avLst/>
                  <a:gdLst>
                    <a:gd name="connsiteX0" fmla="*/ 0 w 5525558"/>
                    <a:gd name="connsiteY0" fmla="*/ 0 h 1553016"/>
                    <a:gd name="connsiteX1" fmla="*/ 5525558 w 5525558"/>
                    <a:gd name="connsiteY1" fmla="*/ 0 h 1553016"/>
                    <a:gd name="connsiteX2" fmla="*/ 5525558 w 5525558"/>
                    <a:gd name="connsiteY2" fmla="*/ 1553017 h 1553016"/>
                    <a:gd name="connsiteX3" fmla="*/ 0 w 5525558"/>
                    <a:gd name="connsiteY3" fmla="*/ 1553017 h 1553016"/>
                  </a:gdLst>
                  <a:ahLst/>
                  <a:cxnLst>
                    <a:cxn ang="0">
                      <a:pos x="connsiteX0" y="connsiteY0"/>
                    </a:cxn>
                    <a:cxn ang="0">
                      <a:pos x="connsiteX1" y="connsiteY1"/>
                    </a:cxn>
                    <a:cxn ang="0">
                      <a:pos x="connsiteX2" y="connsiteY2"/>
                    </a:cxn>
                    <a:cxn ang="0">
                      <a:pos x="connsiteX3" y="connsiteY3"/>
                    </a:cxn>
                  </a:cxnLst>
                  <a:rect l="l" t="t" r="r" b="b"/>
                  <a:pathLst>
                    <a:path w="5525558" h="1553016">
                      <a:moveTo>
                        <a:pt x="0" y="0"/>
                      </a:moveTo>
                      <a:lnTo>
                        <a:pt x="5525558" y="0"/>
                      </a:lnTo>
                      <a:lnTo>
                        <a:pt x="5525558" y="1553017"/>
                      </a:lnTo>
                      <a:lnTo>
                        <a:pt x="0" y="1553017"/>
                      </a:lnTo>
                      <a:close/>
                    </a:path>
                  </a:pathLst>
                </a:custGeom>
                <a:solidFill>
                  <a:srgbClr val="0078D4">
                    <a:alpha val="23000"/>
                  </a:srgbClr>
                </a:solidFill>
                <a:ln w="16732" cap="flat">
                  <a:noFill/>
                  <a:prstDash val="solid"/>
                  <a:miter/>
                </a:ln>
              </p:spPr>
              <p:txBody>
                <a:bodyPr rtlCol="0" anchor="ctr"/>
                <a:lstStyle/>
                <a:p>
                  <a:endParaRPr lang="en-US"/>
                </a:p>
              </p:txBody>
            </p:sp>
          </p:grpSp>
          <p:grpSp>
            <p:nvGrpSpPr>
              <p:cNvPr id="19" name="Graphic 4">
                <a:extLst>
                  <a:ext uri="{FF2B5EF4-FFF2-40B4-BE49-F238E27FC236}">
                    <a16:creationId xmlns:a16="http://schemas.microsoft.com/office/drawing/2014/main" id="{F572C04A-07B5-4A63-9A3F-B7160715649D}"/>
                  </a:ext>
                </a:extLst>
              </p:cNvPr>
              <p:cNvGrpSpPr/>
              <p:nvPr/>
            </p:nvGrpSpPr>
            <p:grpSpPr>
              <a:xfrm>
                <a:off x="4125275" y="5537948"/>
                <a:ext cx="1838671" cy="515718"/>
                <a:chOff x="4125275" y="5537948"/>
                <a:chExt cx="1838671" cy="515718"/>
              </a:xfrm>
            </p:grpSpPr>
            <p:sp>
              <p:nvSpPr>
                <p:cNvPr id="20" name="Freeform: Shape 19">
                  <a:extLst>
                    <a:ext uri="{FF2B5EF4-FFF2-40B4-BE49-F238E27FC236}">
                      <a16:creationId xmlns:a16="http://schemas.microsoft.com/office/drawing/2014/main" id="{D55D28DE-85F6-4028-B882-6A45579ACDD9}"/>
                    </a:ext>
                  </a:extLst>
                </p:cNvPr>
                <p:cNvSpPr/>
                <p:nvPr/>
              </p:nvSpPr>
              <p:spPr>
                <a:xfrm>
                  <a:off x="4125275" y="5537948"/>
                  <a:ext cx="1838671" cy="515718"/>
                </a:xfrm>
                <a:custGeom>
                  <a:avLst/>
                  <a:gdLst>
                    <a:gd name="connsiteX0" fmla="*/ 0 w 1838671"/>
                    <a:gd name="connsiteY0" fmla="*/ 0 h 515718"/>
                    <a:gd name="connsiteX1" fmla="*/ 1838672 w 1838671"/>
                    <a:gd name="connsiteY1" fmla="*/ 0 h 515718"/>
                    <a:gd name="connsiteX2" fmla="*/ 1838672 w 1838671"/>
                    <a:gd name="connsiteY2" fmla="*/ 515719 h 515718"/>
                    <a:gd name="connsiteX3" fmla="*/ 0 w 1838671"/>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38671" h="515718">
                      <a:moveTo>
                        <a:pt x="0" y="0"/>
                      </a:moveTo>
                      <a:lnTo>
                        <a:pt x="1838672" y="0"/>
                      </a:lnTo>
                      <a:lnTo>
                        <a:pt x="1838672"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6D0FD9-B259-4624-9A19-880E4E3AAC46}"/>
                    </a:ext>
                  </a:extLst>
                </p:cNvPr>
                <p:cNvSpPr/>
                <p:nvPr/>
              </p:nvSpPr>
              <p:spPr>
                <a:xfrm>
                  <a:off x="4125275" y="5537948"/>
                  <a:ext cx="1838671" cy="515718"/>
                </a:xfrm>
                <a:custGeom>
                  <a:avLst/>
                  <a:gdLst>
                    <a:gd name="connsiteX0" fmla="*/ 0 w 1838671"/>
                    <a:gd name="connsiteY0" fmla="*/ 0 h 515718"/>
                    <a:gd name="connsiteX1" fmla="*/ 1838672 w 1838671"/>
                    <a:gd name="connsiteY1" fmla="*/ 0 h 515718"/>
                    <a:gd name="connsiteX2" fmla="*/ 1838672 w 1838671"/>
                    <a:gd name="connsiteY2" fmla="*/ 515719 h 515718"/>
                    <a:gd name="connsiteX3" fmla="*/ 0 w 1838671"/>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38671" h="515718">
                      <a:moveTo>
                        <a:pt x="0" y="0"/>
                      </a:moveTo>
                      <a:lnTo>
                        <a:pt x="1838672" y="0"/>
                      </a:lnTo>
                      <a:lnTo>
                        <a:pt x="1838672"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22" name="Graphic 4">
                <a:extLst>
                  <a:ext uri="{FF2B5EF4-FFF2-40B4-BE49-F238E27FC236}">
                    <a16:creationId xmlns:a16="http://schemas.microsoft.com/office/drawing/2014/main" id="{F572C04A-07B5-4A63-9A3F-B7160715649D}"/>
                  </a:ext>
                </a:extLst>
              </p:cNvPr>
              <p:cNvGrpSpPr/>
              <p:nvPr/>
            </p:nvGrpSpPr>
            <p:grpSpPr>
              <a:xfrm>
                <a:off x="6037620" y="5537948"/>
                <a:ext cx="1841852" cy="515718"/>
                <a:chOff x="6037620" y="5537948"/>
                <a:chExt cx="1841852" cy="515718"/>
              </a:xfrm>
            </p:grpSpPr>
            <p:sp>
              <p:nvSpPr>
                <p:cNvPr id="23" name="Freeform: Shape 22">
                  <a:extLst>
                    <a:ext uri="{FF2B5EF4-FFF2-40B4-BE49-F238E27FC236}">
                      <a16:creationId xmlns:a16="http://schemas.microsoft.com/office/drawing/2014/main" id="{1B7585AF-DAAF-44B6-B514-EEC83B89547E}"/>
                    </a:ext>
                  </a:extLst>
                </p:cNvPr>
                <p:cNvSpPr/>
                <p:nvPr/>
              </p:nvSpPr>
              <p:spPr>
                <a:xfrm>
                  <a:off x="6037620"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6F4C8325-96E7-4AAA-B40F-3205EF51C4AA}"/>
                    </a:ext>
                  </a:extLst>
                </p:cNvPr>
                <p:cNvSpPr/>
                <p:nvPr/>
              </p:nvSpPr>
              <p:spPr>
                <a:xfrm>
                  <a:off x="6037620"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25" name="Graphic 4">
                <a:extLst>
                  <a:ext uri="{FF2B5EF4-FFF2-40B4-BE49-F238E27FC236}">
                    <a16:creationId xmlns:a16="http://schemas.microsoft.com/office/drawing/2014/main" id="{F572C04A-07B5-4A63-9A3F-B7160715649D}"/>
                  </a:ext>
                </a:extLst>
              </p:cNvPr>
              <p:cNvGrpSpPr/>
              <p:nvPr/>
            </p:nvGrpSpPr>
            <p:grpSpPr>
              <a:xfrm>
                <a:off x="7953147" y="5537948"/>
                <a:ext cx="1841852" cy="515718"/>
                <a:chOff x="7953147" y="5537948"/>
                <a:chExt cx="1841852" cy="515718"/>
              </a:xfrm>
            </p:grpSpPr>
            <p:sp>
              <p:nvSpPr>
                <p:cNvPr id="26" name="Freeform: Shape 25">
                  <a:extLst>
                    <a:ext uri="{FF2B5EF4-FFF2-40B4-BE49-F238E27FC236}">
                      <a16:creationId xmlns:a16="http://schemas.microsoft.com/office/drawing/2014/main" id="{57A47A1B-F632-4A5A-AA8F-75B2A651DC24}"/>
                    </a:ext>
                  </a:extLst>
                </p:cNvPr>
                <p:cNvSpPr/>
                <p:nvPr/>
              </p:nvSpPr>
              <p:spPr>
                <a:xfrm>
                  <a:off x="7953147" y="5537948"/>
                  <a:ext cx="1841852" cy="515718"/>
                </a:xfrm>
                <a:custGeom>
                  <a:avLst/>
                  <a:gdLst>
                    <a:gd name="connsiteX0" fmla="*/ 0 w 1841852"/>
                    <a:gd name="connsiteY0" fmla="*/ 0 h 515718"/>
                    <a:gd name="connsiteX1" fmla="*/ 1841852 w 1841852"/>
                    <a:gd name="connsiteY1" fmla="*/ 0 h 515718"/>
                    <a:gd name="connsiteX2" fmla="*/ 1841852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2" y="0"/>
                      </a:lnTo>
                      <a:lnTo>
                        <a:pt x="1841852"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BDEA341-0020-4795-834F-77D0EB0C414E}"/>
                    </a:ext>
                  </a:extLst>
                </p:cNvPr>
                <p:cNvSpPr/>
                <p:nvPr/>
              </p:nvSpPr>
              <p:spPr>
                <a:xfrm>
                  <a:off x="7953147" y="5537948"/>
                  <a:ext cx="1841852" cy="515718"/>
                </a:xfrm>
                <a:custGeom>
                  <a:avLst/>
                  <a:gdLst>
                    <a:gd name="connsiteX0" fmla="*/ 0 w 1841852"/>
                    <a:gd name="connsiteY0" fmla="*/ 0 h 515718"/>
                    <a:gd name="connsiteX1" fmla="*/ 1841852 w 1841852"/>
                    <a:gd name="connsiteY1" fmla="*/ 0 h 515718"/>
                    <a:gd name="connsiteX2" fmla="*/ 1841852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2" y="0"/>
                      </a:lnTo>
                      <a:lnTo>
                        <a:pt x="1841852"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28" name="Graphic 4">
                <a:extLst>
                  <a:ext uri="{FF2B5EF4-FFF2-40B4-BE49-F238E27FC236}">
                    <a16:creationId xmlns:a16="http://schemas.microsoft.com/office/drawing/2014/main" id="{F572C04A-07B5-4A63-9A3F-B7160715649D}"/>
                  </a:ext>
                </a:extLst>
              </p:cNvPr>
              <p:cNvGrpSpPr/>
              <p:nvPr/>
            </p:nvGrpSpPr>
            <p:grpSpPr>
              <a:xfrm>
                <a:off x="9868674" y="5537948"/>
                <a:ext cx="1841852" cy="515718"/>
                <a:chOff x="9868674" y="5537948"/>
                <a:chExt cx="1841852" cy="515718"/>
              </a:xfrm>
            </p:grpSpPr>
            <p:sp>
              <p:nvSpPr>
                <p:cNvPr id="29" name="Freeform: Shape 28">
                  <a:extLst>
                    <a:ext uri="{FF2B5EF4-FFF2-40B4-BE49-F238E27FC236}">
                      <a16:creationId xmlns:a16="http://schemas.microsoft.com/office/drawing/2014/main" id="{E104EAF3-7560-4FB3-B2DA-9F74BB5DB8BE}"/>
                    </a:ext>
                  </a:extLst>
                </p:cNvPr>
                <p:cNvSpPr/>
                <p:nvPr/>
              </p:nvSpPr>
              <p:spPr>
                <a:xfrm>
                  <a:off x="9868674"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E8F3592-6D10-4E54-8268-332600DF8020}"/>
                    </a:ext>
                  </a:extLst>
                </p:cNvPr>
                <p:cNvSpPr/>
                <p:nvPr/>
              </p:nvSpPr>
              <p:spPr>
                <a:xfrm>
                  <a:off x="9868674"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31" name="Graphic 4">
                <a:extLst>
                  <a:ext uri="{FF2B5EF4-FFF2-40B4-BE49-F238E27FC236}">
                    <a16:creationId xmlns:a16="http://schemas.microsoft.com/office/drawing/2014/main" id="{F572C04A-07B5-4A63-9A3F-B7160715649D}"/>
                  </a:ext>
                </a:extLst>
              </p:cNvPr>
              <p:cNvGrpSpPr/>
              <p:nvPr/>
            </p:nvGrpSpPr>
            <p:grpSpPr>
              <a:xfrm>
                <a:off x="291040" y="5537948"/>
                <a:ext cx="1841852" cy="515718"/>
                <a:chOff x="291040" y="5537948"/>
                <a:chExt cx="1841852" cy="515718"/>
              </a:xfrm>
            </p:grpSpPr>
            <p:sp>
              <p:nvSpPr>
                <p:cNvPr id="32" name="Freeform: Shape 31">
                  <a:extLst>
                    <a:ext uri="{FF2B5EF4-FFF2-40B4-BE49-F238E27FC236}">
                      <a16:creationId xmlns:a16="http://schemas.microsoft.com/office/drawing/2014/main" id="{537A5AD0-10EF-4490-B732-7D03940351D4}"/>
                    </a:ext>
                  </a:extLst>
                </p:cNvPr>
                <p:cNvSpPr/>
                <p:nvPr/>
              </p:nvSpPr>
              <p:spPr>
                <a:xfrm>
                  <a:off x="291040"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269EB7B-8EFF-44B3-8376-90951DC5F2AA}"/>
                    </a:ext>
                  </a:extLst>
                </p:cNvPr>
                <p:cNvSpPr/>
                <p:nvPr/>
              </p:nvSpPr>
              <p:spPr>
                <a:xfrm>
                  <a:off x="291040" y="5537948"/>
                  <a:ext cx="1841852" cy="515718"/>
                </a:xfrm>
                <a:custGeom>
                  <a:avLst/>
                  <a:gdLst>
                    <a:gd name="connsiteX0" fmla="*/ 0 w 1841852"/>
                    <a:gd name="connsiteY0" fmla="*/ 0 h 515718"/>
                    <a:gd name="connsiteX1" fmla="*/ 1841853 w 1841852"/>
                    <a:gd name="connsiteY1" fmla="*/ 0 h 515718"/>
                    <a:gd name="connsiteX2" fmla="*/ 1841853 w 1841852"/>
                    <a:gd name="connsiteY2" fmla="*/ 515719 h 515718"/>
                    <a:gd name="connsiteX3" fmla="*/ 0 w 184185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41852" h="515718">
                      <a:moveTo>
                        <a:pt x="0" y="0"/>
                      </a:moveTo>
                      <a:lnTo>
                        <a:pt x="1841853" y="0"/>
                      </a:lnTo>
                      <a:lnTo>
                        <a:pt x="1841853"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34" name="Graphic 4">
                <a:extLst>
                  <a:ext uri="{FF2B5EF4-FFF2-40B4-BE49-F238E27FC236}">
                    <a16:creationId xmlns:a16="http://schemas.microsoft.com/office/drawing/2014/main" id="{F572C04A-07B5-4A63-9A3F-B7160715649D}"/>
                  </a:ext>
                </a:extLst>
              </p:cNvPr>
              <p:cNvGrpSpPr/>
              <p:nvPr/>
            </p:nvGrpSpPr>
            <p:grpSpPr>
              <a:xfrm>
                <a:off x="1136952" y="2959354"/>
                <a:ext cx="1768178" cy="515718"/>
                <a:chOff x="1136952" y="2959354"/>
                <a:chExt cx="1768178" cy="515718"/>
              </a:xfrm>
            </p:grpSpPr>
            <p:sp>
              <p:nvSpPr>
                <p:cNvPr id="35" name="Freeform: Shape 34">
                  <a:extLst>
                    <a:ext uri="{FF2B5EF4-FFF2-40B4-BE49-F238E27FC236}">
                      <a16:creationId xmlns:a16="http://schemas.microsoft.com/office/drawing/2014/main" id="{87ED52DB-4C76-4148-AD49-C8F1354EE70D}"/>
                    </a:ext>
                  </a:extLst>
                </p:cNvPr>
                <p:cNvSpPr/>
                <p:nvPr/>
              </p:nvSpPr>
              <p:spPr>
                <a:xfrm>
                  <a:off x="1136952" y="2959354"/>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CC13810-E362-4637-9BB7-8A0857A40509}"/>
                    </a:ext>
                  </a:extLst>
                </p:cNvPr>
                <p:cNvSpPr/>
                <p:nvPr/>
              </p:nvSpPr>
              <p:spPr>
                <a:xfrm>
                  <a:off x="1136952" y="2959354"/>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solidFill>
                  <a:srgbClr val="505050">
                    <a:alpha val="14000"/>
                  </a:srgbClr>
                </a:solidFill>
                <a:ln w="1673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EA65085-C78A-4619-AA9F-85594BBD49A6}"/>
                    </a:ext>
                  </a:extLst>
                </p:cNvPr>
                <p:cNvSpPr/>
                <p:nvPr/>
              </p:nvSpPr>
              <p:spPr>
                <a:xfrm>
                  <a:off x="1136952" y="2959354"/>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noFill/>
                <a:ln w="4183" cap="flat">
                  <a:solidFill>
                    <a:srgbClr val="505050"/>
                  </a:solidFill>
                  <a:prstDash val="solid"/>
                  <a:miter/>
                </a:ln>
              </p:spPr>
              <p:txBody>
                <a:bodyPr rtlCol="0" anchor="ctr"/>
                <a:lstStyle/>
                <a:p>
                  <a:endParaRPr lang="en-US"/>
                </a:p>
              </p:txBody>
            </p:sp>
          </p:grpSp>
          <p:grpSp>
            <p:nvGrpSpPr>
              <p:cNvPr id="38" name="Graphic 4">
                <a:extLst>
                  <a:ext uri="{FF2B5EF4-FFF2-40B4-BE49-F238E27FC236}">
                    <a16:creationId xmlns:a16="http://schemas.microsoft.com/office/drawing/2014/main" id="{F572C04A-07B5-4A63-9A3F-B7160715649D}"/>
                  </a:ext>
                </a:extLst>
              </p:cNvPr>
              <p:cNvGrpSpPr/>
              <p:nvPr/>
            </p:nvGrpSpPr>
            <p:grpSpPr>
              <a:xfrm>
                <a:off x="1136952" y="3622421"/>
                <a:ext cx="1768178" cy="515718"/>
                <a:chOff x="1136952" y="3622421"/>
                <a:chExt cx="1768178" cy="515718"/>
              </a:xfrm>
            </p:grpSpPr>
            <p:sp>
              <p:nvSpPr>
                <p:cNvPr id="39" name="Freeform: Shape 38">
                  <a:extLst>
                    <a:ext uri="{FF2B5EF4-FFF2-40B4-BE49-F238E27FC236}">
                      <a16:creationId xmlns:a16="http://schemas.microsoft.com/office/drawing/2014/main" id="{4072560B-69FE-41A2-A597-89C2305672D4}"/>
                    </a:ext>
                  </a:extLst>
                </p:cNvPr>
                <p:cNvSpPr/>
                <p:nvPr/>
              </p:nvSpPr>
              <p:spPr>
                <a:xfrm>
                  <a:off x="1136952" y="3622421"/>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DE693A0-075E-40FA-B7B8-9D3364EF532F}"/>
                    </a:ext>
                  </a:extLst>
                </p:cNvPr>
                <p:cNvSpPr/>
                <p:nvPr/>
              </p:nvSpPr>
              <p:spPr>
                <a:xfrm>
                  <a:off x="1136952" y="3622421"/>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solidFill>
                  <a:srgbClr val="505050">
                    <a:alpha val="14000"/>
                  </a:srgbClr>
                </a:solidFill>
                <a:ln w="1673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D1651BB-ED66-40E6-8236-B7A714F13B8B}"/>
                    </a:ext>
                  </a:extLst>
                </p:cNvPr>
                <p:cNvSpPr/>
                <p:nvPr/>
              </p:nvSpPr>
              <p:spPr>
                <a:xfrm>
                  <a:off x="1136952" y="3622421"/>
                  <a:ext cx="1768178" cy="515718"/>
                </a:xfrm>
                <a:custGeom>
                  <a:avLst/>
                  <a:gdLst>
                    <a:gd name="connsiteX0" fmla="*/ 0 w 1768178"/>
                    <a:gd name="connsiteY0" fmla="*/ 0 h 515718"/>
                    <a:gd name="connsiteX1" fmla="*/ 1768179 w 1768178"/>
                    <a:gd name="connsiteY1" fmla="*/ 0 h 515718"/>
                    <a:gd name="connsiteX2" fmla="*/ 1768179 w 1768178"/>
                    <a:gd name="connsiteY2" fmla="*/ 515719 h 515718"/>
                    <a:gd name="connsiteX3" fmla="*/ 0 w 1768178"/>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768178" h="515718">
                      <a:moveTo>
                        <a:pt x="0" y="0"/>
                      </a:moveTo>
                      <a:lnTo>
                        <a:pt x="1768179" y="0"/>
                      </a:lnTo>
                      <a:lnTo>
                        <a:pt x="1768179" y="515719"/>
                      </a:lnTo>
                      <a:lnTo>
                        <a:pt x="0" y="515719"/>
                      </a:lnTo>
                      <a:close/>
                    </a:path>
                  </a:pathLst>
                </a:custGeom>
                <a:noFill/>
                <a:ln w="4183" cap="flat">
                  <a:solidFill>
                    <a:srgbClr val="505050"/>
                  </a:solidFill>
                  <a:prstDash val="solid"/>
                  <a:miter/>
                </a:ln>
              </p:spPr>
              <p:txBody>
                <a:bodyPr rtlCol="0" anchor="ctr"/>
                <a:lstStyle/>
                <a:p>
                  <a:endParaRPr lang="en-US"/>
                </a:p>
              </p:txBody>
            </p:sp>
          </p:grpSp>
          <p:grpSp>
            <p:nvGrpSpPr>
              <p:cNvPr id="42" name="Graphic 4">
                <a:extLst>
                  <a:ext uri="{FF2B5EF4-FFF2-40B4-BE49-F238E27FC236}">
                    <a16:creationId xmlns:a16="http://schemas.microsoft.com/office/drawing/2014/main" id="{F572C04A-07B5-4A63-9A3F-B7160715649D}"/>
                  </a:ext>
                </a:extLst>
              </p:cNvPr>
              <p:cNvGrpSpPr/>
              <p:nvPr/>
            </p:nvGrpSpPr>
            <p:grpSpPr>
              <a:xfrm>
                <a:off x="2212427" y="5537948"/>
                <a:ext cx="1835992" cy="515718"/>
                <a:chOff x="2212427" y="5537948"/>
                <a:chExt cx="1835992" cy="515718"/>
              </a:xfrm>
            </p:grpSpPr>
            <p:sp>
              <p:nvSpPr>
                <p:cNvPr id="43" name="Freeform: Shape 42">
                  <a:extLst>
                    <a:ext uri="{FF2B5EF4-FFF2-40B4-BE49-F238E27FC236}">
                      <a16:creationId xmlns:a16="http://schemas.microsoft.com/office/drawing/2014/main" id="{D3D32EAF-6636-4080-B8FD-FC96C6181A66}"/>
                    </a:ext>
                  </a:extLst>
                </p:cNvPr>
                <p:cNvSpPr/>
                <p:nvPr/>
              </p:nvSpPr>
              <p:spPr>
                <a:xfrm>
                  <a:off x="2212427" y="5537948"/>
                  <a:ext cx="1835992" cy="515718"/>
                </a:xfrm>
                <a:custGeom>
                  <a:avLst/>
                  <a:gdLst>
                    <a:gd name="connsiteX0" fmla="*/ 0 w 1835992"/>
                    <a:gd name="connsiteY0" fmla="*/ 0 h 515718"/>
                    <a:gd name="connsiteX1" fmla="*/ 1835992 w 1835992"/>
                    <a:gd name="connsiteY1" fmla="*/ 0 h 515718"/>
                    <a:gd name="connsiteX2" fmla="*/ 1835992 w 1835992"/>
                    <a:gd name="connsiteY2" fmla="*/ 515719 h 515718"/>
                    <a:gd name="connsiteX3" fmla="*/ 0 w 183599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35992" h="515718">
                      <a:moveTo>
                        <a:pt x="0" y="0"/>
                      </a:moveTo>
                      <a:lnTo>
                        <a:pt x="1835992" y="0"/>
                      </a:lnTo>
                      <a:lnTo>
                        <a:pt x="1835992" y="515719"/>
                      </a:lnTo>
                      <a:lnTo>
                        <a:pt x="0" y="515719"/>
                      </a:lnTo>
                      <a:close/>
                    </a:path>
                  </a:pathLst>
                </a:custGeom>
                <a:solidFill>
                  <a:srgbClr val="FFFFFF"/>
                </a:solidFill>
                <a:ln w="1673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81ACFAA-E9F4-43FE-B4B2-70BF4CB67525}"/>
                    </a:ext>
                  </a:extLst>
                </p:cNvPr>
                <p:cNvSpPr/>
                <p:nvPr/>
              </p:nvSpPr>
              <p:spPr>
                <a:xfrm>
                  <a:off x="2212427" y="5537948"/>
                  <a:ext cx="1835992" cy="515718"/>
                </a:xfrm>
                <a:custGeom>
                  <a:avLst/>
                  <a:gdLst>
                    <a:gd name="connsiteX0" fmla="*/ 0 w 1835992"/>
                    <a:gd name="connsiteY0" fmla="*/ 0 h 515718"/>
                    <a:gd name="connsiteX1" fmla="*/ 1835992 w 1835992"/>
                    <a:gd name="connsiteY1" fmla="*/ 0 h 515718"/>
                    <a:gd name="connsiteX2" fmla="*/ 1835992 w 1835992"/>
                    <a:gd name="connsiteY2" fmla="*/ 515719 h 515718"/>
                    <a:gd name="connsiteX3" fmla="*/ 0 w 1835992"/>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35992" h="515718">
                      <a:moveTo>
                        <a:pt x="0" y="0"/>
                      </a:moveTo>
                      <a:lnTo>
                        <a:pt x="1835992" y="0"/>
                      </a:lnTo>
                      <a:lnTo>
                        <a:pt x="1835992"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grpSp>
          <p:grpSp>
            <p:nvGrpSpPr>
              <p:cNvPr id="45" name="Graphic 4">
                <a:extLst>
                  <a:ext uri="{FF2B5EF4-FFF2-40B4-BE49-F238E27FC236}">
                    <a16:creationId xmlns:a16="http://schemas.microsoft.com/office/drawing/2014/main" id="{F572C04A-07B5-4A63-9A3F-B7160715649D}"/>
                  </a:ext>
                </a:extLst>
              </p:cNvPr>
              <p:cNvGrpSpPr/>
              <p:nvPr/>
            </p:nvGrpSpPr>
            <p:grpSpPr>
              <a:xfrm>
                <a:off x="9295857" y="2631169"/>
                <a:ext cx="1339529" cy="837205"/>
                <a:chOff x="9295857" y="2631169"/>
                <a:chExt cx="1339529" cy="837205"/>
              </a:xfrm>
            </p:grpSpPr>
            <p:sp>
              <p:nvSpPr>
                <p:cNvPr id="46" name="Freeform: Shape 45">
                  <a:extLst>
                    <a:ext uri="{FF2B5EF4-FFF2-40B4-BE49-F238E27FC236}">
                      <a16:creationId xmlns:a16="http://schemas.microsoft.com/office/drawing/2014/main" id="{3BB2677D-BD38-4DBD-9392-ADA04609C894}"/>
                    </a:ext>
                  </a:extLst>
                </p:cNvPr>
                <p:cNvSpPr/>
                <p:nvPr/>
              </p:nvSpPr>
              <p:spPr>
                <a:xfrm>
                  <a:off x="9295858" y="2631169"/>
                  <a:ext cx="1339529" cy="837205"/>
                </a:xfrm>
                <a:custGeom>
                  <a:avLst/>
                  <a:gdLst>
                    <a:gd name="connsiteX0" fmla="*/ 0 w 1339529"/>
                    <a:gd name="connsiteY0" fmla="*/ 0 h 837205"/>
                    <a:gd name="connsiteX1" fmla="*/ 1339529 w 1339529"/>
                    <a:gd name="connsiteY1" fmla="*/ 0 h 837205"/>
                    <a:gd name="connsiteX2" fmla="*/ 1339529 w 1339529"/>
                    <a:gd name="connsiteY2" fmla="*/ 837206 h 837205"/>
                    <a:gd name="connsiteX3" fmla="*/ 0 w 1339529"/>
                    <a:gd name="connsiteY3" fmla="*/ 837206 h 837205"/>
                  </a:gdLst>
                  <a:ahLst/>
                  <a:cxnLst>
                    <a:cxn ang="0">
                      <a:pos x="connsiteX0" y="connsiteY0"/>
                    </a:cxn>
                    <a:cxn ang="0">
                      <a:pos x="connsiteX1" y="connsiteY1"/>
                    </a:cxn>
                    <a:cxn ang="0">
                      <a:pos x="connsiteX2" y="connsiteY2"/>
                    </a:cxn>
                    <a:cxn ang="0">
                      <a:pos x="connsiteX3" y="connsiteY3"/>
                    </a:cxn>
                  </a:cxnLst>
                  <a:rect l="l" t="t" r="r" b="b"/>
                  <a:pathLst>
                    <a:path w="1339529" h="837205">
                      <a:moveTo>
                        <a:pt x="0" y="0"/>
                      </a:moveTo>
                      <a:lnTo>
                        <a:pt x="1339529" y="0"/>
                      </a:lnTo>
                      <a:lnTo>
                        <a:pt x="1339529" y="837206"/>
                      </a:lnTo>
                      <a:lnTo>
                        <a:pt x="0" y="837206"/>
                      </a:lnTo>
                      <a:close/>
                    </a:path>
                  </a:pathLst>
                </a:custGeom>
                <a:solidFill>
                  <a:srgbClr val="FFFFFF"/>
                </a:solidFill>
                <a:ln w="1673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D53D707-A53F-4E2E-BAFE-36CA6B6D7178}"/>
                    </a:ext>
                  </a:extLst>
                </p:cNvPr>
                <p:cNvSpPr/>
                <p:nvPr/>
              </p:nvSpPr>
              <p:spPr>
                <a:xfrm>
                  <a:off x="9295857" y="2631169"/>
                  <a:ext cx="1339529" cy="837205"/>
                </a:xfrm>
                <a:custGeom>
                  <a:avLst/>
                  <a:gdLst>
                    <a:gd name="connsiteX0" fmla="*/ 1337018 w 1339529"/>
                    <a:gd name="connsiteY0" fmla="*/ 2512 h 837205"/>
                    <a:gd name="connsiteX1" fmla="*/ 1337018 w 1339529"/>
                    <a:gd name="connsiteY1" fmla="*/ 834694 h 837205"/>
                    <a:gd name="connsiteX2" fmla="*/ 2512 w 1339529"/>
                    <a:gd name="connsiteY2" fmla="*/ 834694 h 837205"/>
                    <a:gd name="connsiteX3" fmla="*/ 2512 w 1339529"/>
                    <a:gd name="connsiteY3" fmla="*/ 2512 h 837205"/>
                    <a:gd name="connsiteX4" fmla="*/ 1337018 w 1339529"/>
                    <a:gd name="connsiteY4" fmla="*/ 2512 h 837205"/>
                    <a:gd name="connsiteX5" fmla="*/ 1339529 w 1339529"/>
                    <a:gd name="connsiteY5" fmla="*/ 0 h 837205"/>
                    <a:gd name="connsiteX6" fmla="*/ 0 w 1339529"/>
                    <a:gd name="connsiteY6" fmla="*/ 0 h 837205"/>
                    <a:gd name="connsiteX7" fmla="*/ 0 w 1339529"/>
                    <a:gd name="connsiteY7" fmla="*/ 837206 h 837205"/>
                    <a:gd name="connsiteX8" fmla="*/ 1339529 w 1339529"/>
                    <a:gd name="connsiteY8" fmla="*/ 837206 h 837205"/>
                    <a:gd name="connsiteX9" fmla="*/ 1339529 w 1339529"/>
                    <a:gd name="connsiteY9" fmla="*/ 0 h 8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9529" h="837205">
                      <a:moveTo>
                        <a:pt x="1337018" y="2512"/>
                      </a:moveTo>
                      <a:lnTo>
                        <a:pt x="1337018" y="834694"/>
                      </a:lnTo>
                      <a:lnTo>
                        <a:pt x="2512" y="834694"/>
                      </a:lnTo>
                      <a:lnTo>
                        <a:pt x="2512" y="2512"/>
                      </a:lnTo>
                      <a:lnTo>
                        <a:pt x="1337018" y="2512"/>
                      </a:lnTo>
                      <a:moveTo>
                        <a:pt x="1339529" y="0"/>
                      </a:moveTo>
                      <a:lnTo>
                        <a:pt x="0" y="0"/>
                      </a:lnTo>
                      <a:lnTo>
                        <a:pt x="0" y="837206"/>
                      </a:lnTo>
                      <a:lnTo>
                        <a:pt x="1339529" y="837206"/>
                      </a:lnTo>
                      <a:lnTo>
                        <a:pt x="1339529" y="0"/>
                      </a:lnTo>
                      <a:close/>
                    </a:path>
                  </a:pathLst>
                </a:custGeom>
                <a:solidFill>
                  <a:srgbClr val="505050"/>
                </a:solidFill>
                <a:ln w="16732" cap="flat">
                  <a:noFill/>
                  <a:prstDash val="solid"/>
                  <a:miter/>
                </a:ln>
              </p:spPr>
              <p:txBody>
                <a:bodyPr rtlCol="0" anchor="ctr"/>
                <a:lstStyle/>
                <a:p>
                  <a:endParaRPr lang="en-US"/>
                </a:p>
              </p:txBody>
            </p:sp>
          </p:grpSp>
          <p:grpSp>
            <p:nvGrpSpPr>
              <p:cNvPr id="48" name="Graphic 4">
                <a:extLst>
                  <a:ext uri="{FF2B5EF4-FFF2-40B4-BE49-F238E27FC236}">
                    <a16:creationId xmlns:a16="http://schemas.microsoft.com/office/drawing/2014/main" id="{F572C04A-07B5-4A63-9A3F-B7160715649D}"/>
                  </a:ext>
                </a:extLst>
              </p:cNvPr>
              <p:cNvGrpSpPr/>
              <p:nvPr/>
            </p:nvGrpSpPr>
            <p:grpSpPr>
              <a:xfrm>
                <a:off x="9295857" y="3588933"/>
                <a:ext cx="1339529" cy="838043"/>
                <a:chOff x="9295857" y="3588933"/>
                <a:chExt cx="1339529" cy="838043"/>
              </a:xfrm>
            </p:grpSpPr>
            <p:sp>
              <p:nvSpPr>
                <p:cNvPr id="49" name="Freeform: Shape 48">
                  <a:extLst>
                    <a:ext uri="{FF2B5EF4-FFF2-40B4-BE49-F238E27FC236}">
                      <a16:creationId xmlns:a16="http://schemas.microsoft.com/office/drawing/2014/main" id="{582CF814-3258-4B0A-88FE-0D020C6F0722}"/>
                    </a:ext>
                  </a:extLst>
                </p:cNvPr>
                <p:cNvSpPr/>
                <p:nvPr/>
              </p:nvSpPr>
              <p:spPr>
                <a:xfrm>
                  <a:off x="9295858" y="3588933"/>
                  <a:ext cx="1339529" cy="837205"/>
                </a:xfrm>
                <a:custGeom>
                  <a:avLst/>
                  <a:gdLst>
                    <a:gd name="connsiteX0" fmla="*/ 0 w 1339529"/>
                    <a:gd name="connsiteY0" fmla="*/ 0 h 837205"/>
                    <a:gd name="connsiteX1" fmla="*/ 1339529 w 1339529"/>
                    <a:gd name="connsiteY1" fmla="*/ 0 h 837205"/>
                    <a:gd name="connsiteX2" fmla="*/ 1339529 w 1339529"/>
                    <a:gd name="connsiteY2" fmla="*/ 837206 h 837205"/>
                    <a:gd name="connsiteX3" fmla="*/ 0 w 1339529"/>
                    <a:gd name="connsiteY3" fmla="*/ 837206 h 837205"/>
                  </a:gdLst>
                  <a:ahLst/>
                  <a:cxnLst>
                    <a:cxn ang="0">
                      <a:pos x="connsiteX0" y="connsiteY0"/>
                    </a:cxn>
                    <a:cxn ang="0">
                      <a:pos x="connsiteX1" y="connsiteY1"/>
                    </a:cxn>
                    <a:cxn ang="0">
                      <a:pos x="connsiteX2" y="connsiteY2"/>
                    </a:cxn>
                    <a:cxn ang="0">
                      <a:pos x="connsiteX3" y="connsiteY3"/>
                    </a:cxn>
                  </a:cxnLst>
                  <a:rect l="l" t="t" r="r" b="b"/>
                  <a:pathLst>
                    <a:path w="1339529" h="837205">
                      <a:moveTo>
                        <a:pt x="0" y="0"/>
                      </a:moveTo>
                      <a:lnTo>
                        <a:pt x="1339529" y="0"/>
                      </a:lnTo>
                      <a:lnTo>
                        <a:pt x="1339529" y="837206"/>
                      </a:lnTo>
                      <a:lnTo>
                        <a:pt x="0" y="837206"/>
                      </a:lnTo>
                      <a:close/>
                    </a:path>
                  </a:pathLst>
                </a:custGeom>
                <a:solidFill>
                  <a:srgbClr val="FFFFFF"/>
                </a:solidFill>
                <a:ln w="1673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6B0C9EA-23D0-43E5-B9A9-FA2164360931}"/>
                    </a:ext>
                  </a:extLst>
                </p:cNvPr>
                <p:cNvSpPr/>
                <p:nvPr/>
              </p:nvSpPr>
              <p:spPr>
                <a:xfrm>
                  <a:off x="9295857" y="3589770"/>
                  <a:ext cx="1339529" cy="837205"/>
                </a:xfrm>
                <a:custGeom>
                  <a:avLst/>
                  <a:gdLst>
                    <a:gd name="connsiteX0" fmla="*/ 1337018 w 1339529"/>
                    <a:gd name="connsiteY0" fmla="*/ 2512 h 837205"/>
                    <a:gd name="connsiteX1" fmla="*/ 1337018 w 1339529"/>
                    <a:gd name="connsiteY1" fmla="*/ 834694 h 837205"/>
                    <a:gd name="connsiteX2" fmla="*/ 2512 w 1339529"/>
                    <a:gd name="connsiteY2" fmla="*/ 834694 h 837205"/>
                    <a:gd name="connsiteX3" fmla="*/ 2512 w 1339529"/>
                    <a:gd name="connsiteY3" fmla="*/ 2512 h 837205"/>
                    <a:gd name="connsiteX4" fmla="*/ 1337018 w 1339529"/>
                    <a:gd name="connsiteY4" fmla="*/ 2512 h 837205"/>
                    <a:gd name="connsiteX5" fmla="*/ 1339529 w 1339529"/>
                    <a:gd name="connsiteY5" fmla="*/ 0 h 837205"/>
                    <a:gd name="connsiteX6" fmla="*/ 0 w 1339529"/>
                    <a:gd name="connsiteY6" fmla="*/ 0 h 837205"/>
                    <a:gd name="connsiteX7" fmla="*/ 0 w 1339529"/>
                    <a:gd name="connsiteY7" fmla="*/ 837206 h 837205"/>
                    <a:gd name="connsiteX8" fmla="*/ 1339529 w 1339529"/>
                    <a:gd name="connsiteY8" fmla="*/ 837206 h 837205"/>
                    <a:gd name="connsiteX9" fmla="*/ 1339529 w 1339529"/>
                    <a:gd name="connsiteY9" fmla="*/ 0 h 837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9529" h="837205">
                      <a:moveTo>
                        <a:pt x="1337018" y="2512"/>
                      </a:moveTo>
                      <a:lnTo>
                        <a:pt x="1337018" y="834694"/>
                      </a:lnTo>
                      <a:lnTo>
                        <a:pt x="2512" y="834694"/>
                      </a:lnTo>
                      <a:lnTo>
                        <a:pt x="2512" y="2512"/>
                      </a:lnTo>
                      <a:lnTo>
                        <a:pt x="1337018" y="2512"/>
                      </a:lnTo>
                      <a:moveTo>
                        <a:pt x="1339529" y="0"/>
                      </a:moveTo>
                      <a:lnTo>
                        <a:pt x="0" y="0"/>
                      </a:lnTo>
                      <a:lnTo>
                        <a:pt x="0" y="837206"/>
                      </a:lnTo>
                      <a:lnTo>
                        <a:pt x="1339529" y="837206"/>
                      </a:lnTo>
                      <a:lnTo>
                        <a:pt x="1339529" y="0"/>
                      </a:lnTo>
                      <a:close/>
                    </a:path>
                  </a:pathLst>
                </a:custGeom>
                <a:solidFill>
                  <a:srgbClr val="505050"/>
                </a:solidFill>
                <a:ln w="16732" cap="flat">
                  <a:noFill/>
                  <a:prstDash val="solid"/>
                  <a:miter/>
                </a:ln>
              </p:spPr>
              <p:txBody>
                <a:bodyPr rtlCol="0" anchor="ctr"/>
                <a:lstStyle/>
                <a:p>
                  <a:endParaRPr lang="en-US"/>
                </a:p>
              </p:txBody>
            </p:sp>
          </p:grpSp>
          <p:grpSp>
            <p:nvGrpSpPr>
              <p:cNvPr id="51" name="Graphic 4">
                <a:extLst>
                  <a:ext uri="{FF2B5EF4-FFF2-40B4-BE49-F238E27FC236}">
                    <a16:creationId xmlns:a16="http://schemas.microsoft.com/office/drawing/2014/main" id="{F572C04A-07B5-4A63-9A3F-B7160715649D}"/>
                  </a:ext>
                </a:extLst>
              </p:cNvPr>
              <p:cNvGrpSpPr/>
              <p:nvPr/>
            </p:nvGrpSpPr>
            <p:grpSpPr>
              <a:xfrm>
                <a:off x="7834096" y="1492560"/>
                <a:ext cx="303795" cy="435356"/>
                <a:chOff x="7834096" y="1492560"/>
                <a:chExt cx="303795" cy="435356"/>
              </a:xfrm>
            </p:grpSpPr>
            <p:sp>
              <p:nvSpPr>
                <p:cNvPr id="52" name="Freeform: Shape 51">
                  <a:extLst>
                    <a:ext uri="{FF2B5EF4-FFF2-40B4-BE49-F238E27FC236}">
                      <a16:creationId xmlns:a16="http://schemas.microsoft.com/office/drawing/2014/main" id="{D76327D2-5C96-4436-98A6-CE5AD740829F}"/>
                    </a:ext>
                  </a:extLst>
                </p:cNvPr>
                <p:cNvSpPr/>
                <p:nvPr/>
              </p:nvSpPr>
              <p:spPr>
                <a:xfrm>
                  <a:off x="7935231" y="1843359"/>
                  <a:ext cx="103478" cy="84557"/>
                </a:xfrm>
                <a:custGeom>
                  <a:avLst/>
                  <a:gdLst>
                    <a:gd name="connsiteX0" fmla="*/ 82716 w 103478"/>
                    <a:gd name="connsiteY0" fmla="*/ 81711 h 84557"/>
                    <a:gd name="connsiteX1" fmla="*/ 103479 w 103478"/>
                    <a:gd name="connsiteY1" fmla="*/ 59442 h 84557"/>
                    <a:gd name="connsiteX2" fmla="*/ 103479 w 103478"/>
                    <a:gd name="connsiteY2" fmla="*/ 0 h 84557"/>
                    <a:gd name="connsiteX3" fmla="*/ 0 w 103478"/>
                    <a:gd name="connsiteY3" fmla="*/ 0 h 84557"/>
                    <a:gd name="connsiteX4" fmla="*/ 0 w 103478"/>
                    <a:gd name="connsiteY4" fmla="*/ 59442 h 84557"/>
                    <a:gd name="connsiteX5" fmla="*/ 20763 w 103478"/>
                    <a:gd name="connsiteY5" fmla="*/ 81711 h 84557"/>
                    <a:gd name="connsiteX6" fmla="*/ 25618 w 103478"/>
                    <a:gd name="connsiteY6" fmla="*/ 84558 h 84557"/>
                    <a:gd name="connsiteX7" fmla="*/ 76855 w 103478"/>
                    <a:gd name="connsiteY7" fmla="*/ 84558 h 84557"/>
                    <a:gd name="connsiteX8" fmla="*/ 82716 w 103478"/>
                    <a:gd name="connsiteY8" fmla="*/ 81711 h 8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478" h="84557">
                      <a:moveTo>
                        <a:pt x="82716" y="81711"/>
                      </a:moveTo>
                      <a:lnTo>
                        <a:pt x="103479" y="59442"/>
                      </a:lnTo>
                      <a:lnTo>
                        <a:pt x="103479" y="0"/>
                      </a:lnTo>
                      <a:lnTo>
                        <a:pt x="0" y="0"/>
                      </a:lnTo>
                      <a:lnTo>
                        <a:pt x="0" y="59442"/>
                      </a:lnTo>
                      <a:lnTo>
                        <a:pt x="20763" y="81711"/>
                      </a:lnTo>
                      <a:cubicBezTo>
                        <a:pt x="21985" y="83215"/>
                        <a:pt x="23710" y="84225"/>
                        <a:pt x="25618" y="84558"/>
                      </a:cubicBezTo>
                      <a:lnTo>
                        <a:pt x="76855" y="84558"/>
                      </a:lnTo>
                      <a:cubicBezTo>
                        <a:pt x="79116" y="84459"/>
                        <a:pt x="81242" y="83428"/>
                        <a:pt x="82716" y="81711"/>
                      </a:cubicBezTo>
                      <a:close/>
                    </a:path>
                  </a:pathLst>
                </a:custGeom>
                <a:solidFill>
                  <a:srgbClr val="CECECE"/>
                </a:solidFill>
                <a:ln w="1673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B7C3A6A-CC09-42E2-A011-C291B545FD80}"/>
                    </a:ext>
                  </a:extLst>
                </p:cNvPr>
                <p:cNvSpPr/>
                <p:nvPr/>
              </p:nvSpPr>
              <p:spPr>
                <a:xfrm>
                  <a:off x="7834096" y="1492560"/>
                  <a:ext cx="303795" cy="350798"/>
                </a:xfrm>
                <a:custGeom>
                  <a:avLst/>
                  <a:gdLst>
                    <a:gd name="connsiteX0" fmla="*/ 152372 w 303795"/>
                    <a:gd name="connsiteY0" fmla="*/ 10 h 350798"/>
                    <a:gd name="connsiteX1" fmla="*/ 0 w 303795"/>
                    <a:gd name="connsiteY1" fmla="*/ 149017 h 350798"/>
                    <a:gd name="connsiteX2" fmla="*/ 0 w 303795"/>
                    <a:gd name="connsiteY2" fmla="*/ 149367 h 350798"/>
                    <a:gd name="connsiteX3" fmla="*/ 1005 w 303795"/>
                    <a:gd name="connsiteY3" fmla="*/ 168288 h 350798"/>
                    <a:gd name="connsiteX4" fmla="*/ 84725 w 303795"/>
                    <a:gd name="connsiteY4" fmla="*/ 341087 h 350798"/>
                    <a:gd name="connsiteX5" fmla="*/ 96781 w 303795"/>
                    <a:gd name="connsiteY5" fmla="*/ 350799 h 350798"/>
                    <a:gd name="connsiteX6" fmla="*/ 206958 w 303795"/>
                    <a:gd name="connsiteY6" fmla="*/ 350799 h 350798"/>
                    <a:gd name="connsiteX7" fmla="*/ 219013 w 303795"/>
                    <a:gd name="connsiteY7" fmla="*/ 341087 h 350798"/>
                    <a:gd name="connsiteX8" fmla="*/ 302734 w 303795"/>
                    <a:gd name="connsiteY8" fmla="*/ 168288 h 350798"/>
                    <a:gd name="connsiteX9" fmla="*/ 170807 w 303795"/>
                    <a:gd name="connsiteY9" fmla="*/ 909 h 350798"/>
                    <a:gd name="connsiteX10" fmla="*/ 170288 w 303795"/>
                    <a:gd name="connsiteY10" fmla="*/ 847 h 350798"/>
                    <a:gd name="connsiteX11" fmla="*/ 152372 w 303795"/>
                    <a:gd name="connsiteY11" fmla="*/ 10 h 350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795" h="350798">
                      <a:moveTo>
                        <a:pt x="152372" y="10"/>
                      </a:moveTo>
                      <a:cubicBezTo>
                        <a:pt x="69153" y="-918"/>
                        <a:pt x="938" y="65794"/>
                        <a:pt x="0" y="149017"/>
                      </a:cubicBezTo>
                      <a:cubicBezTo>
                        <a:pt x="0" y="149134"/>
                        <a:pt x="0" y="149250"/>
                        <a:pt x="0" y="149367"/>
                      </a:cubicBezTo>
                      <a:cubicBezTo>
                        <a:pt x="0" y="155688"/>
                        <a:pt x="335" y="162004"/>
                        <a:pt x="1005" y="168288"/>
                      </a:cubicBezTo>
                      <a:cubicBezTo>
                        <a:pt x="7870" y="231581"/>
                        <a:pt x="67981" y="260883"/>
                        <a:pt x="84725" y="341087"/>
                      </a:cubicBezTo>
                      <a:cubicBezTo>
                        <a:pt x="86031" y="346712"/>
                        <a:pt x="91004" y="350718"/>
                        <a:pt x="96781" y="350799"/>
                      </a:cubicBezTo>
                      <a:lnTo>
                        <a:pt x="206958" y="350799"/>
                      </a:lnTo>
                      <a:cubicBezTo>
                        <a:pt x="212734" y="350718"/>
                        <a:pt x="217707" y="346712"/>
                        <a:pt x="219013" y="341087"/>
                      </a:cubicBezTo>
                      <a:cubicBezTo>
                        <a:pt x="235757" y="260883"/>
                        <a:pt x="295701" y="231581"/>
                        <a:pt x="302734" y="168288"/>
                      </a:cubicBezTo>
                      <a:cubicBezTo>
                        <a:pt x="312529" y="85639"/>
                        <a:pt x="253456" y="10699"/>
                        <a:pt x="170807" y="909"/>
                      </a:cubicBezTo>
                      <a:cubicBezTo>
                        <a:pt x="170639" y="887"/>
                        <a:pt x="170455" y="867"/>
                        <a:pt x="170288" y="847"/>
                      </a:cubicBezTo>
                      <a:cubicBezTo>
                        <a:pt x="164327" y="264"/>
                        <a:pt x="158349" y="-16"/>
                        <a:pt x="152372" y="10"/>
                      </a:cubicBezTo>
                      <a:close/>
                    </a:path>
                  </a:pathLst>
                </a:custGeom>
                <a:solidFill>
                  <a:srgbClr val="B77AF4"/>
                </a:solidFill>
                <a:ln w="1673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EABB837-F661-49B4-BD61-76300007A866}"/>
                    </a:ext>
                  </a:extLst>
                </p:cNvPr>
                <p:cNvSpPr/>
                <p:nvPr/>
              </p:nvSpPr>
              <p:spPr>
                <a:xfrm>
                  <a:off x="7891024" y="1576792"/>
                  <a:ext cx="194085" cy="236929"/>
                </a:xfrm>
                <a:custGeom>
                  <a:avLst/>
                  <a:gdLst>
                    <a:gd name="connsiteX0" fmla="*/ 158401 w 194085"/>
                    <a:gd name="connsiteY0" fmla="*/ 0 h 236929"/>
                    <a:gd name="connsiteX1" fmla="*/ 123909 w 194085"/>
                    <a:gd name="connsiteY1" fmla="*/ 36798 h 236929"/>
                    <a:gd name="connsiteX2" fmla="*/ 123909 w 194085"/>
                    <a:gd name="connsiteY2" fmla="*/ 36837 h 236929"/>
                    <a:gd name="connsiteX3" fmla="*/ 123909 w 194085"/>
                    <a:gd name="connsiteY3" fmla="*/ 56428 h 236929"/>
                    <a:gd name="connsiteX4" fmla="*/ 69825 w 194085"/>
                    <a:gd name="connsiteY4" fmla="*/ 56428 h 236929"/>
                    <a:gd name="connsiteX5" fmla="*/ 69825 w 194085"/>
                    <a:gd name="connsiteY5" fmla="*/ 36837 h 236929"/>
                    <a:gd name="connsiteX6" fmla="*/ 34495 w 194085"/>
                    <a:gd name="connsiteY6" fmla="*/ 0 h 236929"/>
                    <a:gd name="connsiteX7" fmla="*/ 33658 w 194085"/>
                    <a:gd name="connsiteY7" fmla="*/ 0 h 236929"/>
                    <a:gd name="connsiteX8" fmla="*/ 169 w 194085"/>
                    <a:gd name="connsiteY8" fmla="*/ 40529 h 236929"/>
                    <a:gd name="connsiteX9" fmla="*/ 33658 w 194085"/>
                    <a:gd name="connsiteY9" fmla="*/ 74009 h 236929"/>
                    <a:gd name="connsiteX10" fmla="*/ 50402 w 194085"/>
                    <a:gd name="connsiteY10" fmla="*/ 74009 h 236929"/>
                    <a:gd name="connsiteX11" fmla="*/ 50402 w 194085"/>
                    <a:gd name="connsiteY11" fmla="*/ 227720 h 236929"/>
                    <a:gd name="connsiteX12" fmla="*/ 59611 w 194085"/>
                    <a:gd name="connsiteY12" fmla="*/ 236929 h 236929"/>
                    <a:gd name="connsiteX13" fmla="*/ 68820 w 194085"/>
                    <a:gd name="connsiteY13" fmla="*/ 227720 h 236929"/>
                    <a:gd name="connsiteX14" fmla="*/ 68820 w 194085"/>
                    <a:gd name="connsiteY14" fmla="*/ 74009 h 236929"/>
                    <a:gd name="connsiteX15" fmla="*/ 124243 w 194085"/>
                    <a:gd name="connsiteY15" fmla="*/ 74009 h 236929"/>
                    <a:gd name="connsiteX16" fmla="*/ 124243 w 194085"/>
                    <a:gd name="connsiteY16" fmla="*/ 227720 h 236929"/>
                    <a:gd name="connsiteX17" fmla="*/ 133452 w 194085"/>
                    <a:gd name="connsiteY17" fmla="*/ 236929 h 236929"/>
                    <a:gd name="connsiteX18" fmla="*/ 142662 w 194085"/>
                    <a:gd name="connsiteY18" fmla="*/ 227720 h 236929"/>
                    <a:gd name="connsiteX19" fmla="*/ 142662 w 194085"/>
                    <a:gd name="connsiteY19" fmla="*/ 74009 h 236929"/>
                    <a:gd name="connsiteX20" fmla="*/ 159406 w 194085"/>
                    <a:gd name="connsiteY20" fmla="*/ 74009 h 236929"/>
                    <a:gd name="connsiteX21" fmla="*/ 194067 w 194085"/>
                    <a:gd name="connsiteY21" fmla="*/ 37043 h 236929"/>
                    <a:gd name="connsiteX22" fmla="*/ 194067 w 194085"/>
                    <a:gd name="connsiteY22" fmla="*/ 37004 h 236929"/>
                    <a:gd name="connsiteX23" fmla="*/ 194067 w 194085"/>
                    <a:gd name="connsiteY23" fmla="*/ 37004 h 236929"/>
                    <a:gd name="connsiteX24" fmla="*/ 159088 w 194085"/>
                    <a:gd name="connsiteY24" fmla="*/ 13 h 236929"/>
                    <a:gd name="connsiteX25" fmla="*/ 158401 w 194085"/>
                    <a:gd name="connsiteY25" fmla="*/ 0 h 236929"/>
                    <a:gd name="connsiteX26" fmla="*/ 50067 w 194085"/>
                    <a:gd name="connsiteY26" fmla="*/ 56428 h 236929"/>
                    <a:gd name="connsiteX27" fmla="*/ 33323 w 194085"/>
                    <a:gd name="connsiteY27" fmla="*/ 56428 h 236929"/>
                    <a:gd name="connsiteX28" fmla="*/ 15474 w 194085"/>
                    <a:gd name="connsiteY28" fmla="*/ 34937 h 236929"/>
                    <a:gd name="connsiteX29" fmla="*/ 33323 w 194085"/>
                    <a:gd name="connsiteY29" fmla="*/ 17079 h 236929"/>
                    <a:gd name="connsiteX30" fmla="*/ 50067 w 194085"/>
                    <a:gd name="connsiteY30" fmla="*/ 36670 h 236929"/>
                    <a:gd name="connsiteX31" fmla="*/ 159741 w 194085"/>
                    <a:gd name="connsiteY31" fmla="*/ 56428 h 236929"/>
                    <a:gd name="connsiteX32" fmla="*/ 142997 w 194085"/>
                    <a:gd name="connsiteY32" fmla="*/ 56428 h 236929"/>
                    <a:gd name="connsiteX33" fmla="*/ 142997 w 194085"/>
                    <a:gd name="connsiteY33" fmla="*/ 35832 h 236929"/>
                    <a:gd name="connsiteX34" fmla="*/ 156962 w 194085"/>
                    <a:gd name="connsiteY34" fmla="*/ 16711 h 236929"/>
                    <a:gd name="connsiteX35" fmla="*/ 158066 w 194085"/>
                    <a:gd name="connsiteY35" fmla="*/ 16577 h 236929"/>
                    <a:gd name="connsiteX36" fmla="*/ 177473 w 194085"/>
                    <a:gd name="connsiteY36" fmla="*/ 30156 h 236929"/>
                    <a:gd name="connsiteX37" fmla="*/ 177490 w 194085"/>
                    <a:gd name="connsiteY37" fmla="*/ 35832 h 236929"/>
                    <a:gd name="connsiteX38" fmla="*/ 160963 w 194085"/>
                    <a:gd name="connsiteY38" fmla="*/ 56572 h 236929"/>
                    <a:gd name="connsiteX39" fmla="*/ 160745 w 194085"/>
                    <a:gd name="connsiteY39" fmla="*/ 56595 h 23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4085" h="236929">
                      <a:moveTo>
                        <a:pt x="158401" y="0"/>
                      </a:moveTo>
                      <a:cubicBezTo>
                        <a:pt x="138710" y="636"/>
                        <a:pt x="123272" y="17112"/>
                        <a:pt x="123909" y="36798"/>
                      </a:cubicBezTo>
                      <a:cubicBezTo>
                        <a:pt x="123909" y="36812"/>
                        <a:pt x="123909" y="36824"/>
                        <a:pt x="123909" y="36837"/>
                      </a:cubicBezTo>
                      <a:lnTo>
                        <a:pt x="123909" y="56428"/>
                      </a:lnTo>
                      <a:lnTo>
                        <a:pt x="69825" y="56428"/>
                      </a:lnTo>
                      <a:lnTo>
                        <a:pt x="69825" y="36837"/>
                      </a:lnTo>
                      <a:cubicBezTo>
                        <a:pt x="70193" y="16925"/>
                        <a:pt x="54404" y="457"/>
                        <a:pt x="34495" y="0"/>
                      </a:cubicBezTo>
                      <a:lnTo>
                        <a:pt x="33658" y="0"/>
                      </a:lnTo>
                      <a:cubicBezTo>
                        <a:pt x="13213" y="1946"/>
                        <a:pt x="-1773" y="20091"/>
                        <a:pt x="169" y="40529"/>
                      </a:cubicBezTo>
                      <a:cubicBezTo>
                        <a:pt x="1861" y="58273"/>
                        <a:pt x="15909" y="72319"/>
                        <a:pt x="33658" y="74009"/>
                      </a:cubicBezTo>
                      <a:lnTo>
                        <a:pt x="50402" y="74009"/>
                      </a:lnTo>
                      <a:lnTo>
                        <a:pt x="50402" y="227720"/>
                      </a:lnTo>
                      <a:cubicBezTo>
                        <a:pt x="50402" y="232807"/>
                        <a:pt x="54521" y="236929"/>
                        <a:pt x="59611" y="236929"/>
                      </a:cubicBezTo>
                      <a:cubicBezTo>
                        <a:pt x="64701" y="236929"/>
                        <a:pt x="68820" y="232807"/>
                        <a:pt x="68820" y="227720"/>
                      </a:cubicBezTo>
                      <a:lnTo>
                        <a:pt x="68820" y="74009"/>
                      </a:lnTo>
                      <a:lnTo>
                        <a:pt x="124243" y="74009"/>
                      </a:lnTo>
                      <a:lnTo>
                        <a:pt x="124243" y="227720"/>
                      </a:lnTo>
                      <a:cubicBezTo>
                        <a:pt x="124243" y="232807"/>
                        <a:pt x="128362" y="236929"/>
                        <a:pt x="133452" y="236929"/>
                      </a:cubicBezTo>
                      <a:cubicBezTo>
                        <a:pt x="138543" y="236929"/>
                        <a:pt x="142662" y="232807"/>
                        <a:pt x="142662" y="227720"/>
                      </a:cubicBezTo>
                      <a:lnTo>
                        <a:pt x="142662" y="74009"/>
                      </a:lnTo>
                      <a:lnTo>
                        <a:pt x="159406" y="74009"/>
                      </a:lnTo>
                      <a:cubicBezTo>
                        <a:pt x="179181" y="73373"/>
                        <a:pt x="194703" y="56823"/>
                        <a:pt x="194067" y="37043"/>
                      </a:cubicBezTo>
                      <a:cubicBezTo>
                        <a:pt x="194067" y="37030"/>
                        <a:pt x="194067" y="37018"/>
                        <a:pt x="194067" y="37004"/>
                      </a:cubicBezTo>
                      <a:lnTo>
                        <a:pt x="194067" y="37004"/>
                      </a:lnTo>
                      <a:cubicBezTo>
                        <a:pt x="194619" y="17129"/>
                        <a:pt x="178963" y="568"/>
                        <a:pt x="159088" y="13"/>
                      </a:cubicBezTo>
                      <a:cubicBezTo>
                        <a:pt x="158854" y="7"/>
                        <a:pt x="158636" y="2"/>
                        <a:pt x="158401" y="0"/>
                      </a:cubicBezTo>
                      <a:close/>
                      <a:moveTo>
                        <a:pt x="50067" y="56428"/>
                      </a:moveTo>
                      <a:lnTo>
                        <a:pt x="33323" y="56428"/>
                      </a:lnTo>
                      <a:cubicBezTo>
                        <a:pt x="22456" y="55425"/>
                        <a:pt x="14469" y="45802"/>
                        <a:pt x="15474" y="34937"/>
                      </a:cubicBezTo>
                      <a:cubicBezTo>
                        <a:pt x="16344" y="25459"/>
                        <a:pt x="23846" y="17955"/>
                        <a:pt x="33323" y="17079"/>
                      </a:cubicBezTo>
                      <a:cubicBezTo>
                        <a:pt x="43168" y="18211"/>
                        <a:pt x="50486" y="26760"/>
                        <a:pt x="50067" y="36670"/>
                      </a:cubicBezTo>
                      <a:close/>
                      <a:moveTo>
                        <a:pt x="159741" y="56428"/>
                      </a:moveTo>
                      <a:lnTo>
                        <a:pt x="142997" y="56428"/>
                      </a:lnTo>
                      <a:lnTo>
                        <a:pt x="142997" y="35832"/>
                      </a:lnTo>
                      <a:cubicBezTo>
                        <a:pt x="141574" y="26695"/>
                        <a:pt x="147819" y="18134"/>
                        <a:pt x="156962" y="16711"/>
                      </a:cubicBezTo>
                      <a:cubicBezTo>
                        <a:pt x="157330" y="16654"/>
                        <a:pt x="157698" y="16608"/>
                        <a:pt x="158066" y="16577"/>
                      </a:cubicBezTo>
                      <a:cubicBezTo>
                        <a:pt x="167175" y="14969"/>
                        <a:pt x="175866" y="21051"/>
                        <a:pt x="177473" y="30156"/>
                      </a:cubicBezTo>
                      <a:cubicBezTo>
                        <a:pt x="177791" y="32033"/>
                        <a:pt x="177808" y="33954"/>
                        <a:pt x="177490" y="35832"/>
                      </a:cubicBezTo>
                      <a:cubicBezTo>
                        <a:pt x="178645" y="46123"/>
                        <a:pt x="171244" y="55410"/>
                        <a:pt x="160963" y="56572"/>
                      </a:cubicBezTo>
                      <a:cubicBezTo>
                        <a:pt x="160896" y="56580"/>
                        <a:pt x="160812" y="56588"/>
                        <a:pt x="160745" y="56595"/>
                      </a:cubicBezTo>
                      <a:close/>
                    </a:path>
                  </a:pathLst>
                </a:custGeom>
                <a:solidFill>
                  <a:srgbClr val="F2F2F2"/>
                </a:solidFill>
                <a:ln w="1673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A29DD9C-CE09-4AAD-A1B6-9887183B5456}"/>
                    </a:ext>
                  </a:extLst>
                </p:cNvPr>
                <p:cNvSpPr/>
                <p:nvPr/>
              </p:nvSpPr>
              <p:spPr>
                <a:xfrm>
                  <a:off x="7934226" y="1852568"/>
                  <a:ext cx="104483" cy="31813"/>
                </a:xfrm>
                <a:custGeom>
                  <a:avLst/>
                  <a:gdLst>
                    <a:gd name="connsiteX0" fmla="*/ 0 w 104483"/>
                    <a:gd name="connsiteY0" fmla="*/ 31814 h 31813"/>
                    <a:gd name="connsiteX1" fmla="*/ 104483 w 104483"/>
                    <a:gd name="connsiteY1" fmla="*/ 11553 h 31813"/>
                    <a:gd name="connsiteX2" fmla="*/ 104483 w 104483"/>
                    <a:gd name="connsiteY2" fmla="*/ 0 h 31813"/>
                    <a:gd name="connsiteX3" fmla="*/ 0 w 104483"/>
                    <a:gd name="connsiteY3" fmla="*/ 20595 h 31813"/>
                    <a:gd name="connsiteX4" fmla="*/ 0 w 104483"/>
                    <a:gd name="connsiteY4" fmla="*/ 31814 h 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83" h="31813">
                      <a:moveTo>
                        <a:pt x="0" y="31814"/>
                      </a:moveTo>
                      <a:lnTo>
                        <a:pt x="104483" y="11553"/>
                      </a:lnTo>
                      <a:lnTo>
                        <a:pt x="104483" y="0"/>
                      </a:lnTo>
                      <a:lnTo>
                        <a:pt x="0" y="20595"/>
                      </a:lnTo>
                      <a:lnTo>
                        <a:pt x="0" y="31814"/>
                      </a:lnTo>
                      <a:close/>
                    </a:path>
                  </a:pathLst>
                </a:custGeom>
                <a:solidFill>
                  <a:srgbClr val="999999"/>
                </a:solidFill>
                <a:ln w="1673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8C7CE56-C60D-44E3-8DBA-2A2B6C7C2780}"/>
                    </a:ext>
                  </a:extLst>
                </p:cNvPr>
                <p:cNvSpPr/>
                <p:nvPr/>
              </p:nvSpPr>
              <p:spPr>
                <a:xfrm>
                  <a:off x="7934226" y="1881033"/>
                  <a:ext cx="104483" cy="30474"/>
                </a:xfrm>
                <a:custGeom>
                  <a:avLst/>
                  <a:gdLst>
                    <a:gd name="connsiteX0" fmla="*/ 104483 w 104483"/>
                    <a:gd name="connsiteY0" fmla="*/ 11219 h 30474"/>
                    <a:gd name="connsiteX1" fmla="*/ 104483 w 104483"/>
                    <a:gd name="connsiteY1" fmla="*/ 0 h 30474"/>
                    <a:gd name="connsiteX2" fmla="*/ 0 w 104483"/>
                    <a:gd name="connsiteY2" fmla="*/ 20763 h 30474"/>
                    <a:gd name="connsiteX3" fmla="*/ 0 w 104483"/>
                    <a:gd name="connsiteY3" fmla="*/ 21767 h 30474"/>
                    <a:gd name="connsiteX4" fmla="*/ 7870 w 104483"/>
                    <a:gd name="connsiteY4" fmla="*/ 30474 h 30474"/>
                    <a:gd name="connsiteX5" fmla="*/ 104483 w 104483"/>
                    <a:gd name="connsiteY5" fmla="*/ 11219 h 3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483" h="30474">
                      <a:moveTo>
                        <a:pt x="104483" y="11219"/>
                      </a:moveTo>
                      <a:lnTo>
                        <a:pt x="104483" y="0"/>
                      </a:lnTo>
                      <a:lnTo>
                        <a:pt x="0" y="20763"/>
                      </a:lnTo>
                      <a:lnTo>
                        <a:pt x="0" y="21767"/>
                      </a:lnTo>
                      <a:lnTo>
                        <a:pt x="7870" y="30474"/>
                      </a:lnTo>
                      <a:lnTo>
                        <a:pt x="104483" y="11219"/>
                      </a:lnTo>
                      <a:close/>
                    </a:path>
                  </a:pathLst>
                </a:custGeom>
                <a:solidFill>
                  <a:srgbClr val="999999"/>
                </a:solidFill>
                <a:ln w="16732" cap="flat">
                  <a:noFill/>
                  <a:prstDash val="solid"/>
                  <a:miter/>
                </a:ln>
              </p:spPr>
              <p:txBody>
                <a:bodyPr rtlCol="0" anchor="ctr"/>
                <a:lstStyle/>
                <a:p>
                  <a:endParaRPr lang="en-US"/>
                </a:p>
              </p:txBody>
            </p:sp>
          </p:grpSp>
          <p:grpSp>
            <p:nvGrpSpPr>
              <p:cNvPr id="57" name="Graphic 4">
                <a:extLst>
                  <a:ext uri="{FF2B5EF4-FFF2-40B4-BE49-F238E27FC236}">
                    <a16:creationId xmlns:a16="http://schemas.microsoft.com/office/drawing/2014/main" id="{F572C04A-07B5-4A63-9A3F-B7160715649D}"/>
                  </a:ext>
                </a:extLst>
              </p:cNvPr>
              <p:cNvGrpSpPr/>
              <p:nvPr/>
            </p:nvGrpSpPr>
            <p:grpSpPr>
              <a:xfrm>
                <a:off x="6393935" y="1492570"/>
                <a:ext cx="435347" cy="435346"/>
                <a:chOff x="6393935" y="1492570"/>
                <a:chExt cx="435347" cy="435346"/>
              </a:xfrm>
            </p:grpSpPr>
            <p:sp>
              <p:nvSpPr>
                <p:cNvPr id="58" name="Freeform: Shape 57">
                  <a:extLst>
                    <a:ext uri="{FF2B5EF4-FFF2-40B4-BE49-F238E27FC236}">
                      <a16:creationId xmlns:a16="http://schemas.microsoft.com/office/drawing/2014/main" id="{544CEB62-5AA2-4371-A936-C4E2C7A217D6}"/>
                    </a:ext>
                  </a:extLst>
                </p:cNvPr>
                <p:cNvSpPr/>
                <p:nvPr/>
              </p:nvSpPr>
              <p:spPr>
                <a:xfrm>
                  <a:off x="6393935" y="1492570"/>
                  <a:ext cx="435347" cy="435346"/>
                </a:xfrm>
                <a:custGeom>
                  <a:avLst/>
                  <a:gdLst>
                    <a:gd name="connsiteX0" fmla="*/ 217674 w 435347"/>
                    <a:gd name="connsiteY0" fmla="*/ 0 h 435346"/>
                    <a:gd name="connsiteX1" fmla="*/ 0 w 435347"/>
                    <a:gd name="connsiteY1" fmla="*/ 217674 h 435346"/>
                    <a:gd name="connsiteX2" fmla="*/ 217674 w 435347"/>
                    <a:gd name="connsiteY2" fmla="*/ 435347 h 435346"/>
                    <a:gd name="connsiteX3" fmla="*/ 435347 w 435347"/>
                    <a:gd name="connsiteY3" fmla="*/ 217674 h 435346"/>
                    <a:gd name="connsiteX4" fmla="*/ 217674 w 435347"/>
                    <a:gd name="connsiteY4" fmla="*/ 0 h 435346"/>
                    <a:gd name="connsiteX5" fmla="*/ 217674 w 435347"/>
                    <a:gd name="connsiteY5" fmla="*/ 405710 h 435346"/>
                    <a:gd name="connsiteX6" fmla="*/ 29469 w 435347"/>
                    <a:gd name="connsiteY6" fmla="*/ 217841 h 435346"/>
                    <a:gd name="connsiteX7" fmla="*/ 217338 w 435347"/>
                    <a:gd name="connsiteY7" fmla="*/ 29637 h 435346"/>
                    <a:gd name="connsiteX8" fmla="*/ 405543 w 435347"/>
                    <a:gd name="connsiteY8" fmla="*/ 217506 h 435346"/>
                    <a:gd name="connsiteX9" fmla="*/ 405543 w 435347"/>
                    <a:gd name="connsiteY9" fmla="*/ 217674 h 435346"/>
                    <a:gd name="connsiteX10" fmla="*/ 405543 w 435347"/>
                    <a:gd name="connsiteY10" fmla="*/ 217674 h 435346"/>
                    <a:gd name="connsiteX11" fmla="*/ 217841 w 435347"/>
                    <a:gd name="connsiteY11" fmla="*/ 405710 h 435346"/>
                    <a:gd name="connsiteX12" fmla="*/ 217674 w 435347"/>
                    <a:gd name="connsiteY12" fmla="*/ 405710 h 43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5347" h="435346">
                      <a:moveTo>
                        <a:pt x="217674" y="0"/>
                      </a:moveTo>
                      <a:cubicBezTo>
                        <a:pt x="97450" y="0"/>
                        <a:pt x="0" y="97456"/>
                        <a:pt x="0" y="217674"/>
                      </a:cubicBezTo>
                      <a:cubicBezTo>
                        <a:pt x="0" y="337891"/>
                        <a:pt x="97450" y="435347"/>
                        <a:pt x="217674" y="435347"/>
                      </a:cubicBezTo>
                      <a:cubicBezTo>
                        <a:pt x="337896" y="435347"/>
                        <a:pt x="435347" y="337891"/>
                        <a:pt x="435347" y="217674"/>
                      </a:cubicBezTo>
                      <a:cubicBezTo>
                        <a:pt x="435347" y="97456"/>
                        <a:pt x="337896" y="0"/>
                        <a:pt x="217674" y="0"/>
                      </a:cubicBezTo>
                      <a:close/>
                      <a:moveTo>
                        <a:pt x="217674" y="405710"/>
                      </a:moveTo>
                      <a:cubicBezTo>
                        <a:pt x="113827" y="405802"/>
                        <a:pt x="29570" y="321691"/>
                        <a:pt x="29469" y="217841"/>
                      </a:cubicBezTo>
                      <a:cubicBezTo>
                        <a:pt x="29369" y="113992"/>
                        <a:pt x="113491" y="29729"/>
                        <a:pt x="217338" y="29637"/>
                      </a:cubicBezTo>
                      <a:cubicBezTo>
                        <a:pt x="321185" y="29545"/>
                        <a:pt x="405442" y="113657"/>
                        <a:pt x="405543" y="217506"/>
                      </a:cubicBezTo>
                      <a:cubicBezTo>
                        <a:pt x="405543" y="217561"/>
                        <a:pt x="405543" y="217618"/>
                        <a:pt x="405543" y="217674"/>
                      </a:cubicBezTo>
                      <a:lnTo>
                        <a:pt x="405543" y="217674"/>
                      </a:lnTo>
                      <a:cubicBezTo>
                        <a:pt x="405643" y="321430"/>
                        <a:pt x="321604" y="405618"/>
                        <a:pt x="217841" y="405710"/>
                      </a:cubicBezTo>
                      <a:cubicBezTo>
                        <a:pt x="217791" y="405710"/>
                        <a:pt x="217724" y="405710"/>
                        <a:pt x="217674" y="405710"/>
                      </a:cubicBezTo>
                      <a:close/>
                    </a:path>
                  </a:pathLst>
                </a:custGeom>
                <a:solidFill>
                  <a:srgbClr val="5EA0EF"/>
                </a:solidFill>
                <a:ln w="1673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964EE9F-43A2-4F42-9D07-CFB853B82E60}"/>
                    </a:ext>
                  </a:extLst>
                </p:cNvPr>
                <p:cNvSpPr/>
                <p:nvPr/>
              </p:nvSpPr>
              <p:spPr>
                <a:xfrm>
                  <a:off x="6423572" y="1522207"/>
                  <a:ext cx="376072" cy="376072"/>
                </a:xfrm>
                <a:custGeom>
                  <a:avLst/>
                  <a:gdLst>
                    <a:gd name="connsiteX0" fmla="*/ 376073 w 376072"/>
                    <a:gd name="connsiteY0" fmla="*/ 188036 h 376072"/>
                    <a:gd name="connsiteX1" fmla="*/ 188036 w 376072"/>
                    <a:gd name="connsiteY1" fmla="*/ 376073 h 376072"/>
                    <a:gd name="connsiteX2" fmla="*/ -1 w 376072"/>
                    <a:gd name="connsiteY2" fmla="*/ 188036 h 376072"/>
                    <a:gd name="connsiteX3" fmla="*/ 188036 w 376072"/>
                    <a:gd name="connsiteY3" fmla="*/ 0 h 376072"/>
                    <a:gd name="connsiteX4" fmla="*/ 376073 w 376072"/>
                    <a:gd name="connsiteY4" fmla="*/ 188036 h 376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072" h="376072">
                      <a:moveTo>
                        <a:pt x="376073" y="188036"/>
                      </a:moveTo>
                      <a:cubicBezTo>
                        <a:pt x="376073" y="291886"/>
                        <a:pt x="291886" y="376073"/>
                        <a:pt x="188036" y="376073"/>
                      </a:cubicBezTo>
                      <a:cubicBezTo>
                        <a:pt x="84187" y="376073"/>
                        <a:pt x="-1" y="291886"/>
                        <a:pt x="-1" y="188036"/>
                      </a:cubicBezTo>
                      <a:cubicBezTo>
                        <a:pt x="-1" y="84187"/>
                        <a:pt x="84186" y="0"/>
                        <a:pt x="188036" y="0"/>
                      </a:cubicBezTo>
                      <a:cubicBezTo>
                        <a:pt x="291886" y="0"/>
                        <a:pt x="376073" y="84187"/>
                        <a:pt x="376073" y="188036"/>
                      </a:cubicBezTo>
                      <a:close/>
                    </a:path>
                  </a:pathLst>
                </a:custGeom>
                <a:solidFill>
                  <a:srgbClr val="FFFFFF"/>
                </a:solidFill>
                <a:ln w="16732" cap="flat">
                  <a:noFill/>
                  <a:prstDash val="solid"/>
                  <a:miter/>
                </a:ln>
              </p:spPr>
              <p:txBody>
                <a:bodyPr rtlCol="0" anchor="ctr"/>
                <a:lstStyle/>
                <a:p>
                  <a:endParaRPr lang="en-US"/>
                </a:p>
              </p:txBody>
            </p:sp>
            <p:grpSp>
              <p:nvGrpSpPr>
                <p:cNvPr id="60" name="Graphic 4">
                  <a:extLst>
                    <a:ext uri="{FF2B5EF4-FFF2-40B4-BE49-F238E27FC236}">
                      <a16:creationId xmlns:a16="http://schemas.microsoft.com/office/drawing/2014/main" id="{F572C04A-07B5-4A63-9A3F-B7160715649D}"/>
                    </a:ext>
                  </a:extLst>
                </p:cNvPr>
                <p:cNvGrpSpPr/>
                <p:nvPr/>
              </p:nvGrpSpPr>
              <p:grpSpPr>
                <a:xfrm>
                  <a:off x="6483982" y="1506129"/>
                  <a:ext cx="255252" cy="409033"/>
                  <a:chOff x="6483982" y="1506129"/>
                  <a:chExt cx="255252" cy="409033"/>
                </a:xfrm>
              </p:grpSpPr>
              <p:sp>
                <p:nvSpPr>
                  <p:cNvPr id="61" name="Freeform: Shape 60">
                    <a:extLst>
                      <a:ext uri="{FF2B5EF4-FFF2-40B4-BE49-F238E27FC236}">
                        <a16:creationId xmlns:a16="http://schemas.microsoft.com/office/drawing/2014/main" id="{E41C9738-7686-4E4F-869C-7D10899BB6FE}"/>
                      </a:ext>
                    </a:extLst>
                  </p:cNvPr>
                  <p:cNvSpPr/>
                  <p:nvPr/>
                </p:nvSpPr>
                <p:spPr>
                  <a:xfrm>
                    <a:off x="6483982" y="1506129"/>
                    <a:ext cx="255252" cy="409033"/>
                  </a:xfrm>
                  <a:custGeom>
                    <a:avLst/>
                    <a:gdLst>
                      <a:gd name="connsiteX0" fmla="*/ 241318 w 255252"/>
                      <a:gd name="connsiteY0" fmla="*/ 161417 h 409033"/>
                      <a:gd name="connsiteX1" fmla="*/ 241520 w 255252"/>
                      <a:gd name="connsiteY1" fmla="*/ 94640 h 409033"/>
                      <a:gd name="connsiteX2" fmla="*/ 241318 w 255252"/>
                      <a:gd name="connsiteY2" fmla="*/ 94441 h 409033"/>
                      <a:gd name="connsiteX3" fmla="*/ 241318 w 255252"/>
                      <a:gd name="connsiteY3" fmla="*/ 94441 h 409033"/>
                      <a:gd name="connsiteX4" fmla="*/ 160612 w 255252"/>
                      <a:gd name="connsiteY4" fmla="*/ 13566 h 409033"/>
                      <a:gd name="connsiteX5" fmla="*/ 94640 w 255252"/>
                      <a:gd name="connsiteY5" fmla="*/ 13566 h 409033"/>
                      <a:gd name="connsiteX6" fmla="*/ 94640 w 255252"/>
                      <a:gd name="connsiteY6" fmla="*/ 13566 h 409033"/>
                      <a:gd name="connsiteX7" fmla="*/ 13934 w 255252"/>
                      <a:gd name="connsiteY7" fmla="*/ 94441 h 409033"/>
                      <a:gd name="connsiteX8" fmla="*/ 13733 w 255252"/>
                      <a:gd name="connsiteY8" fmla="*/ 161218 h 409033"/>
                      <a:gd name="connsiteX9" fmla="*/ 13934 w 255252"/>
                      <a:gd name="connsiteY9" fmla="*/ 161417 h 409033"/>
                      <a:gd name="connsiteX10" fmla="*/ 80910 w 255252"/>
                      <a:gd name="connsiteY10" fmla="*/ 229733 h 409033"/>
                      <a:gd name="connsiteX11" fmla="*/ 84761 w 255252"/>
                      <a:gd name="connsiteY11" fmla="*/ 238942 h 409033"/>
                      <a:gd name="connsiteX12" fmla="*/ 84761 w 255252"/>
                      <a:gd name="connsiteY12" fmla="*/ 363853 h 409033"/>
                      <a:gd name="connsiteX13" fmla="*/ 89450 w 255252"/>
                      <a:gd name="connsiteY13" fmla="*/ 375239 h 409033"/>
                      <a:gd name="connsiteX14" fmla="*/ 119589 w 255252"/>
                      <a:gd name="connsiteY14" fmla="*/ 405881 h 409033"/>
                      <a:gd name="connsiteX15" fmla="*/ 134274 w 255252"/>
                      <a:gd name="connsiteY15" fmla="*/ 406104 h 409033"/>
                      <a:gd name="connsiteX16" fmla="*/ 134491 w 255252"/>
                      <a:gd name="connsiteY16" fmla="*/ 405881 h 409033"/>
                      <a:gd name="connsiteX17" fmla="*/ 134491 w 255252"/>
                      <a:gd name="connsiteY17" fmla="*/ 405881 h 409033"/>
                      <a:gd name="connsiteX18" fmla="*/ 164296 w 255252"/>
                      <a:gd name="connsiteY18" fmla="*/ 376244 h 409033"/>
                      <a:gd name="connsiteX19" fmla="*/ 164296 w 255252"/>
                      <a:gd name="connsiteY19" fmla="*/ 376244 h 409033"/>
                      <a:gd name="connsiteX20" fmla="*/ 181040 w 255252"/>
                      <a:gd name="connsiteY20" fmla="*/ 359500 h 409033"/>
                      <a:gd name="connsiteX21" fmla="*/ 181040 w 255252"/>
                      <a:gd name="connsiteY21" fmla="*/ 350793 h 409033"/>
                      <a:gd name="connsiteX22" fmla="*/ 168482 w 255252"/>
                      <a:gd name="connsiteY22" fmla="*/ 338235 h 409033"/>
                      <a:gd name="connsiteX23" fmla="*/ 168482 w 255252"/>
                      <a:gd name="connsiteY23" fmla="*/ 328691 h 409033"/>
                      <a:gd name="connsiteX24" fmla="*/ 181040 w 255252"/>
                      <a:gd name="connsiteY24" fmla="*/ 316133 h 409033"/>
                      <a:gd name="connsiteX25" fmla="*/ 181040 w 255252"/>
                      <a:gd name="connsiteY25" fmla="*/ 307426 h 409033"/>
                      <a:gd name="connsiteX26" fmla="*/ 169821 w 255252"/>
                      <a:gd name="connsiteY26" fmla="*/ 294533 h 409033"/>
                      <a:gd name="connsiteX27" fmla="*/ 169821 w 255252"/>
                      <a:gd name="connsiteY27" fmla="*/ 285156 h 409033"/>
                      <a:gd name="connsiteX28" fmla="*/ 182379 w 255252"/>
                      <a:gd name="connsiteY28" fmla="*/ 272598 h 409033"/>
                      <a:gd name="connsiteX29" fmla="*/ 182379 w 255252"/>
                      <a:gd name="connsiteY29" fmla="*/ 263891 h 409033"/>
                      <a:gd name="connsiteX30" fmla="*/ 165635 w 255252"/>
                      <a:gd name="connsiteY30" fmla="*/ 246142 h 409033"/>
                      <a:gd name="connsiteX31" fmla="*/ 165635 w 255252"/>
                      <a:gd name="connsiteY31" fmla="*/ 239780 h 409033"/>
                      <a:gd name="connsiteX32" fmla="*/ 127626 w 255252"/>
                      <a:gd name="connsiteY32" fmla="*/ 33827 h 409033"/>
                      <a:gd name="connsiteX33" fmla="*/ 154416 w 255252"/>
                      <a:gd name="connsiteY33" fmla="*/ 60284 h 409033"/>
                      <a:gd name="connsiteX34" fmla="*/ 127961 w 255252"/>
                      <a:gd name="connsiteY34" fmla="*/ 87071 h 409033"/>
                      <a:gd name="connsiteX35" fmla="*/ 101170 w 255252"/>
                      <a:gd name="connsiteY35" fmla="*/ 60614 h 409033"/>
                      <a:gd name="connsiteX36" fmla="*/ 101170 w 255252"/>
                      <a:gd name="connsiteY36" fmla="*/ 60115 h 409033"/>
                      <a:gd name="connsiteX37" fmla="*/ 127626 w 255252"/>
                      <a:gd name="connsiteY37" fmla="*/ 33827 h 40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252" h="409033">
                        <a:moveTo>
                          <a:pt x="241318" y="161417"/>
                        </a:moveTo>
                        <a:cubicBezTo>
                          <a:pt x="259821" y="143032"/>
                          <a:pt x="259905" y="113135"/>
                          <a:pt x="241520" y="94640"/>
                        </a:cubicBezTo>
                        <a:cubicBezTo>
                          <a:pt x="241453" y="94573"/>
                          <a:pt x="241385" y="94508"/>
                          <a:pt x="241318" y="94441"/>
                        </a:cubicBezTo>
                        <a:lnTo>
                          <a:pt x="241318" y="94441"/>
                        </a:lnTo>
                        <a:lnTo>
                          <a:pt x="160612" y="13566"/>
                        </a:lnTo>
                        <a:cubicBezTo>
                          <a:pt x="142344" y="-4522"/>
                          <a:pt x="112908" y="-4522"/>
                          <a:pt x="94640" y="13566"/>
                        </a:cubicBezTo>
                        <a:lnTo>
                          <a:pt x="94640" y="13566"/>
                        </a:lnTo>
                        <a:lnTo>
                          <a:pt x="13934" y="94441"/>
                        </a:lnTo>
                        <a:cubicBezTo>
                          <a:pt x="-4569" y="112826"/>
                          <a:pt x="-4653" y="142722"/>
                          <a:pt x="13733" y="161218"/>
                        </a:cubicBezTo>
                        <a:cubicBezTo>
                          <a:pt x="13800" y="161285"/>
                          <a:pt x="13867" y="161350"/>
                          <a:pt x="13934" y="161417"/>
                        </a:cubicBezTo>
                        <a:lnTo>
                          <a:pt x="80910" y="229733"/>
                        </a:lnTo>
                        <a:cubicBezTo>
                          <a:pt x="83388" y="232151"/>
                          <a:pt x="84778" y="235476"/>
                          <a:pt x="84761" y="238942"/>
                        </a:cubicBezTo>
                        <a:lnTo>
                          <a:pt x="84761" y="363853"/>
                        </a:lnTo>
                        <a:cubicBezTo>
                          <a:pt x="84828" y="368106"/>
                          <a:pt x="86502" y="372177"/>
                          <a:pt x="89450" y="375239"/>
                        </a:cubicBezTo>
                        <a:lnTo>
                          <a:pt x="119589" y="405881"/>
                        </a:lnTo>
                        <a:cubicBezTo>
                          <a:pt x="123574" y="409997"/>
                          <a:pt x="130155" y="410096"/>
                          <a:pt x="134274" y="406104"/>
                        </a:cubicBezTo>
                        <a:cubicBezTo>
                          <a:pt x="134341" y="406030"/>
                          <a:pt x="134424" y="405957"/>
                          <a:pt x="134491" y="405881"/>
                        </a:cubicBezTo>
                        <a:lnTo>
                          <a:pt x="134491" y="405881"/>
                        </a:lnTo>
                        <a:lnTo>
                          <a:pt x="164296" y="376244"/>
                        </a:lnTo>
                        <a:lnTo>
                          <a:pt x="164296" y="376244"/>
                        </a:lnTo>
                        <a:lnTo>
                          <a:pt x="181040" y="359500"/>
                        </a:lnTo>
                        <a:cubicBezTo>
                          <a:pt x="183183" y="356993"/>
                          <a:pt x="183183" y="353300"/>
                          <a:pt x="181040" y="350793"/>
                        </a:cubicBezTo>
                        <a:lnTo>
                          <a:pt x="168482" y="338235"/>
                        </a:lnTo>
                        <a:cubicBezTo>
                          <a:pt x="165987" y="335541"/>
                          <a:pt x="165987" y="331385"/>
                          <a:pt x="168482" y="328691"/>
                        </a:cubicBezTo>
                        <a:lnTo>
                          <a:pt x="181040" y="316133"/>
                        </a:lnTo>
                        <a:cubicBezTo>
                          <a:pt x="183183" y="313626"/>
                          <a:pt x="183183" y="309932"/>
                          <a:pt x="181040" y="307426"/>
                        </a:cubicBezTo>
                        <a:lnTo>
                          <a:pt x="169821" y="294533"/>
                        </a:lnTo>
                        <a:cubicBezTo>
                          <a:pt x="167276" y="291929"/>
                          <a:pt x="167276" y="287760"/>
                          <a:pt x="169821" y="285156"/>
                        </a:cubicBezTo>
                        <a:lnTo>
                          <a:pt x="182379" y="272598"/>
                        </a:lnTo>
                        <a:cubicBezTo>
                          <a:pt x="184522" y="270091"/>
                          <a:pt x="184522" y="266398"/>
                          <a:pt x="182379" y="263891"/>
                        </a:cubicBezTo>
                        <a:lnTo>
                          <a:pt x="165635" y="246142"/>
                        </a:lnTo>
                        <a:lnTo>
                          <a:pt x="165635" y="239780"/>
                        </a:lnTo>
                        <a:close/>
                        <a:moveTo>
                          <a:pt x="127626" y="33827"/>
                        </a:moveTo>
                        <a:cubicBezTo>
                          <a:pt x="142327" y="33735"/>
                          <a:pt x="154316" y="45581"/>
                          <a:pt x="154416" y="60284"/>
                        </a:cubicBezTo>
                        <a:cubicBezTo>
                          <a:pt x="154500" y="74987"/>
                          <a:pt x="142662" y="86981"/>
                          <a:pt x="127961" y="87071"/>
                        </a:cubicBezTo>
                        <a:cubicBezTo>
                          <a:pt x="113260" y="87164"/>
                          <a:pt x="101254" y="75319"/>
                          <a:pt x="101170" y="60614"/>
                        </a:cubicBezTo>
                        <a:cubicBezTo>
                          <a:pt x="101170" y="60448"/>
                          <a:pt x="101170" y="60281"/>
                          <a:pt x="101170" y="60115"/>
                        </a:cubicBezTo>
                        <a:cubicBezTo>
                          <a:pt x="101254" y="45570"/>
                          <a:pt x="113075" y="33827"/>
                          <a:pt x="127626" y="33827"/>
                        </a:cubicBezTo>
                        <a:close/>
                      </a:path>
                    </a:pathLst>
                  </a:custGeom>
                  <a:solidFill>
                    <a:srgbClr val="FFD70F"/>
                  </a:solidFill>
                  <a:ln w="1673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14FB2D2-3AA6-4D58-BEC4-7F22653DAB9D}"/>
                      </a:ext>
                    </a:extLst>
                  </p:cNvPr>
                  <p:cNvSpPr/>
                  <p:nvPr/>
                </p:nvSpPr>
                <p:spPr>
                  <a:xfrm>
                    <a:off x="6588791" y="1758722"/>
                    <a:ext cx="11598" cy="114624"/>
                  </a:xfrm>
                  <a:custGeom>
                    <a:avLst/>
                    <a:gdLst>
                      <a:gd name="connsiteX0" fmla="*/ 1720 w 11598"/>
                      <a:gd name="connsiteY0" fmla="*/ 112934 h 114624"/>
                      <a:gd name="connsiteX1" fmla="*/ 1720 w 11598"/>
                      <a:gd name="connsiteY1" fmla="*/ 112934 h 114624"/>
                      <a:gd name="connsiteX2" fmla="*/ 10092 w 11598"/>
                      <a:gd name="connsiteY2" fmla="*/ 112934 h 114624"/>
                      <a:gd name="connsiteX3" fmla="*/ 11599 w 11598"/>
                      <a:gd name="connsiteY3" fmla="*/ 109251 h 114624"/>
                      <a:gd name="connsiteX4" fmla="*/ 11599 w 11598"/>
                      <a:gd name="connsiteY4" fmla="*/ 6107 h 114624"/>
                      <a:gd name="connsiteX5" fmla="*/ 8753 w 11598"/>
                      <a:gd name="connsiteY5" fmla="*/ 916 h 114624"/>
                      <a:gd name="connsiteX6" fmla="*/ 8753 w 11598"/>
                      <a:gd name="connsiteY6" fmla="*/ 916 h 114624"/>
                      <a:gd name="connsiteX7" fmla="*/ 883 w 11598"/>
                      <a:gd name="connsiteY7" fmla="*/ 2591 h 114624"/>
                      <a:gd name="connsiteX8" fmla="*/ 45 w 11598"/>
                      <a:gd name="connsiteY8" fmla="*/ 6107 h 114624"/>
                      <a:gd name="connsiteX9" fmla="*/ 45 w 11598"/>
                      <a:gd name="connsiteY9" fmla="*/ 108916 h 114624"/>
                      <a:gd name="connsiteX10" fmla="*/ 1720 w 11598"/>
                      <a:gd name="connsiteY10" fmla="*/ 112934 h 11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98" h="114624">
                        <a:moveTo>
                          <a:pt x="1720" y="112934"/>
                        </a:moveTo>
                        <a:lnTo>
                          <a:pt x="1720" y="112934"/>
                        </a:lnTo>
                        <a:cubicBezTo>
                          <a:pt x="4047" y="115188"/>
                          <a:pt x="7764" y="115188"/>
                          <a:pt x="10092" y="112934"/>
                        </a:cubicBezTo>
                        <a:cubicBezTo>
                          <a:pt x="10929" y="111873"/>
                          <a:pt x="11448" y="110595"/>
                          <a:pt x="11599" y="109251"/>
                        </a:cubicBezTo>
                        <a:lnTo>
                          <a:pt x="11599" y="6107"/>
                        </a:lnTo>
                        <a:cubicBezTo>
                          <a:pt x="11482" y="4036"/>
                          <a:pt x="10443" y="2127"/>
                          <a:pt x="8753" y="916"/>
                        </a:cubicBezTo>
                        <a:lnTo>
                          <a:pt x="8753" y="916"/>
                        </a:lnTo>
                        <a:cubicBezTo>
                          <a:pt x="6124" y="-792"/>
                          <a:pt x="2591" y="-43"/>
                          <a:pt x="883" y="2591"/>
                        </a:cubicBezTo>
                        <a:cubicBezTo>
                          <a:pt x="179" y="3619"/>
                          <a:pt x="-122" y="4871"/>
                          <a:pt x="45" y="6107"/>
                        </a:cubicBezTo>
                        <a:lnTo>
                          <a:pt x="45" y="108916"/>
                        </a:lnTo>
                        <a:cubicBezTo>
                          <a:pt x="179" y="110393"/>
                          <a:pt x="765" y="111794"/>
                          <a:pt x="1720" y="112934"/>
                        </a:cubicBezTo>
                        <a:close/>
                      </a:path>
                    </a:pathLst>
                  </a:custGeom>
                  <a:solidFill>
                    <a:srgbClr val="FF9300">
                      <a:alpha val="75000"/>
                    </a:srgbClr>
                  </a:solidFill>
                  <a:ln w="16732"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04F325D-4510-4D41-B49B-37E9AC2E33BD}"/>
                      </a:ext>
                    </a:extLst>
                  </p:cNvPr>
                  <p:cNvSpPr/>
                  <p:nvPr/>
                </p:nvSpPr>
                <p:spPr>
                  <a:xfrm>
                    <a:off x="6546976" y="1628029"/>
                    <a:ext cx="132445" cy="15572"/>
                  </a:xfrm>
                  <a:custGeom>
                    <a:avLst/>
                    <a:gdLst>
                      <a:gd name="connsiteX0" fmla="*/ 125246 w 132445"/>
                      <a:gd name="connsiteY0" fmla="*/ 0 h 15572"/>
                      <a:gd name="connsiteX1" fmla="*/ 132446 w 132445"/>
                      <a:gd name="connsiteY1" fmla="*/ 0 h 15572"/>
                      <a:gd name="connsiteX2" fmla="*/ 132446 w 132445"/>
                      <a:gd name="connsiteY2" fmla="*/ 15572 h 15572"/>
                      <a:gd name="connsiteX3" fmla="*/ 125246 w 132445"/>
                      <a:gd name="connsiteY3" fmla="*/ 15572 h 15572"/>
                      <a:gd name="connsiteX4" fmla="*/ 7200 w 132445"/>
                      <a:gd name="connsiteY4" fmla="*/ 15572 h 15572"/>
                      <a:gd name="connsiteX5" fmla="*/ 0 w 132445"/>
                      <a:gd name="connsiteY5" fmla="*/ 15572 h 15572"/>
                      <a:gd name="connsiteX6" fmla="*/ 0 w 132445"/>
                      <a:gd name="connsiteY6" fmla="*/ 0 h 15572"/>
                      <a:gd name="connsiteX7" fmla="*/ 7200 w 132445"/>
                      <a:gd name="connsiteY7" fmla="*/ 0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5" h="15572">
                        <a:moveTo>
                          <a:pt x="125246" y="0"/>
                        </a:moveTo>
                        <a:cubicBezTo>
                          <a:pt x="129223" y="0"/>
                          <a:pt x="132446" y="0"/>
                          <a:pt x="132446" y="0"/>
                        </a:cubicBezTo>
                        <a:lnTo>
                          <a:pt x="132446" y="15572"/>
                        </a:lnTo>
                        <a:cubicBezTo>
                          <a:pt x="132446" y="15572"/>
                          <a:pt x="129223" y="15572"/>
                          <a:pt x="125246" y="15572"/>
                        </a:cubicBezTo>
                        <a:lnTo>
                          <a:pt x="7200" y="15572"/>
                        </a:lnTo>
                        <a:cubicBezTo>
                          <a:pt x="3224" y="15572"/>
                          <a:pt x="0" y="15572"/>
                          <a:pt x="0" y="15572"/>
                        </a:cubicBezTo>
                        <a:lnTo>
                          <a:pt x="0" y="0"/>
                        </a:lnTo>
                        <a:cubicBezTo>
                          <a:pt x="0" y="0"/>
                          <a:pt x="3224" y="0"/>
                          <a:pt x="7200" y="0"/>
                        </a:cubicBezTo>
                        <a:close/>
                      </a:path>
                    </a:pathLst>
                  </a:custGeom>
                  <a:solidFill>
                    <a:srgbClr val="FF9300">
                      <a:alpha val="75000"/>
                    </a:srgbClr>
                  </a:solidFill>
                  <a:ln w="1673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B3F3ECA-95BD-4374-B825-555D6784548C}"/>
                      </a:ext>
                    </a:extLst>
                  </p:cNvPr>
                  <p:cNvSpPr/>
                  <p:nvPr/>
                </p:nvSpPr>
                <p:spPr>
                  <a:xfrm>
                    <a:off x="6546976" y="1653313"/>
                    <a:ext cx="132445" cy="15572"/>
                  </a:xfrm>
                  <a:custGeom>
                    <a:avLst/>
                    <a:gdLst>
                      <a:gd name="connsiteX0" fmla="*/ 125246 w 132445"/>
                      <a:gd name="connsiteY0" fmla="*/ 0 h 15572"/>
                      <a:gd name="connsiteX1" fmla="*/ 132446 w 132445"/>
                      <a:gd name="connsiteY1" fmla="*/ 0 h 15572"/>
                      <a:gd name="connsiteX2" fmla="*/ 132446 w 132445"/>
                      <a:gd name="connsiteY2" fmla="*/ 15572 h 15572"/>
                      <a:gd name="connsiteX3" fmla="*/ 125246 w 132445"/>
                      <a:gd name="connsiteY3" fmla="*/ 15572 h 15572"/>
                      <a:gd name="connsiteX4" fmla="*/ 7200 w 132445"/>
                      <a:gd name="connsiteY4" fmla="*/ 15572 h 15572"/>
                      <a:gd name="connsiteX5" fmla="*/ 0 w 132445"/>
                      <a:gd name="connsiteY5" fmla="*/ 15572 h 15572"/>
                      <a:gd name="connsiteX6" fmla="*/ 0 w 132445"/>
                      <a:gd name="connsiteY6" fmla="*/ 0 h 15572"/>
                      <a:gd name="connsiteX7" fmla="*/ 7200 w 132445"/>
                      <a:gd name="connsiteY7" fmla="*/ 0 h 1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5" h="15572">
                        <a:moveTo>
                          <a:pt x="125246" y="0"/>
                        </a:moveTo>
                        <a:cubicBezTo>
                          <a:pt x="129223" y="0"/>
                          <a:pt x="132446" y="0"/>
                          <a:pt x="132446" y="0"/>
                        </a:cubicBezTo>
                        <a:lnTo>
                          <a:pt x="132446" y="15572"/>
                        </a:lnTo>
                        <a:cubicBezTo>
                          <a:pt x="132446" y="15572"/>
                          <a:pt x="129223" y="15572"/>
                          <a:pt x="125246" y="15572"/>
                        </a:cubicBezTo>
                        <a:lnTo>
                          <a:pt x="7200" y="15572"/>
                        </a:lnTo>
                        <a:cubicBezTo>
                          <a:pt x="3224" y="15572"/>
                          <a:pt x="0" y="15572"/>
                          <a:pt x="0" y="15572"/>
                        </a:cubicBezTo>
                        <a:lnTo>
                          <a:pt x="0" y="0"/>
                        </a:lnTo>
                        <a:cubicBezTo>
                          <a:pt x="0" y="0"/>
                          <a:pt x="3224" y="0"/>
                          <a:pt x="7200" y="0"/>
                        </a:cubicBezTo>
                        <a:close/>
                      </a:path>
                    </a:pathLst>
                  </a:custGeom>
                  <a:solidFill>
                    <a:srgbClr val="FF9300">
                      <a:alpha val="75000"/>
                    </a:srgbClr>
                  </a:solidFill>
                  <a:ln w="16732" cap="flat">
                    <a:noFill/>
                    <a:prstDash val="solid"/>
                    <a:miter/>
                  </a:ln>
                </p:spPr>
                <p:txBody>
                  <a:bodyPr rtlCol="0" anchor="ctr"/>
                  <a:lstStyle/>
                  <a:p>
                    <a:endParaRPr lang="en-US"/>
                  </a:p>
                </p:txBody>
              </p:sp>
            </p:grpSp>
          </p:grpSp>
          <p:grpSp>
            <p:nvGrpSpPr>
              <p:cNvPr id="65" name="Graphic 4">
                <a:extLst>
                  <a:ext uri="{FF2B5EF4-FFF2-40B4-BE49-F238E27FC236}">
                    <a16:creationId xmlns:a16="http://schemas.microsoft.com/office/drawing/2014/main" id="{F572C04A-07B5-4A63-9A3F-B7160715649D}"/>
                  </a:ext>
                </a:extLst>
              </p:cNvPr>
              <p:cNvGrpSpPr/>
              <p:nvPr/>
            </p:nvGrpSpPr>
            <p:grpSpPr>
              <a:xfrm>
                <a:off x="3670504" y="1509314"/>
                <a:ext cx="499811" cy="401858"/>
                <a:chOff x="3670504" y="1509314"/>
                <a:chExt cx="499811" cy="401858"/>
              </a:xfrm>
            </p:grpSpPr>
            <p:sp>
              <p:nvSpPr>
                <p:cNvPr id="66" name="Freeform: Shape 65">
                  <a:extLst>
                    <a:ext uri="{FF2B5EF4-FFF2-40B4-BE49-F238E27FC236}">
                      <a16:creationId xmlns:a16="http://schemas.microsoft.com/office/drawing/2014/main" id="{25797F7C-ECF8-4B8A-8A09-167510C24E4D}"/>
                    </a:ext>
                  </a:extLst>
                </p:cNvPr>
                <p:cNvSpPr/>
                <p:nvPr/>
              </p:nvSpPr>
              <p:spPr>
                <a:xfrm>
                  <a:off x="3670504" y="1616476"/>
                  <a:ext cx="499811" cy="294696"/>
                </a:xfrm>
                <a:custGeom>
                  <a:avLst/>
                  <a:gdLst>
                    <a:gd name="connsiteX0" fmla="*/ 0 w 499811"/>
                    <a:gd name="connsiteY0" fmla="*/ 0 h 294696"/>
                    <a:gd name="connsiteX1" fmla="*/ 499812 w 499811"/>
                    <a:gd name="connsiteY1" fmla="*/ 0 h 294696"/>
                    <a:gd name="connsiteX2" fmla="*/ 499812 w 499811"/>
                    <a:gd name="connsiteY2" fmla="*/ 277952 h 294696"/>
                    <a:gd name="connsiteX3" fmla="*/ 483068 w 499811"/>
                    <a:gd name="connsiteY3" fmla="*/ 294696 h 294696"/>
                    <a:gd name="connsiteX4" fmla="*/ 16744 w 499811"/>
                    <a:gd name="connsiteY4" fmla="*/ 294696 h 294696"/>
                    <a:gd name="connsiteX5" fmla="*/ 0 w 499811"/>
                    <a:gd name="connsiteY5" fmla="*/ 277952 h 294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11" h="294696">
                      <a:moveTo>
                        <a:pt x="0" y="0"/>
                      </a:moveTo>
                      <a:lnTo>
                        <a:pt x="499812" y="0"/>
                      </a:lnTo>
                      <a:lnTo>
                        <a:pt x="499812" y="277952"/>
                      </a:lnTo>
                      <a:cubicBezTo>
                        <a:pt x="499812" y="287200"/>
                        <a:pt x="492310" y="294696"/>
                        <a:pt x="483068" y="294696"/>
                      </a:cubicBezTo>
                      <a:lnTo>
                        <a:pt x="16744" y="294696"/>
                      </a:lnTo>
                      <a:cubicBezTo>
                        <a:pt x="7501" y="294696"/>
                        <a:pt x="0" y="287200"/>
                        <a:pt x="0" y="277952"/>
                      </a:cubicBezTo>
                      <a:close/>
                    </a:path>
                  </a:pathLst>
                </a:custGeom>
                <a:solidFill>
                  <a:srgbClr val="B3B3B3"/>
                </a:solidFill>
                <a:ln w="1673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16960EA-1A2B-4F29-814F-739ACDC56968}"/>
                    </a:ext>
                  </a:extLst>
                </p:cNvPr>
                <p:cNvSpPr/>
                <p:nvPr/>
              </p:nvSpPr>
              <p:spPr>
                <a:xfrm>
                  <a:off x="3670504" y="1509314"/>
                  <a:ext cx="499811" cy="107162"/>
                </a:xfrm>
                <a:custGeom>
                  <a:avLst/>
                  <a:gdLst>
                    <a:gd name="connsiteX0" fmla="*/ 16744 w 499811"/>
                    <a:gd name="connsiteY0" fmla="*/ 0 h 107162"/>
                    <a:gd name="connsiteX1" fmla="*/ 483068 w 499811"/>
                    <a:gd name="connsiteY1" fmla="*/ 0 h 107162"/>
                    <a:gd name="connsiteX2" fmla="*/ 499812 w 499811"/>
                    <a:gd name="connsiteY2" fmla="*/ 16744 h 107162"/>
                    <a:gd name="connsiteX3" fmla="*/ 499812 w 499811"/>
                    <a:gd name="connsiteY3" fmla="*/ 107162 h 107162"/>
                    <a:gd name="connsiteX4" fmla="*/ 0 w 499811"/>
                    <a:gd name="connsiteY4" fmla="*/ 107162 h 107162"/>
                    <a:gd name="connsiteX5" fmla="*/ 0 w 499811"/>
                    <a:gd name="connsiteY5" fmla="*/ 16409 h 107162"/>
                    <a:gd name="connsiteX6" fmla="*/ 16744 w 499811"/>
                    <a:gd name="connsiteY6" fmla="*/ 0 h 10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811" h="107162">
                      <a:moveTo>
                        <a:pt x="16744" y="0"/>
                      </a:moveTo>
                      <a:lnTo>
                        <a:pt x="483068" y="0"/>
                      </a:lnTo>
                      <a:cubicBezTo>
                        <a:pt x="492310" y="0"/>
                        <a:pt x="499812" y="7496"/>
                        <a:pt x="499812" y="16744"/>
                      </a:cubicBezTo>
                      <a:lnTo>
                        <a:pt x="499812" y="107162"/>
                      </a:lnTo>
                      <a:lnTo>
                        <a:pt x="0" y="107162"/>
                      </a:lnTo>
                      <a:lnTo>
                        <a:pt x="0" y="16409"/>
                      </a:lnTo>
                      <a:cubicBezTo>
                        <a:pt x="184" y="7292"/>
                        <a:pt x="7619" y="-2"/>
                        <a:pt x="16744" y="0"/>
                      </a:cubicBezTo>
                      <a:close/>
                    </a:path>
                  </a:pathLst>
                </a:custGeom>
                <a:solidFill>
                  <a:srgbClr val="37C2B1"/>
                </a:solidFill>
                <a:ln w="167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3347CE5-693A-4D6E-8587-A25231B82E29}"/>
                    </a:ext>
                  </a:extLst>
                </p:cNvPr>
                <p:cNvSpPr/>
                <p:nvPr/>
              </p:nvSpPr>
              <p:spPr>
                <a:xfrm>
                  <a:off x="3730783" y="1648122"/>
                  <a:ext cx="378919" cy="56930"/>
                </a:xfrm>
                <a:custGeom>
                  <a:avLst/>
                  <a:gdLst>
                    <a:gd name="connsiteX0" fmla="*/ 7702 w 378919"/>
                    <a:gd name="connsiteY0" fmla="*/ 0 h 56930"/>
                    <a:gd name="connsiteX1" fmla="*/ 371217 w 378919"/>
                    <a:gd name="connsiteY1" fmla="*/ 0 h 56930"/>
                    <a:gd name="connsiteX2" fmla="*/ 378919 w 378919"/>
                    <a:gd name="connsiteY2" fmla="*/ 7870 h 56930"/>
                    <a:gd name="connsiteX3" fmla="*/ 378919 w 378919"/>
                    <a:gd name="connsiteY3" fmla="*/ 49060 h 56930"/>
                    <a:gd name="connsiteX4" fmla="*/ 371217 w 378919"/>
                    <a:gd name="connsiteY4" fmla="*/ 56930 h 56930"/>
                    <a:gd name="connsiteX5" fmla="*/ 7702 w 378919"/>
                    <a:gd name="connsiteY5" fmla="*/ 56930 h 56930"/>
                    <a:gd name="connsiteX6" fmla="*/ 0 w 378919"/>
                    <a:gd name="connsiteY6" fmla="*/ 49060 h 56930"/>
                    <a:gd name="connsiteX7" fmla="*/ 0 w 378919"/>
                    <a:gd name="connsiteY7" fmla="*/ 7870 h 56930"/>
                    <a:gd name="connsiteX8" fmla="*/ 7702 w 378919"/>
                    <a:gd name="connsiteY8" fmla="*/ 0 h 5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919" h="56930">
                      <a:moveTo>
                        <a:pt x="7702" y="0"/>
                      </a:moveTo>
                      <a:lnTo>
                        <a:pt x="371217" y="0"/>
                      </a:lnTo>
                      <a:cubicBezTo>
                        <a:pt x="375504" y="90"/>
                        <a:pt x="378919" y="3588"/>
                        <a:pt x="378919" y="7870"/>
                      </a:cubicBezTo>
                      <a:lnTo>
                        <a:pt x="378919" y="49060"/>
                      </a:lnTo>
                      <a:cubicBezTo>
                        <a:pt x="378919" y="53342"/>
                        <a:pt x="375504" y="56840"/>
                        <a:pt x="371217" y="56930"/>
                      </a:cubicBezTo>
                      <a:lnTo>
                        <a:pt x="7702" y="56930"/>
                      </a:lnTo>
                      <a:cubicBezTo>
                        <a:pt x="3416" y="56840"/>
                        <a:pt x="0" y="53342"/>
                        <a:pt x="0" y="49060"/>
                      </a:cubicBezTo>
                      <a:lnTo>
                        <a:pt x="0" y="7870"/>
                      </a:lnTo>
                      <a:cubicBezTo>
                        <a:pt x="0" y="3588"/>
                        <a:pt x="3416" y="90"/>
                        <a:pt x="7702" y="0"/>
                      </a:cubicBezTo>
                      <a:close/>
                    </a:path>
                  </a:pathLst>
                </a:custGeom>
                <a:solidFill>
                  <a:srgbClr val="FFFFFF"/>
                </a:solidFill>
                <a:ln w="167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6A481D0-02D2-464F-97FA-2E0DCD53E1C0}"/>
                    </a:ext>
                  </a:extLst>
                </p:cNvPr>
                <p:cNvSpPr/>
                <p:nvPr/>
              </p:nvSpPr>
              <p:spPr>
                <a:xfrm>
                  <a:off x="3730977" y="1730169"/>
                  <a:ext cx="379060" cy="57264"/>
                </a:xfrm>
                <a:custGeom>
                  <a:avLst/>
                  <a:gdLst>
                    <a:gd name="connsiteX0" fmla="*/ 7676 w 379060"/>
                    <a:gd name="connsiteY0" fmla="*/ 0 h 57264"/>
                    <a:gd name="connsiteX1" fmla="*/ 371358 w 379060"/>
                    <a:gd name="connsiteY1" fmla="*/ 0 h 57264"/>
                    <a:gd name="connsiteX2" fmla="*/ 379060 w 379060"/>
                    <a:gd name="connsiteY2" fmla="*/ 7701 h 57264"/>
                    <a:gd name="connsiteX3" fmla="*/ 379060 w 379060"/>
                    <a:gd name="connsiteY3" fmla="*/ 7870 h 57264"/>
                    <a:gd name="connsiteX4" fmla="*/ 379060 w 379060"/>
                    <a:gd name="connsiteY4" fmla="*/ 49228 h 57264"/>
                    <a:gd name="connsiteX5" fmla="*/ 371358 w 379060"/>
                    <a:gd name="connsiteY5" fmla="*/ 57265 h 57264"/>
                    <a:gd name="connsiteX6" fmla="*/ 7676 w 379060"/>
                    <a:gd name="connsiteY6" fmla="*/ 57265 h 57264"/>
                    <a:gd name="connsiteX7" fmla="*/ 141 w 379060"/>
                    <a:gd name="connsiteY7" fmla="*/ 49228 h 57264"/>
                    <a:gd name="connsiteX8" fmla="*/ 141 w 379060"/>
                    <a:gd name="connsiteY8" fmla="*/ 9377 h 57264"/>
                    <a:gd name="connsiteX9" fmla="*/ 6504 w 379060"/>
                    <a:gd name="connsiteY9" fmla="*/ 0 h 5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0" h="57264">
                      <a:moveTo>
                        <a:pt x="7676" y="0"/>
                      </a:moveTo>
                      <a:lnTo>
                        <a:pt x="371358" y="0"/>
                      </a:lnTo>
                      <a:cubicBezTo>
                        <a:pt x="375611" y="-2"/>
                        <a:pt x="379060" y="3446"/>
                        <a:pt x="379060" y="7701"/>
                      </a:cubicBezTo>
                      <a:cubicBezTo>
                        <a:pt x="379060" y="7758"/>
                        <a:pt x="379060" y="7813"/>
                        <a:pt x="379060" y="7870"/>
                      </a:cubicBezTo>
                      <a:lnTo>
                        <a:pt x="379060" y="49228"/>
                      </a:lnTo>
                      <a:cubicBezTo>
                        <a:pt x="379060" y="53539"/>
                        <a:pt x="375661" y="57086"/>
                        <a:pt x="371358" y="57265"/>
                      </a:cubicBezTo>
                      <a:lnTo>
                        <a:pt x="7676" y="57265"/>
                      </a:lnTo>
                      <a:cubicBezTo>
                        <a:pt x="3389" y="57084"/>
                        <a:pt x="40" y="53511"/>
                        <a:pt x="141" y="49228"/>
                      </a:cubicBezTo>
                      <a:lnTo>
                        <a:pt x="141" y="9377"/>
                      </a:lnTo>
                      <a:cubicBezTo>
                        <a:pt x="-680" y="5033"/>
                        <a:pt x="2167" y="844"/>
                        <a:pt x="6504" y="0"/>
                      </a:cubicBezTo>
                      <a:close/>
                    </a:path>
                  </a:pathLst>
                </a:custGeom>
                <a:solidFill>
                  <a:srgbClr val="37C2B1"/>
                </a:solidFill>
                <a:ln w="167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E625CB3-9EB2-4C68-A54F-87B4D4BD76B4}"/>
                    </a:ext>
                  </a:extLst>
                </p:cNvPr>
                <p:cNvSpPr/>
                <p:nvPr/>
              </p:nvSpPr>
              <p:spPr>
                <a:xfrm>
                  <a:off x="3731118" y="1813052"/>
                  <a:ext cx="378919" cy="57264"/>
                </a:xfrm>
                <a:custGeom>
                  <a:avLst/>
                  <a:gdLst>
                    <a:gd name="connsiteX0" fmla="*/ 7535 w 378919"/>
                    <a:gd name="connsiteY0" fmla="*/ 0 h 57264"/>
                    <a:gd name="connsiteX1" fmla="*/ 371217 w 378919"/>
                    <a:gd name="connsiteY1" fmla="*/ 0 h 57264"/>
                    <a:gd name="connsiteX2" fmla="*/ 378919 w 378919"/>
                    <a:gd name="connsiteY2" fmla="*/ 7870 h 57264"/>
                    <a:gd name="connsiteX3" fmla="*/ 378919 w 378919"/>
                    <a:gd name="connsiteY3" fmla="*/ 49395 h 57264"/>
                    <a:gd name="connsiteX4" fmla="*/ 371217 w 378919"/>
                    <a:gd name="connsiteY4" fmla="*/ 57265 h 57264"/>
                    <a:gd name="connsiteX5" fmla="*/ 7535 w 378919"/>
                    <a:gd name="connsiteY5" fmla="*/ 57265 h 57264"/>
                    <a:gd name="connsiteX6" fmla="*/ 0 w 378919"/>
                    <a:gd name="connsiteY6" fmla="*/ 49395 h 57264"/>
                    <a:gd name="connsiteX7" fmla="*/ 0 w 378919"/>
                    <a:gd name="connsiteY7" fmla="*/ 7870 h 57264"/>
                    <a:gd name="connsiteX8" fmla="*/ 7535 w 378919"/>
                    <a:gd name="connsiteY8" fmla="*/ 0 h 5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919" h="57264">
                      <a:moveTo>
                        <a:pt x="7535" y="0"/>
                      </a:moveTo>
                      <a:lnTo>
                        <a:pt x="371217" y="0"/>
                      </a:lnTo>
                      <a:cubicBezTo>
                        <a:pt x="375504" y="90"/>
                        <a:pt x="378919" y="3588"/>
                        <a:pt x="378919" y="7870"/>
                      </a:cubicBezTo>
                      <a:lnTo>
                        <a:pt x="378919" y="49395"/>
                      </a:lnTo>
                      <a:cubicBezTo>
                        <a:pt x="378919" y="53677"/>
                        <a:pt x="375504" y="57175"/>
                        <a:pt x="371217" y="57265"/>
                      </a:cubicBezTo>
                      <a:lnTo>
                        <a:pt x="7535" y="57265"/>
                      </a:lnTo>
                      <a:cubicBezTo>
                        <a:pt x="3315" y="57086"/>
                        <a:pt x="0" y="53615"/>
                        <a:pt x="0" y="49395"/>
                      </a:cubicBezTo>
                      <a:lnTo>
                        <a:pt x="0" y="7870"/>
                      </a:lnTo>
                      <a:cubicBezTo>
                        <a:pt x="0" y="3650"/>
                        <a:pt x="3315" y="179"/>
                        <a:pt x="7535" y="0"/>
                      </a:cubicBezTo>
                      <a:close/>
                    </a:path>
                  </a:pathLst>
                </a:custGeom>
                <a:solidFill>
                  <a:srgbClr val="258277"/>
                </a:solidFill>
                <a:ln w="16732" cap="flat">
                  <a:noFill/>
                  <a:prstDash val="solid"/>
                  <a:miter/>
                </a:ln>
              </p:spPr>
              <p:txBody>
                <a:bodyPr rtlCol="0" anchor="ctr"/>
                <a:lstStyle/>
                <a:p>
                  <a:endParaRPr lang="en-US"/>
                </a:p>
              </p:txBody>
            </p:sp>
          </p:grpSp>
          <p:grpSp>
            <p:nvGrpSpPr>
              <p:cNvPr id="71" name="Graphic 4">
                <a:extLst>
                  <a:ext uri="{FF2B5EF4-FFF2-40B4-BE49-F238E27FC236}">
                    <a16:creationId xmlns:a16="http://schemas.microsoft.com/office/drawing/2014/main" id="{F572C04A-07B5-4A63-9A3F-B7160715649D}"/>
                  </a:ext>
                </a:extLst>
              </p:cNvPr>
              <p:cNvGrpSpPr/>
              <p:nvPr/>
            </p:nvGrpSpPr>
            <p:grpSpPr>
              <a:xfrm>
                <a:off x="5002667" y="1493283"/>
                <a:ext cx="515718" cy="434633"/>
                <a:chOff x="5002667" y="1493283"/>
                <a:chExt cx="515718" cy="434633"/>
              </a:xfrm>
            </p:grpSpPr>
            <p:sp>
              <p:nvSpPr>
                <p:cNvPr id="72" name="Freeform: Shape 71">
                  <a:extLst>
                    <a:ext uri="{FF2B5EF4-FFF2-40B4-BE49-F238E27FC236}">
                      <a16:creationId xmlns:a16="http://schemas.microsoft.com/office/drawing/2014/main" id="{11F398DD-27AC-42A4-A311-650182FC34C0}"/>
                    </a:ext>
                  </a:extLst>
                </p:cNvPr>
                <p:cNvSpPr/>
                <p:nvPr/>
              </p:nvSpPr>
              <p:spPr>
                <a:xfrm>
                  <a:off x="5002667" y="1493283"/>
                  <a:ext cx="497969" cy="353169"/>
                </a:xfrm>
                <a:custGeom>
                  <a:avLst/>
                  <a:gdLst>
                    <a:gd name="connsiteX0" fmla="*/ 464984 w 497969"/>
                    <a:gd name="connsiteY0" fmla="*/ 166225 h 353169"/>
                    <a:gd name="connsiteX1" fmla="*/ 401356 w 497969"/>
                    <a:gd name="connsiteY1" fmla="*/ 134077 h 353169"/>
                    <a:gd name="connsiteX2" fmla="*/ 255180 w 497969"/>
                    <a:gd name="connsiteY2" fmla="*/ 124 h 353169"/>
                    <a:gd name="connsiteX3" fmla="*/ 116371 w 497969"/>
                    <a:gd name="connsiteY3" fmla="*/ 94393 h 353169"/>
                    <a:gd name="connsiteX4" fmla="*/ 0 w 497969"/>
                    <a:gd name="connsiteY4" fmla="*/ 222820 h 353169"/>
                    <a:gd name="connsiteX5" fmla="*/ 140148 w 497969"/>
                    <a:gd name="connsiteY5" fmla="*/ 353090 h 353169"/>
                    <a:gd name="connsiteX6" fmla="*/ 385617 w 497969"/>
                    <a:gd name="connsiteY6" fmla="*/ 353090 h 353169"/>
                    <a:gd name="connsiteX7" fmla="*/ 497970 w 497969"/>
                    <a:gd name="connsiteY7" fmla="*/ 243750 h 353169"/>
                    <a:gd name="connsiteX8" fmla="*/ 465319 w 497969"/>
                    <a:gd name="connsiteY8" fmla="*/ 168402 h 35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69" h="353169">
                      <a:moveTo>
                        <a:pt x="464984" y="166225"/>
                      </a:moveTo>
                      <a:cubicBezTo>
                        <a:pt x="447520" y="149305"/>
                        <a:pt x="425334" y="138093"/>
                        <a:pt x="401356" y="134077"/>
                      </a:cubicBezTo>
                      <a:cubicBezTo>
                        <a:pt x="397823" y="56792"/>
                        <a:pt x="332471" y="-3091"/>
                        <a:pt x="255180" y="124"/>
                      </a:cubicBezTo>
                      <a:cubicBezTo>
                        <a:pt x="193612" y="-1032"/>
                        <a:pt x="138005" y="36736"/>
                        <a:pt x="116371" y="94393"/>
                      </a:cubicBezTo>
                      <a:cubicBezTo>
                        <a:pt x="51069" y="102360"/>
                        <a:pt x="1507" y="157051"/>
                        <a:pt x="0" y="222820"/>
                      </a:cubicBezTo>
                      <a:cubicBezTo>
                        <a:pt x="2913" y="297412"/>
                        <a:pt x="65536" y="355635"/>
                        <a:pt x="140148" y="353090"/>
                      </a:cubicBezTo>
                      <a:lnTo>
                        <a:pt x="385617" y="353090"/>
                      </a:lnTo>
                      <a:cubicBezTo>
                        <a:pt x="445979" y="351839"/>
                        <a:pt x="495073" y="304063"/>
                        <a:pt x="497970" y="243750"/>
                      </a:cubicBezTo>
                      <a:cubicBezTo>
                        <a:pt x="497752" y="215247"/>
                        <a:pt x="485964" y="188055"/>
                        <a:pt x="465319" y="168402"/>
                      </a:cubicBezTo>
                    </a:path>
                  </a:pathLst>
                </a:custGeom>
                <a:solidFill>
                  <a:srgbClr val="0078D4"/>
                </a:solidFill>
                <a:ln w="1673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87E3EF1-BC17-451A-AA8D-3F6BBC0BF6BF}"/>
                    </a:ext>
                  </a:extLst>
                </p:cNvPr>
                <p:cNvSpPr/>
                <p:nvPr/>
              </p:nvSpPr>
              <p:spPr>
                <a:xfrm>
                  <a:off x="5291335" y="1624513"/>
                  <a:ext cx="227050" cy="170957"/>
                </a:xfrm>
                <a:custGeom>
                  <a:avLst/>
                  <a:gdLst>
                    <a:gd name="connsiteX0" fmla="*/ 0 w 227050"/>
                    <a:gd name="connsiteY0" fmla="*/ 0 h 170957"/>
                    <a:gd name="connsiteX1" fmla="*/ 335 w 227050"/>
                    <a:gd name="connsiteY1" fmla="*/ 122734 h 170957"/>
                    <a:gd name="connsiteX2" fmla="*/ 227050 w 227050"/>
                    <a:gd name="connsiteY2" fmla="*/ 170957 h 170957"/>
                    <a:gd name="connsiteX3" fmla="*/ 227050 w 227050"/>
                    <a:gd name="connsiteY3" fmla="*/ 85562 h 170957"/>
                    <a:gd name="connsiteX4" fmla="*/ 0 w 227050"/>
                    <a:gd name="connsiteY4" fmla="*/ 0 h 17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50" h="170957">
                      <a:moveTo>
                        <a:pt x="0" y="0"/>
                      </a:moveTo>
                      <a:lnTo>
                        <a:pt x="335" y="122734"/>
                      </a:lnTo>
                      <a:lnTo>
                        <a:pt x="227050" y="170957"/>
                      </a:lnTo>
                      <a:lnTo>
                        <a:pt x="227050" y="85562"/>
                      </a:lnTo>
                      <a:lnTo>
                        <a:pt x="0" y="0"/>
                      </a:lnTo>
                      <a:close/>
                    </a:path>
                  </a:pathLst>
                </a:custGeom>
                <a:solidFill>
                  <a:srgbClr val="767676"/>
                </a:solidFill>
                <a:ln w="1673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1D76C8E-0B64-4356-92A0-87EB173A3162}"/>
                    </a:ext>
                  </a:extLst>
                </p:cNvPr>
                <p:cNvSpPr/>
                <p:nvPr/>
              </p:nvSpPr>
              <p:spPr>
                <a:xfrm>
                  <a:off x="5230051" y="1624513"/>
                  <a:ext cx="61618" cy="151534"/>
                </a:xfrm>
                <a:custGeom>
                  <a:avLst/>
                  <a:gdLst>
                    <a:gd name="connsiteX0" fmla="*/ 61284 w 61618"/>
                    <a:gd name="connsiteY0" fmla="*/ 0 h 151534"/>
                    <a:gd name="connsiteX1" fmla="*/ 0 w 61618"/>
                    <a:gd name="connsiteY1" fmla="*/ 37339 h 151534"/>
                    <a:gd name="connsiteX2" fmla="*/ 0 w 61618"/>
                    <a:gd name="connsiteY2" fmla="*/ 151534 h 151534"/>
                    <a:gd name="connsiteX3" fmla="*/ 61618 w 61618"/>
                    <a:gd name="connsiteY3" fmla="*/ 122734 h 151534"/>
                  </a:gdLst>
                  <a:ahLst/>
                  <a:cxnLst>
                    <a:cxn ang="0">
                      <a:pos x="connsiteX0" y="connsiteY0"/>
                    </a:cxn>
                    <a:cxn ang="0">
                      <a:pos x="connsiteX1" y="connsiteY1"/>
                    </a:cxn>
                    <a:cxn ang="0">
                      <a:pos x="connsiteX2" y="connsiteY2"/>
                    </a:cxn>
                    <a:cxn ang="0">
                      <a:pos x="connsiteX3" y="connsiteY3"/>
                    </a:cxn>
                  </a:cxnLst>
                  <a:rect l="l" t="t" r="r" b="b"/>
                  <a:pathLst>
                    <a:path w="61618" h="151534">
                      <a:moveTo>
                        <a:pt x="61284" y="0"/>
                      </a:moveTo>
                      <a:lnTo>
                        <a:pt x="0" y="37339"/>
                      </a:lnTo>
                      <a:lnTo>
                        <a:pt x="0" y="151534"/>
                      </a:lnTo>
                      <a:lnTo>
                        <a:pt x="61618" y="122734"/>
                      </a:lnTo>
                    </a:path>
                  </a:pathLst>
                </a:custGeom>
                <a:solidFill>
                  <a:srgbClr val="999999"/>
                </a:solidFill>
                <a:ln w="16732"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86716EC-FF60-408D-928C-1992744B07F0}"/>
                    </a:ext>
                  </a:extLst>
                </p:cNvPr>
                <p:cNvSpPr/>
                <p:nvPr/>
              </p:nvSpPr>
              <p:spPr>
                <a:xfrm>
                  <a:off x="5394813" y="1680773"/>
                  <a:ext cx="20762" cy="74009"/>
                </a:xfrm>
                <a:custGeom>
                  <a:avLst/>
                  <a:gdLst>
                    <a:gd name="connsiteX0" fmla="*/ 0 w 20762"/>
                    <a:gd name="connsiteY0" fmla="*/ 68316 h 74009"/>
                    <a:gd name="connsiteX1" fmla="*/ 20763 w 20762"/>
                    <a:gd name="connsiteY1" fmla="*/ 74009 h 74009"/>
                    <a:gd name="connsiteX2" fmla="*/ 20763 w 20762"/>
                    <a:gd name="connsiteY2" fmla="*/ 7200 h 74009"/>
                    <a:gd name="connsiteX3" fmla="*/ 0 w 20762"/>
                    <a:gd name="connsiteY3" fmla="*/ 0 h 74009"/>
                    <a:gd name="connsiteX4" fmla="*/ 0 w 20762"/>
                    <a:gd name="connsiteY4" fmla="*/ 68316 h 74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2" h="74009">
                      <a:moveTo>
                        <a:pt x="0" y="68316"/>
                      </a:moveTo>
                      <a:lnTo>
                        <a:pt x="20763" y="74009"/>
                      </a:lnTo>
                      <a:lnTo>
                        <a:pt x="20763" y="7200"/>
                      </a:lnTo>
                      <a:lnTo>
                        <a:pt x="0" y="0"/>
                      </a:lnTo>
                      <a:lnTo>
                        <a:pt x="0" y="68316"/>
                      </a:lnTo>
                      <a:close/>
                    </a:path>
                  </a:pathLst>
                </a:custGeom>
                <a:solidFill>
                  <a:srgbClr val="A3A3A3"/>
                </a:solidFill>
                <a:ln w="16732"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D0DC401-109F-4897-9755-0DE93793961D}"/>
                    </a:ext>
                  </a:extLst>
                </p:cNvPr>
                <p:cNvSpPr/>
                <p:nvPr/>
              </p:nvSpPr>
              <p:spPr>
                <a:xfrm>
                  <a:off x="5353623" y="1666708"/>
                  <a:ext cx="20594" cy="77190"/>
                </a:xfrm>
                <a:custGeom>
                  <a:avLst/>
                  <a:gdLst>
                    <a:gd name="connsiteX0" fmla="*/ 20595 w 20594"/>
                    <a:gd name="connsiteY0" fmla="*/ 7535 h 77190"/>
                    <a:gd name="connsiteX1" fmla="*/ 0 w 20594"/>
                    <a:gd name="connsiteY1" fmla="*/ 0 h 77190"/>
                    <a:gd name="connsiteX2" fmla="*/ 0 w 20594"/>
                    <a:gd name="connsiteY2" fmla="*/ 71330 h 77190"/>
                    <a:gd name="connsiteX3" fmla="*/ 20595 w 20594"/>
                    <a:gd name="connsiteY3" fmla="*/ 77190 h 77190"/>
                    <a:gd name="connsiteX4" fmla="*/ 20595 w 20594"/>
                    <a:gd name="connsiteY4" fmla="*/ 7535 h 7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4" h="77190">
                      <a:moveTo>
                        <a:pt x="20595" y="7535"/>
                      </a:moveTo>
                      <a:lnTo>
                        <a:pt x="0" y="0"/>
                      </a:lnTo>
                      <a:lnTo>
                        <a:pt x="0" y="71330"/>
                      </a:lnTo>
                      <a:lnTo>
                        <a:pt x="20595" y="77190"/>
                      </a:lnTo>
                      <a:lnTo>
                        <a:pt x="20595" y="7535"/>
                      </a:lnTo>
                      <a:close/>
                    </a:path>
                  </a:pathLst>
                </a:custGeom>
                <a:solidFill>
                  <a:srgbClr val="A3A3A3"/>
                </a:solidFill>
                <a:ln w="1673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0239338-697A-4C0A-A9AD-D528C81AD9B3}"/>
                    </a:ext>
                  </a:extLst>
                </p:cNvPr>
                <p:cNvSpPr/>
                <p:nvPr/>
              </p:nvSpPr>
              <p:spPr>
                <a:xfrm>
                  <a:off x="5436171" y="1695173"/>
                  <a:ext cx="20595" cy="70492"/>
                </a:xfrm>
                <a:custGeom>
                  <a:avLst/>
                  <a:gdLst>
                    <a:gd name="connsiteX0" fmla="*/ 0 w 20595"/>
                    <a:gd name="connsiteY0" fmla="*/ 64967 h 70492"/>
                    <a:gd name="connsiteX1" fmla="*/ 20093 w 20595"/>
                    <a:gd name="connsiteY1" fmla="*/ 70493 h 70492"/>
                    <a:gd name="connsiteX2" fmla="*/ 20595 w 20595"/>
                    <a:gd name="connsiteY2" fmla="*/ 6865 h 70492"/>
                    <a:gd name="connsiteX3" fmla="*/ 0 w 20595"/>
                    <a:gd name="connsiteY3" fmla="*/ 0 h 70492"/>
                    <a:gd name="connsiteX4" fmla="*/ 0 w 20595"/>
                    <a:gd name="connsiteY4" fmla="*/ 64967 h 70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 h="70492">
                      <a:moveTo>
                        <a:pt x="0" y="64967"/>
                      </a:moveTo>
                      <a:lnTo>
                        <a:pt x="20093" y="70493"/>
                      </a:lnTo>
                      <a:lnTo>
                        <a:pt x="20595" y="6865"/>
                      </a:lnTo>
                      <a:lnTo>
                        <a:pt x="0" y="0"/>
                      </a:lnTo>
                      <a:lnTo>
                        <a:pt x="0" y="64967"/>
                      </a:lnTo>
                      <a:close/>
                    </a:path>
                  </a:pathLst>
                </a:custGeom>
                <a:solidFill>
                  <a:srgbClr val="A3A3A3"/>
                </a:solidFill>
                <a:ln w="16732"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342B67B-936D-40F6-9093-C93399AE705D}"/>
                    </a:ext>
                  </a:extLst>
                </p:cNvPr>
                <p:cNvSpPr/>
                <p:nvPr/>
              </p:nvSpPr>
              <p:spPr>
                <a:xfrm>
                  <a:off x="5312600" y="1653313"/>
                  <a:ext cx="20595" cy="79367"/>
                </a:xfrm>
                <a:custGeom>
                  <a:avLst/>
                  <a:gdLst>
                    <a:gd name="connsiteX0" fmla="*/ 0 w 20595"/>
                    <a:gd name="connsiteY0" fmla="*/ 74176 h 79367"/>
                    <a:gd name="connsiteX1" fmla="*/ 20595 w 20595"/>
                    <a:gd name="connsiteY1" fmla="*/ 79367 h 79367"/>
                    <a:gd name="connsiteX2" fmla="*/ 20595 w 20595"/>
                    <a:gd name="connsiteY2" fmla="*/ 6865 h 79367"/>
                    <a:gd name="connsiteX3" fmla="*/ 0 w 20595"/>
                    <a:gd name="connsiteY3" fmla="*/ 0 h 79367"/>
                    <a:gd name="connsiteX4" fmla="*/ 0 w 20595"/>
                    <a:gd name="connsiteY4" fmla="*/ 74176 h 79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 h="79367">
                      <a:moveTo>
                        <a:pt x="0" y="74176"/>
                      </a:moveTo>
                      <a:lnTo>
                        <a:pt x="20595" y="79367"/>
                      </a:lnTo>
                      <a:lnTo>
                        <a:pt x="20595" y="6865"/>
                      </a:lnTo>
                      <a:lnTo>
                        <a:pt x="0" y="0"/>
                      </a:lnTo>
                      <a:lnTo>
                        <a:pt x="0" y="74176"/>
                      </a:lnTo>
                      <a:close/>
                    </a:path>
                  </a:pathLst>
                </a:custGeom>
                <a:solidFill>
                  <a:srgbClr val="A3A3A3"/>
                </a:solidFill>
                <a:ln w="16732"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E829367C-81DE-4D10-8317-789724AC2515}"/>
                    </a:ext>
                  </a:extLst>
                </p:cNvPr>
                <p:cNvSpPr/>
                <p:nvPr/>
              </p:nvSpPr>
              <p:spPr>
                <a:xfrm>
                  <a:off x="5477195" y="1708903"/>
                  <a:ext cx="20594" cy="67981"/>
                </a:xfrm>
                <a:custGeom>
                  <a:avLst/>
                  <a:gdLst>
                    <a:gd name="connsiteX0" fmla="*/ 20595 w 20594"/>
                    <a:gd name="connsiteY0" fmla="*/ 7200 h 67981"/>
                    <a:gd name="connsiteX1" fmla="*/ 0 w 20594"/>
                    <a:gd name="connsiteY1" fmla="*/ 0 h 67981"/>
                    <a:gd name="connsiteX2" fmla="*/ 0 w 20594"/>
                    <a:gd name="connsiteY2" fmla="*/ 62121 h 67981"/>
                    <a:gd name="connsiteX3" fmla="*/ 20595 w 20594"/>
                    <a:gd name="connsiteY3" fmla="*/ 67981 h 67981"/>
                    <a:gd name="connsiteX4" fmla="*/ 20595 w 20594"/>
                    <a:gd name="connsiteY4" fmla="*/ 7200 h 67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4" h="67981">
                      <a:moveTo>
                        <a:pt x="20595" y="7200"/>
                      </a:moveTo>
                      <a:lnTo>
                        <a:pt x="0" y="0"/>
                      </a:lnTo>
                      <a:lnTo>
                        <a:pt x="0" y="62121"/>
                      </a:lnTo>
                      <a:lnTo>
                        <a:pt x="20595" y="67981"/>
                      </a:lnTo>
                      <a:lnTo>
                        <a:pt x="20595" y="7200"/>
                      </a:lnTo>
                      <a:close/>
                    </a:path>
                  </a:pathLst>
                </a:custGeom>
                <a:solidFill>
                  <a:srgbClr val="A3A3A3"/>
                </a:solidFill>
                <a:ln w="1673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5015BF3-62DB-490A-A8C6-3E10DE4AA2ED}"/>
                    </a:ext>
                  </a:extLst>
                </p:cNvPr>
                <p:cNvSpPr/>
                <p:nvPr/>
              </p:nvSpPr>
              <p:spPr>
                <a:xfrm>
                  <a:off x="5240600" y="1652978"/>
                  <a:ext cx="30641" cy="98288"/>
                </a:xfrm>
                <a:custGeom>
                  <a:avLst/>
                  <a:gdLst>
                    <a:gd name="connsiteX0" fmla="*/ 10381 w 30641"/>
                    <a:gd name="connsiteY0" fmla="*/ 92260 h 98288"/>
                    <a:gd name="connsiteX1" fmla="*/ 0 w 30641"/>
                    <a:gd name="connsiteY1" fmla="*/ 98288 h 98288"/>
                    <a:gd name="connsiteX2" fmla="*/ 0 w 30641"/>
                    <a:gd name="connsiteY2" fmla="*/ 17246 h 98288"/>
                    <a:gd name="connsiteX3" fmla="*/ 10381 w 30641"/>
                    <a:gd name="connsiteY3" fmla="*/ 11721 h 98288"/>
                    <a:gd name="connsiteX4" fmla="*/ 30642 w 30641"/>
                    <a:gd name="connsiteY4" fmla="*/ 0 h 98288"/>
                    <a:gd name="connsiteX5" fmla="*/ 20093 w 30641"/>
                    <a:gd name="connsiteY5" fmla="*/ 6865 h 98288"/>
                    <a:gd name="connsiteX6" fmla="*/ 20093 w 30641"/>
                    <a:gd name="connsiteY6" fmla="*/ 85730 h 98288"/>
                    <a:gd name="connsiteX7" fmla="*/ 30642 w 30641"/>
                    <a:gd name="connsiteY7" fmla="*/ 80037 h 9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1" h="98288">
                      <a:moveTo>
                        <a:pt x="10381" y="92260"/>
                      </a:moveTo>
                      <a:lnTo>
                        <a:pt x="0" y="98288"/>
                      </a:lnTo>
                      <a:lnTo>
                        <a:pt x="0" y="17246"/>
                      </a:lnTo>
                      <a:lnTo>
                        <a:pt x="10381" y="11721"/>
                      </a:lnTo>
                      <a:close/>
                      <a:moveTo>
                        <a:pt x="30642" y="0"/>
                      </a:moveTo>
                      <a:lnTo>
                        <a:pt x="20093" y="6865"/>
                      </a:lnTo>
                      <a:lnTo>
                        <a:pt x="20093" y="85730"/>
                      </a:lnTo>
                      <a:lnTo>
                        <a:pt x="30642" y="80037"/>
                      </a:lnTo>
                      <a:close/>
                    </a:path>
                  </a:pathLst>
                </a:custGeom>
                <a:solidFill>
                  <a:srgbClr val="B3B3B3"/>
                </a:solidFill>
                <a:ln w="16732"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D9B6C68-6D1A-4D52-8CBD-96B1A79E6398}"/>
                    </a:ext>
                  </a:extLst>
                </p:cNvPr>
                <p:cNvSpPr/>
                <p:nvPr/>
              </p:nvSpPr>
              <p:spPr>
                <a:xfrm>
                  <a:off x="5230051" y="1747247"/>
                  <a:ext cx="288333" cy="69488"/>
                </a:xfrm>
                <a:custGeom>
                  <a:avLst/>
                  <a:gdLst>
                    <a:gd name="connsiteX0" fmla="*/ 288334 w 288333"/>
                    <a:gd name="connsiteY0" fmla="*/ 48223 h 69488"/>
                    <a:gd name="connsiteX1" fmla="*/ 226380 w 288333"/>
                    <a:gd name="connsiteY1" fmla="*/ 69488 h 69488"/>
                    <a:gd name="connsiteX2" fmla="*/ 0 w 288333"/>
                    <a:gd name="connsiteY2" fmla="*/ 28800 h 69488"/>
                    <a:gd name="connsiteX3" fmla="*/ 61618 w 288333"/>
                    <a:gd name="connsiteY3" fmla="*/ 0 h 69488"/>
                    <a:gd name="connsiteX4" fmla="*/ 288334 w 288333"/>
                    <a:gd name="connsiteY4" fmla="*/ 48223 h 69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333" h="69488">
                      <a:moveTo>
                        <a:pt x="288334" y="48223"/>
                      </a:moveTo>
                      <a:lnTo>
                        <a:pt x="226380" y="69488"/>
                      </a:lnTo>
                      <a:lnTo>
                        <a:pt x="0" y="28800"/>
                      </a:lnTo>
                      <a:lnTo>
                        <a:pt x="61618" y="0"/>
                      </a:lnTo>
                      <a:lnTo>
                        <a:pt x="288334" y="48223"/>
                      </a:lnTo>
                      <a:close/>
                    </a:path>
                  </a:pathLst>
                </a:custGeom>
                <a:solidFill>
                  <a:srgbClr val="333132"/>
                </a:solidFill>
                <a:ln w="1673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5A6579-A8D1-4226-A5C5-BF2100879229}"/>
                    </a:ext>
                  </a:extLst>
                </p:cNvPr>
                <p:cNvSpPr/>
                <p:nvPr/>
              </p:nvSpPr>
              <p:spPr>
                <a:xfrm>
                  <a:off x="5290497" y="1765833"/>
                  <a:ext cx="227887" cy="160408"/>
                </a:xfrm>
                <a:custGeom>
                  <a:avLst/>
                  <a:gdLst>
                    <a:gd name="connsiteX0" fmla="*/ 227888 w 227887"/>
                    <a:gd name="connsiteY0" fmla="*/ 117041 h 160408"/>
                    <a:gd name="connsiteX1" fmla="*/ 0 w 227887"/>
                    <a:gd name="connsiteY1" fmla="*/ 160409 h 160408"/>
                    <a:gd name="connsiteX2" fmla="*/ 1172 w 227887"/>
                    <a:gd name="connsiteY2" fmla="*/ 0 h 160408"/>
                    <a:gd name="connsiteX3" fmla="*/ 227888 w 227887"/>
                    <a:gd name="connsiteY3" fmla="*/ 42195 h 160408"/>
                    <a:gd name="connsiteX4" fmla="*/ 227888 w 227887"/>
                    <a:gd name="connsiteY4" fmla="*/ 117041 h 160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87" h="160408">
                      <a:moveTo>
                        <a:pt x="227888" y="117041"/>
                      </a:moveTo>
                      <a:lnTo>
                        <a:pt x="0" y="160409"/>
                      </a:lnTo>
                      <a:lnTo>
                        <a:pt x="1172" y="0"/>
                      </a:lnTo>
                      <a:lnTo>
                        <a:pt x="227888" y="42195"/>
                      </a:lnTo>
                      <a:lnTo>
                        <a:pt x="227888" y="117041"/>
                      </a:lnTo>
                      <a:close/>
                    </a:path>
                  </a:pathLst>
                </a:custGeom>
                <a:solidFill>
                  <a:srgbClr val="767676"/>
                </a:solidFill>
                <a:ln w="1673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F04128A-1B60-4E2D-9099-3DC08A7AB17D}"/>
                    </a:ext>
                  </a:extLst>
                </p:cNvPr>
                <p:cNvSpPr/>
                <p:nvPr/>
              </p:nvSpPr>
              <p:spPr>
                <a:xfrm>
                  <a:off x="5312600" y="1797982"/>
                  <a:ext cx="20595" cy="101804"/>
                </a:xfrm>
                <a:custGeom>
                  <a:avLst/>
                  <a:gdLst>
                    <a:gd name="connsiteX0" fmla="*/ 0 w 20595"/>
                    <a:gd name="connsiteY0" fmla="*/ 101804 h 101804"/>
                    <a:gd name="connsiteX1" fmla="*/ 0 w 20595"/>
                    <a:gd name="connsiteY1" fmla="*/ 0 h 101804"/>
                    <a:gd name="connsiteX2" fmla="*/ 20595 w 20595"/>
                    <a:gd name="connsiteY2" fmla="*/ 2679 h 101804"/>
                    <a:gd name="connsiteX3" fmla="*/ 20595 w 20595"/>
                    <a:gd name="connsiteY3" fmla="*/ 98455 h 101804"/>
                    <a:gd name="connsiteX4" fmla="*/ 0 w 20595"/>
                    <a:gd name="connsiteY4" fmla="*/ 101804 h 101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5" h="101804">
                      <a:moveTo>
                        <a:pt x="0" y="101804"/>
                      </a:moveTo>
                      <a:lnTo>
                        <a:pt x="0" y="0"/>
                      </a:lnTo>
                      <a:lnTo>
                        <a:pt x="20595" y="2679"/>
                      </a:lnTo>
                      <a:lnTo>
                        <a:pt x="20595" y="98455"/>
                      </a:lnTo>
                      <a:lnTo>
                        <a:pt x="0" y="101804"/>
                      </a:lnTo>
                      <a:close/>
                    </a:path>
                  </a:pathLst>
                </a:custGeom>
                <a:solidFill>
                  <a:srgbClr val="A3A3A3"/>
                </a:solidFill>
                <a:ln w="16732"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3C64E1C-C560-4FDB-82CA-674936980D31}"/>
                    </a:ext>
                  </a:extLst>
                </p:cNvPr>
                <p:cNvSpPr/>
                <p:nvPr/>
              </p:nvSpPr>
              <p:spPr>
                <a:xfrm>
                  <a:off x="5353623" y="1803173"/>
                  <a:ext cx="20594" cy="90083"/>
                </a:xfrm>
                <a:custGeom>
                  <a:avLst/>
                  <a:gdLst>
                    <a:gd name="connsiteX0" fmla="*/ 20595 w 20594"/>
                    <a:gd name="connsiteY0" fmla="*/ 86400 h 90083"/>
                    <a:gd name="connsiteX1" fmla="*/ 0 w 20594"/>
                    <a:gd name="connsiteY1" fmla="*/ 90083 h 90083"/>
                    <a:gd name="connsiteX2" fmla="*/ 0 w 20594"/>
                    <a:gd name="connsiteY2" fmla="*/ 0 h 90083"/>
                    <a:gd name="connsiteX3" fmla="*/ 20595 w 20594"/>
                    <a:gd name="connsiteY3" fmla="*/ 3181 h 90083"/>
                    <a:gd name="connsiteX4" fmla="*/ 20595 w 20594"/>
                    <a:gd name="connsiteY4" fmla="*/ 86400 h 90083"/>
                    <a:gd name="connsiteX5" fmla="*/ 20595 w 20594"/>
                    <a:gd name="connsiteY5" fmla="*/ 86400 h 9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94" h="90083">
                      <a:moveTo>
                        <a:pt x="20595" y="86400"/>
                      </a:moveTo>
                      <a:lnTo>
                        <a:pt x="0" y="90083"/>
                      </a:lnTo>
                      <a:lnTo>
                        <a:pt x="0" y="0"/>
                      </a:lnTo>
                      <a:lnTo>
                        <a:pt x="20595" y="3181"/>
                      </a:lnTo>
                      <a:lnTo>
                        <a:pt x="20595" y="86400"/>
                      </a:lnTo>
                      <a:lnTo>
                        <a:pt x="20595" y="86400"/>
                      </a:lnTo>
                      <a:close/>
                    </a:path>
                  </a:pathLst>
                </a:custGeom>
                <a:solidFill>
                  <a:srgbClr val="A3A3A3"/>
                </a:solidFill>
                <a:ln w="1673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8E55799-89A5-43EF-A083-A7C2F723F0DE}"/>
                    </a:ext>
                  </a:extLst>
                </p:cNvPr>
                <p:cNvSpPr/>
                <p:nvPr/>
              </p:nvSpPr>
              <p:spPr>
                <a:xfrm>
                  <a:off x="5394813" y="1808364"/>
                  <a:ext cx="20762" cy="78027"/>
                </a:xfrm>
                <a:custGeom>
                  <a:avLst/>
                  <a:gdLst>
                    <a:gd name="connsiteX0" fmla="*/ 0 w 20762"/>
                    <a:gd name="connsiteY0" fmla="*/ 78028 h 78027"/>
                    <a:gd name="connsiteX1" fmla="*/ 0 w 20762"/>
                    <a:gd name="connsiteY1" fmla="*/ 0 h 78027"/>
                    <a:gd name="connsiteX2" fmla="*/ 20763 w 20762"/>
                    <a:gd name="connsiteY2" fmla="*/ 2512 h 78027"/>
                    <a:gd name="connsiteX3" fmla="*/ 20763 w 20762"/>
                    <a:gd name="connsiteY3" fmla="*/ 74176 h 78027"/>
                    <a:gd name="connsiteX4" fmla="*/ 0 w 20762"/>
                    <a:gd name="connsiteY4" fmla="*/ 78028 h 78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2" h="78027">
                      <a:moveTo>
                        <a:pt x="0" y="78028"/>
                      </a:moveTo>
                      <a:lnTo>
                        <a:pt x="0" y="0"/>
                      </a:lnTo>
                      <a:lnTo>
                        <a:pt x="20763" y="2512"/>
                      </a:lnTo>
                      <a:lnTo>
                        <a:pt x="20763" y="74176"/>
                      </a:lnTo>
                      <a:lnTo>
                        <a:pt x="0" y="78028"/>
                      </a:lnTo>
                      <a:close/>
                    </a:path>
                  </a:pathLst>
                </a:custGeom>
                <a:solidFill>
                  <a:srgbClr val="A3A3A3"/>
                </a:solidFill>
                <a:ln w="1673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876135D-A0F6-4851-9840-2E3BC582271C}"/>
                    </a:ext>
                  </a:extLst>
                </p:cNvPr>
                <p:cNvSpPr/>
                <p:nvPr/>
              </p:nvSpPr>
              <p:spPr>
                <a:xfrm>
                  <a:off x="5436171" y="1813554"/>
                  <a:ext cx="20260" cy="65637"/>
                </a:xfrm>
                <a:custGeom>
                  <a:avLst/>
                  <a:gdLst>
                    <a:gd name="connsiteX0" fmla="*/ 20260 w 20260"/>
                    <a:gd name="connsiteY0" fmla="*/ 61953 h 65637"/>
                    <a:gd name="connsiteX1" fmla="*/ 0 w 20260"/>
                    <a:gd name="connsiteY1" fmla="*/ 65637 h 65637"/>
                    <a:gd name="connsiteX2" fmla="*/ 0 w 20260"/>
                    <a:gd name="connsiteY2" fmla="*/ 0 h 65637"/>
                    <a:gd name="connsiteX3" fmla="*/ 20260 w 20260"/>
                    <a:gd name="connsiteY3" fmla="*/ 3181 h 65637"/>
                    <a:gd name="connsiteX4" fmla="*/ 20260 w 20260"/>
                    <a:gd name="connsiteY4" fmla="*/ 61953 h 65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0" h="65637">
                      <a:moveTo>
                        <a:pt x="20260" y="61953"/>
                      </a:moveTo>
                      <a:lnTo>
                        <a:pt x="0" y="65637"/>
                      </a:lnTo>
                      <a:lnTo>
                        <a:pt x="0" y="0"/>
                      </a:lnTo>
                      <a:lnTo>
                        <a:pt x="20260" y="3181"/>
                      </a:lnTo>
                      <a:lnTo>
                        <a:pt x="20260" y="61953"/>
                      </a:lnTo>
                      <a:close/>
                    </a:path>
                  </a:pathLst>
                </a:custGeom>
                <a:solidFill>
                  <a:srgbClr val="A3A3A3"/>
                </a:solidFill>
                <a:ln w="1673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8F86FFE-8849-4572-AFF0-94359CCC0EC6}"/>
                    </a:ext>
                  </a:extLst>
                </p:cNvPr>
                <p:cNvSpPr/>
                <p:nvPr/>
              </p:nvSpPr>
              <p:spPr>
                <a:xfrm>
                  <a:off x="5477195" y="1818745"/>
                  <a:ext cx="21097" cy="53916"/>
                </a:xfrm>
                <a:custGeom>
                  <a:avLst/>
                  <a:gdLst>
                    <a:gd name="connsiteX0" fmla="*/ 21097 w 21097"/>
                    <a:gd name="connsiteY0" fmla="*/ 50065 h 53916"/>
                    <a:gd name="connsiteX1" fmla="*/ 0 w 21097"/>
                    <a:gd name="connsiteY1" fmla="*/ 53916 h 53916"/>
                    <a:gd name="connsiteX2" fmla="*/ 0 w 21097"/>
                    <a:gd name="connsiteY2" fmla="*/ 0 h 53916"/>
                    <a:gd name="connsiteX3" fmla="*/ 19758 w 21097"/>
                    <a:gd name="connsiteY3" fmla="*/ 2512 h 53916"/>
                    <a:gd name="connsiteX4" fmla="*/ 21097 w 21097"/>
                    <a:gd name="connsiteY4" fmla="*/ 50065 h 53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97" h="53916">
                      <a:moveTo>
                        <a:pt x="21097" y="50065"/>
                      </a:moveTo>
                      <a:lnTo>
                        <a:pt x="0" y="53916"/>
                      </a:lnTo>
                      <a:lnTo>
                        <a:pt x="0" y="0"/>
                      </a:lnTo>
                      <a:lnTo>
                        <a:pt x="19758" y="2512"/>
                      </a:lnTo>
                      <a:lnTo>
                        <a:pt x="21097" y="50065"/>
                      </a:lnTo>
                      <a:close/>
                    </a:path>
                  </a:pathLst>
                </a:custGeom>
                <a:solidFill>
                  <a:srgbClr val="A3A3A3"/>
                </a:solidFill>
                <a:ln w="1673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43FDAE0-D6BF-4A19-AD2A-1742C64F440D}"/>
                    </a:ext>
                  </a:extLst>
                </p:cNvPr>
                <p:cNvSpPr/>
                <p:nvPr/>
              </p:nvSpPr>
              <p:spPr>
                <a:xfrm>
                  <a:off x="5230554" y="1767173"/>
                  <a:ext cx="61283" cy="160743"/>
                </a:xfrm>
                <a:custGeom>
                  <a:avLst/>
                  <a:gdLst>
                    <a:gd name="connsiteX0" fmla="*/ 0 w 61283"/>
                    <a:gd name="connsiteY0" fmla="*/ 122399 h 160743"/>
                    <a:gd name="connsiteX1" fmla="*/ 0 w 61283"/>
                    <a:gd name="connsiteY1" fmla="*/ 28800 h 160743"/>
                    <a:gd name="connsiteX2" fmla="*/ 61284 w 61283"/>
                    <a:gd name="connsiteY2" fmla="*/ 0 h 160743"/>
                    <a:gd name="connsiteX3" fmla="*/ 61284 w 61283"/>
                    <a:gd name="connsiteY3" fmla="*/ 160743 h 160743"/>
                  </a:gdLst>
                  <a:ahLst/>
                  <a:cxnLst>
                    <a:cxn ang="0">
                      <a:pos x="connsiteX0" y="connsiteY0"/>
                    </a:cxn>
                    <a:cxn ang="0">
                      <a:pos x="connsiteX1" y="connsiteY1"/>
                    </a:cxn>
                    <a:cxn ang="0">
                      <a:pos x="connsiteX2" y="connsiteY2"/>
                    </a:cxn>
                    <a:cxn ang="0">
                      <a:pos x="connsiteX3" y="connsiteY3"/>
                    </a:cxn>
                  </a:cxnLst>
                  <a:rect l="l" t="t" r="r" b="b"/>
                  <a:pathLst>
                    <a:path w="61283" h="160743">
                      <a:moveTo>
                        <a:pt x="0" y="122399"/>
                      </a:moveTo>
                      <a:lnTo>
                        <a:pt x="0" y="28800"/>
                      </a:lnTo>
                      <a:lnTo>
                        <a:pt x="61284" y="0"/>
                      </a:lnTo>
                      <a:lnTo>
                        <a:pt x="61284" y="160743"/>
                      </a:lnTo>
                      <a:close/>
                    </a:path>
                  </a:pathLst>
                </a:custGeom>
                <a:solidFill>
                  <a:srgbClr val="999999"/>
                </a:solidFill>
                <a:ln w="1673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0B0177D-B996-4BCD-9349-D3998758382B}"/>
                    </a:ext>
                  </a:extLst>
                </p:cNvPr>
                <p:cNvSpPr/>
                <p:nvPr/>
              </p:nvSpPr>
              <p:spPr>
                <a:xfrm>
                  <a:off x="5240265" y="1790280"/>
                  <a:ext cx="31311" cy="111348"/>
                </a:xfrm>
                <a:custGeom>
                  <a:avLst/>
                  <a:gdLst>
                    <a:gd name="connsiteX0" fmla="*/ 9210 w 31311"/>
                    <a:gd name="connsiteY0" fmla="*/ 98958 h 111348"/>
                    <a:gd name="connsiteX1" fmla="*/ 0 w 31311"/>
                    <a:gd name="connsiteY1" fmla="*/ 94269 h 111348"/>
                    <a:gd name="connsiteX2" fmla="*/ 0 w 31311"/>
                    <a:gd name="connsiteY2" fmla="*/ 15237 h 111348"/>
                    <a:gd name="connsiteX3" fmla="*/ 9210 w 31311"/>
                    <a:gd name="connsiteY3" fmla="*/ 10884 h 111348"/>
                    <a:gd name="connsiteX4" fmla="*/ 31312 w 31311"/>
                    <a:gd name="connsiteY4" fmla="*/ 0 h 111348"/>
                    <a:gd name="connsiteX5" fmla="*/ 20428 w 31311"/>
                    <a:gd name="connsiteY5" fmla="*/ 5526 h 111348"/>
                    <a:gd name="connsiteX6" fmla="*/ 20428 w 31311"/>
                    <a:gd name="connsiteY6" fmla="*/ 105990 h 111348"/>
                    <a:gd name="connsiteX7" fmla="*/ 30977 w 31311"/>
                    <a:gd name="connsiteY7" fmla="*/ 111348 h 111348"/>
                    <a:gd name="connsiteX8" fmla="*/ 30977 w 31311"/>
                    <a:gd name="connsiteY8" fmla="*/ 0 h 11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11" h="111348">
                      <a:moveTo>
                        <a:pt x="9210" y="98958"/>
                      </a:moveTo>
                      <a:lnTo>
                        <a:pt x="0" y="94269"/>
                      </a:lnTo>
                      <a:lnTo>
                        <a:pt x="0" y="15237"/>
                      </a:lnTo>
                      <a:lnTo>
                        <a:pt x="9210" y="10884"/>
                      </a:lnTo>
                      <a:close/>
                      <a:moveTo>
                        <a:pt x="31312" y="0"/>
                      </a:moveTo>
                      <a:lnTo>
                        <a:pt x="20428" y="5526"/>
                      </a:lnTo>
                      <a:lnTo>
                        <a:pt x="20428" y="105990"/>
                      </a:lnTo>
                      <a:lnTo>
                        <a:pt x="30977" y="111348"/>
                      </a:lnTo>
                      <a:lnTo>
                        <a:pt x="30977" y="0"/>
                      </a:lnTo>
                      <a:close/>
                    </a:path>
                  </a:pathLst>
                </a:custGeom>
                <a:solidFill>
                  <a:srgbClr val="B3B3B3"/>
                </a:solidFill>
                <a:ln w="16732" cap="flat">
                  <a:noFill/>
                  <a:prstDash val="solid"/>
                  <a:miter/>
                </a:ln>
              </p:spPr>
              <p:txBody>
                <a:bodyPr rtlCol="0" anchor="ctr"/>
                <a:lstStyle/>
                <a:p>
                  <a:endParaRPr lang="en-US"/>
                </a:p>
              </p:txBody>
            </p:sp>
          </p:grpSp>
          <p:grpSp>
            <p:nvGrpSpPr>
              <p:cNvPr id="90" name="Graphic 4">
                <a:extLst>
                  <a:ext uri="{FF2B5EF4-FFF2-40B4-BE49-F238E27FC236}">
                    <a16:creationId xmlns:a16="http://schemas.microsoft.com/office/drawing/2014/main" id="{F572C04A-07B5-4A63-9A3F-B7160715649D}"/>
                  </a:ext>
                </a:extLst>
              </p:cNvPr>
              <p:cNvGrpSpPr/>
              <p:nvPr/>
            </p:nvGrpSpPr>
            <p:grpSpPr>
              <a:xfrm>
                <a:off x="5938160" y="2081125"/>
                <a:ext cx="125245" cy="957763"/>
                <a:chOff x="5938160" y="2081125"/>
                <a:chExt cx="125245" cy="957763"/>
              </a:xfrm>
              <a:solidFill>
                <a:srgbClr val="3C3C41"/>
              </a:solidFill>
            </p:grpSpPr>
            <p:sp>
              <p:nvSpPr>
                <p:cNvPr id="91" name="Freeform: Shape 90">
                  <a:extLst>
                    <a:ext uri="{FF2B5EF4-FFF2-40B4-BE49-F238E27FC236}">
                      <a16:creationId xmlns:a16="http://schemas.microsoft.com/office/drawing/2014/main" id="{6A1DE1E7-3E6A-465E-83EF-EF77F93CB5F7}"/>
                    </a:ext>
                  </a:extLst>
                </p:cNvPr>
                <p:cNvSpPr/>
                <p:nvPr/>
              </p:nvSpPr>
              <p:spPr>
                <a:xfrm>
                  <a:off x="6000783" y="2081125"/>
                  <a:ext cx="16744" cy="867512"/>
                </a:xfrm>
                <a:custGeom>
                  <a:avLst/>
                  <a:gdLst>
                    <a:gd name="connsiteX0" fmla="*/ 0 w 16744"/>
                    <a:gd name="connsiteY0" fmla="*/ 0 h 867512"/>
                    <a:gd name="connsiteX1" fmla="*/ 0 w 16744"/>
                    <a:gd name="connsiteY1" fmla="*/ 867513 h 867512"/>
                  </a:gdLst>
                  <a:ahLst/>
                  <a:cxnLst>
                    <a:cxn ang="0">
                      <a:pos x="connsiteX0" y="connsiteY0"/>
                    </a:cxn>
                    <a:cxn ang="0">
                      <a:pos x="connsiteX1" y="connsiteY1"/>
                    </a:cxn>
                  </a:cxnLst>
                  <a:rect l="l" t="t" r="r" b="b"/>
                  <a:pathLst>
                    <a:path w="16744" h="867512">
                      <a:moveTo>
                        <a:pt x="0" y="0"/>
                      </a:moveTo>
                      <a:lnTo>
                        <a:pt x="0" y="867513"/>
                      </a:lnTo>
                    </a:path>
                  </a:pathLst>
                </a:custGeom>
                <a:ln w="16732" cap="flat">
                  <a:solidFill>
                    <a:srgbClr val="3C3C41"/>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469FE92-5193-41D2-B66F-184AF990E214}"/>
                    </a:ext>
                  </a:extLst>
                </p:cNvPr>
                <p:cNvSpPr/>
                <p:nvPr/>
              </p:nvSpPr>
              <p:spPr>
                <a:xfrm>
                  <a:off x="5938160" y="2930387"/>
                  <a:ext cx="125245" cy="108501"/>
                </a:xfrm>
                <a:custGeom>
                  <a:avLst/>
                  <a:gdLst>
                    <a:gd name="connsiteX0" fmla="*/ 0 w 125245"/>
                    <a:gd name="connsiteY0" fmla="*/ 0 h 108501"/>
                    <a:gd name="connsiteX1" fmla="*/ 62623 w 125245"/>
                    <a:gd name="connsiteY1" fmla="*/ 108502 h 108501"/>
                    <a:gd name="connsiteX2" fmla="*/ 125246 w 125245"/>
                    <a:gd name="connsiteY2" fmla="*/ 0 h 108501"/>
                    <a:gd name="connsiteX3" fmla="*/ 0 w 125245"/>
                    <a:gd name="connsiteY3" fmla="*/ 0 h 108501"/>
                  </a:gdLst>
                  <a:ahLst/>
                  <a:cxnLst>
                    <a:cxn ang="0">
                      <a:pos x="connsiteX0" y="connsiteY0"/>
                    </a:cxn>
                    <a:cxn ang="0">
                      <a:pos x="connsiteX1" y="connsiteY1"/>
                    </a:cxn>
                    <a:cxn ang="0">
                      <a:pos x="connsiteX2" y="connsiteY2"/>
                    </a:cxn>
                    <a:cxn ang="0">
                      <a:pos x="connsiteX3" y="connsiteY3"/>
                    </a:cxn>
                  </a:cxnLst>
                  <a:rect l="l" t="t" r="r" b="b"/>
                  <a:pathLst>
                    <a:path w="125245" h="108501">
                      <a:moveTo>
                        <a:pt x="0" y="0"/>
                      </a:moveTo>
                      <a:lnTo>
                        <a:pt x="62623" y="108502"/>
                      </a:lnTo>
                      <a:lnTo>
                        <a:pt x="125246" y="0"/>
                      </a:lnTo>
                      <a:lnTo>
                        <a:pt x="0" y="0"/>
                      </a:lnTo>
                      <a:close/>
                    </a:path>
                  </a:pathLst>
                </a:custGeom>
                <a:solidFill>
                  <a:srgbClr val="3C3C41"/>
                </a:solidFill>
                <a:ln w="16732" cap="flat">
                  <a:noFill/>
                  <a:prstDash val="solid"/>
                  <a:miter/>
                </a:ln>
              </p:spPr>
              <p:txBody>
                <a:bodyPr rtlCol="0" anchor="ctr"/>
                <a:lstStyle/>
                <a:p>
                  <a:endParaRPr lang="en-US"/>
                </a:p>
              </p:txBody>
            </p:sp>
          </p:grpSp>
          <p:sp>
            <p:nvSpPr>
              <p:cNvPr id="93" name="Freeform: Shape 92">
                <a:extLst>
                  <a:ext uri="{FF2B5EF4-FFF2-40B4-BE49-F238E27FC236}">
                    <a16:creationId xmlns:a16="http://schemas.microsoft.com/office/drawing/2014/main" id="{C7B610D3-E6FE-4C6F-80DE-775202CAB433}"/>
                  </a:ext>
                </a:extLst>
              </p:cNvPr>
              <p:cNvSpPr/>
              <p:nvPr/>
            </p:nvSpPr>
            <p:spPr>
              <a:xfrm>
                <a:off x="6000783" y="4432836"/>
                <a:ext cx="16744" cy="736741"/>
              </a:xfrm>
              <a:custGeom>
                <a:avLst/>
                <a:gdLst>
                  <a:gd name="connsiteX0" fmla="*/ 0 w 16744"/>
                  <a:gd name="connsiteY0" fmla="*/ 0 h 736741"/>
                  <a:gd name="connsiteX1" fmla="*/ 0 w 16744"/>
                  <a:gd name="connsiteY1" fmla="*/ 736741 h 736741"/>
                </a:gdLst>
                <a:ahLst/>
                <a:cxnLst>
                  <a:cxn ang="0">
                    <a:pos x="connsiteX0" y="connsiteY0"/>
                  </a:cxn>
                  <a:cxn ang="0">
                    <a:pos x="connsiteX1" y="connsiteY1"/>
                  </a:cxn>
                </a:cxnLst>
                <a:rect l="l" t="t" r="r" b="b"/>
                <a:pathLst>
                  <a:path w="16744" h="736741">
                    <a:moveTo>
                      <a:pt x="0" y="0"/>
                    </a:moveTo>
                    <a:lnTo>
                      <a:pt x="0" y="736741"/>
                    </a:lnTo>
                  </a:path>
                </a:pathLst>
              </a:custGeom>
              <a:ln w="16732" cap="flat">
                <a:solidFill>
                  <a:srgbClr val="3C3C41"/>
                </a:solidFill>
                <a:prstDash val="solid"/>
                <a:miter/>
              </a:ln>
            </p:spPr>
            <p:txBody>
              <a:bodyPr rtlCol="0" anchor="ctr"/>
              <a:lstStyle/>
              <a:p>
                <a:endParaRPr lang="en-US"/>
              </a:p>
            </p:txBody>
          </p:sp>
          <p:grpSp>
            <p:nvGrpSpPr>
              <p:cNvPr id="94" name="Graphic 4">
                <a:extLst>
                  <a:ext uri="{FF2B5EF4-FFF2-40B4-BE49-F238E27FC236}">
                    <a16:creationId xmlns:a16="http://schemas.microsoft.com/office/drawing/2014/main" id="{F572C04A-07B5-4A63-9A3F-B7160715649D}"/>
                  </a:ext>
                </a:extLst>
              </p:cNvPr>
              <p:cNvGrpSpPr/>
              <p:nvPr/>
            </p:nvGrpSpPr>
            <p:grpSpPr>
              <a:xfrm>
                <a:off x="3056498" y="5169577"/>
                <a:ext cx="125245" cy="368370"/>
                <a:chOff x="3056498" y="5169577"/>
                <a:chExt cx="125245" cy="368370"/>
              </a:xfrm>
              <a:solidFill>
                <a:srgbClr val="3C3C41"/>
              </a:solidFill>
            </p:grpSpPr>
            <p:sp>
              <p:nvSpPr>
                <p:cNvPr id="95" name="Freeform: Shape 94">
                  <a:extLst>
                    <a:ext uri="{FF2B5EF4-FFF2-40B4-BE49-F238E27FC236}">
                      <a16:creationId xmlns:a16="http://schemas.microsoft.com/office/drawing/2014/main" id="{8C3394F3-D916-460D-AF4B-CC6378C60976}"/>
                    </a:ext>
                  </a:extLst>
                </p:cNvPr>
                <p:cNvSpPr/>
                <p:nvPr/>
              </p:nvSpPr>
              <p:spPr>
                <a:xfrm>
                  <a:off x="3119121" y="5169577"/>
                  <a:ext cx="16744" cy="278287"/>
                </a:xfrm>
                <a:custGeom>
                  <a:avLst/>
                  <a:gdLst>
                    <a:gd name="connsiteX0" fmla="*/ 0 w 16744"/>
                    <a:gd name="connsiteY0" fmla="*/ 0 h 278287"/>
                    <a:gd name="connsiteX1" fmla="*/ 0 w 16744"/>
                    <a:gd name="connsiteY1" fmla="*/ 278287 h 278287"/>
                  </a:gdLst>
                  <a:ahLst/>
                  <a:cxnLst>
                    <a:cxn ang="0">
                      <a:pos x="connsiteX0" y="connsiteY0"/>
                    </a:cxn>
                    <a:cxn ang="0">
                      <a:pos x="connsiteX1" y="connsiteY1"/>
                    </a:cxn>
                  </a:cxnLst>
                  <a:rect l="l" t="t" r="r" b="b"/>
                  <a:pathLst>
                    <a:path w="16744" h="278287">
                      <a:moveTo>
                        <a:pt x="0" y="0"/>
                      </a:moveTo>
                      <a:lnTo>
                        <a:pt x="0" y="278287"/>
                      </a:lnTo>
                    </a:path>
                  </a:pathLst>
                </a:custGeom>
                <a:ln w="16732" cap="flat">
                  <a:solidFill>
                    <a:srgbClr val="3C3C41"/>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FCF18FB-43AD-48C4-BD94-F741FA25BC58}"/>
                    </a:ext>
                  </a:extLst>
                </p:cNvPr>
                <p:cNvSpPr/>
                <p:nvPr/>
              </p:nvSpPr>
              <p:spPr>
                <a:xfrm>
                  <a:off x="3056498" y="5429446"/>
                  <a:ext cx="125245" cy="108502"/>
                </a:xfrm>
                <a:custGeom>
                  <a:avLst/>
                  <a:gdLst>
                    <a:gd name="connsiteX0" fmla="*/ 0 w 125245"/>
                    <a:gd name="connsiteY0" fmla="*/ 0 h 108502"/>
                    <a:gd name="connsiteX1" fmla="*/ 62623 w 125245"/>
                    <a:gd name="connsiteY1" fmla="*/ 108502 h 108502"/>
                    <a:gd name="connsiteX2" fmla="*/ 125246 w 125245"/>
                    <a:gd name="connsiteY2" fmla="*/ 0 h 108502"/>
                    <a:gd name="connsiteX3" fmla="*/ 0 w 125245"/>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5" h="108502">
                      <a:moveTo>
                        <a:pt x="0" y="0"/>
                      </a:moveTo>
                      <a:lnTo>
                        <a:pt x="62623" y="108502"/>
                      </a:lnTo>
                      <a:lnTo>
                        <a:pt x="125246" y="0"/>
                      </a:lnTo>
                      <a:lnTo>
                        <a:pt x="0" y="0"/>
                      </a:lnTo>
                      <a:close/>
                    </a:path>
                  </a:pathLst>
                </a:custGeom>
                <a:solidFill>
                  <a:srgbClr val="3C3C41"/>
                </a:solidFill>
                <a:ln w="16732" cap="flat">
                  <a:noFill/>
                  <a:prstDash val="solid"/>
                  <a:miter/>
                </a:ln>
              </p:spPr>
              <p:txBody>
                <a:bodyPr rtlCol="0" anchor="ctr"/>
                <a:lstStyle/>
                <a:p>
                  <a:endParaRPr lang="en-US"/>
                </a:p>
              </p:txBody>
            </p:sp>
          </p:grpSp>
          <p:grpSp>
            <p:nvGrpSpPr>
              <p:cNvPr id="97" name="Graphic 4">
                <a:extLst>
                  <a:ext uri="{FF2B5EF4-FFF2-40B4-BE49-F238E27FC236}">
                    <a16:creationId xmlns:a16="http://schemas.microsoft.com/office/drawing/2014/main" id="{F572C04A-07B5-4A63-9A3F-B7160715649D}"/>
                  </a:ext>
                </a:extLst>
              </p:cNvPr>
              <p:cNvGrpSpPr/>
              <p:nvPr/>
            </p:nvGrpSpPr>
            <p:grpSpPr>
              <a:xfrm>
                <a:off x="4982071" y="5169577"/>
                <a:ext cx="125246" cy="368370"/>
                <a:chOff x="4982071" y="5169577"/>
                <a:chExt cx="125246" cy="368370"/>
              </a:xfrm>
              <a:solidFill>
                <a:srgbClr val="3C3C41"/>
              </a:solidFill>
            </p:grpSpPr>
            <p:sp>
              <p:nvSpPr>
                <p:cNvPr id="98" name="Freeform: Shape 97">
                  <a:extLst>
                    <a:ext uri="{FF2B5EF4-FFF2-40B4-BE49-F238E27FC236}">
                      <a16:creationId xmlns:a16="http://schemas.microsoft.com/office/drawing/2014/main" id="{1150DB7A-5F9C-444C-9E7D-0AA4B678A718}"/>
                    </a:ext>
                  </a:extLst>
                </p:cNvPr>
                <p:cNvSpPr/>
                <p:nvPr/>
              </p:nvSpPr>
              <p:spPr>
                <a:xfrm>
                  <a:off x="5044694" y="5169577"/>
                  <a:ext cx="16744" cy="278287"/>
                </a:xfrm>
                <a:custGeom>
                  <a:avLst/>
                  <a:gdLst>
                    <a:gd name="connsiteX0" fmla="*/ 0 w 16744"/>
                    <a:gd name="connsiteY0" fmla="*/ 0 h 278287"/>
                    <a:gd name="connsiteX1" fmla="*/ 0 w 16744"/>
                    <a:gd name="connsiteY1" fmla="*/ 278287 h 278287"/>
                  </a:gdLst>
                  <a:ahLst/>
                  <a:cxnLst>
                    <a:cxn ang="0">
                      <a:pos x="connsiteX0" y="connsiteY0"/>
                    </a:cxn>
                    <a:cxn ang="0">
                      <a:pos x="connsiteX1" y="connsiteY1"/>
                    </a:cxn>
                  </a:cxnLst>
                  <a:rect l="l" t="t" r="r" b="b"/>
                  <a:pathLst>
                    <a:path w="16744" h="278287">
                      <a:moveTo>
                        <a:pt x="0" y="0"/>
                      </a:moveTo>
                      <a:lnTo>
                        <a:pt x="0" y="278287"/>
                      </a:lnTo>
                    </a:path>
                  </a:pathLst>
                </a:custGeom>
                <a:ln w="16732" cap="flat">
                  <a:solidFill>
                    <a:srgbClr val="3C3C41"/>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5E726E6-4723-4D3C-B60D-C13263600295}"/>
                    </a:ext>
                  </a:extLst>
                </p:cNvPr>
                <p:cNvSpPr/>
                <p:nvPr/>
              </p:nvSpPr>
              <p:spPr>
                <a:xfrm>
                  <a:off x="4982071" y="5429446"/>
                  <a:ext cx="125246" cy="108502"/>
                </a:xfrm>
                <a:custGeom>
                  <a:avLst/>
                  <a:gdLst>
                    <a:gd name="connsiteX0" fmla="*/ 0 w 125246"/>
                    <a:gd name="connsiteY0" fmla="*/ 0 h 108502"/>
                    <a:gd name="connsiteX1" fmla="*/ 62623 w 125246"/>
                    <a:gd name="connsiteY1" fmla="*/ 108502 h 108502"/>
                    <a:gd name="connsiteX2" fmla="*/ 125246 w 125246"/>
                    <a:gd name="connsiteY2" fmla="*/ 0 h 108502"/>
                    <a:gd name="connsiteX3" fmla="*/ 0 w 125246"/>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6" h="108502">
                      <a:moveTo>
                        <a:pt x="0" y="0"/>
                      </a:moveTo>
                      <a:lnTo>
                        <a:pt x="62623" y="108502"/>
                      </a:lnTo>
                      <a:lnTo>
                        <a:pt x="125246" y="0"/>
                      </a:lnTo>
                      <a:lnTo>
                        <a:pt x="0" y="0"/>
                      </a:lnTo>
                      <a:close/>
                    </a:path>
                  </a:pathLst>
                </a:custGeom>
                <a:solidFill>
                  <a:srgbClr val="3C3C41"/>
                </a:solidFill>
                <a:ln w="16732" cap="flat">
                  <a:noFill/>
                  <a:prstDash val="solid"/>
                  <a:miter/>
                </a:ln>
              </p:spPr>
              <p:txBody>
                <a:bodyPr rtlCol="0" anchor="ctr"/>
                <a:lstStyle/>
                <a:p>
                  <a:endParaRPr lang="en-US"/>
                </a:p>
              </p:txBody>
            </p:sp>
          </p:grpSp>
          <p:grpSp>
            <p:nvGrpSpPr>
              <p:cNvPr id="100" name="Graphic 4">
                <a:extLst>
                  <a:ext uri="{FF2B5EF4-FFF2-40B4-BE49-F238E27FC236}">
                    <a16:creationId xmlns:a16="http://schemas.microsoft.com/office/drawing/2014/main" id="{F572C04A-07B5-4A63-9A3F-B7160715649D}"/>
                  </a:ext>
                </a:extLst>
              </p:cNvPr>
              <p:cNvGrpSpPr/>
              <p:nvPr/>
            </p:nvGrpSpPr>
            <p:grpSpPr>
              <a:xfrm>
                <a:off x="6895923" y="5169577"/>
                <a:ext cx="125246" cy="368370"/>
                <a:chOff x="6895923" y="5169577"/>
                <a:chExt cx="125246" cy="368370"/>
              </a:xfrm>
              <a:solidFill>
                <a:srgbClr val="3C3C41"/>
              </a:solidFill>
            </p:grpSpPr>
            <p:sp>
              <p:nvSpPr>
                <p:cNvPr id="101" name="Freeform: Shape 100">
                  <a:extLst>
                    <a:ext uri="{FF2B5EF4-FFF2-40B4-BE49-F238E27FC236}">
                      <a16:creationId xmlns:a16="http://schemas.microsoft.com/office/drawing/2014/main" id="{B59289BC-79D9-45DE-847B-5A762EB97513}"/>
                    </a:ext>
                  </a:extLst>
                </p:cNvPr>
                <p:cNvSpPr/>
                <p:nvPr/>
              </p:nvSpPr>
              <p:spPr>
                <a:xfrm>
                  <a:off x="6958546" y="5169577"/>
                  <a:ext cx="16744" cy="278287"/>
                </a:xfrm>
                <a:custGeom>
                  <a:avLst/>
                  <a:gdLst>
                    <a:gd name="connsiteX0" fmla="*/ 0 w 16744"/>
                    <a:gd name="connsiteY0" fmla="*/ 0 h 278287"/>
                    <a:gd name="connsiteX1" fmla="*/ 0 w 16744"/>
                    <a:gd name="connsiteY1" fmla="*/ 278287 h 278287"/>
                  </a:gdLst>
                  <a:ahLst/>
                  <a:cxnLst>
                    <a:cxn ang="0">
                      <a:pos x="connsiteX0" y="connsiteY0"/>
                    </a:cxn>
                    <a:cxn ang="0">
                      <a:pos x="connsiteX1" y="connsiteY1"/>
                    </a:cxn>
                  </a:cxnLst>
                  <a:rect l="l" t="t" r="r" b="b"/>
                  <a:pathLst>
                    <a:path w="16744" h="278287">
                      <a:moveTo>
                        <a:pt x="0" y="0"/>
                      </a:moveTo>
                      <a:lnTo>
                        <a:pt x="0" y="278287"/>
                      </a:lnTo>
                    </a:path>
                  </a:pathLst>
                </a:custGeom>
                <a:ln w="16732" cap="flat">
                  <a:solidFill>
                    <a:srgbClr val="3C3C41"/>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14E8CF6-AF1F-431E-9413-7079726EA71C}"/>
                    </a:ext>
                  </a:extLst>
                </p:cNvPr>
                <p:cNvSpPr/>
                <p:nvPr/>
              </p:nvSpPr>
              <p:spPr>
                <a:xfrm>
                  <a:off x="6895923" y="5429446"/>
                  <a:ext cx="125246" cy="108502"/>
                </a:xfrm>
                <a:custGeom>
                  <a:avLst/>
                  <a:gdLst>
                    <a:gd name="connsiteX0" fmla="*/ 0 w 125246"/>
                    <a:gd name="connsiteY0" fmla="*/ 0 h 108502"/>
                    <a:gd name="connsiteX1" fmla="*/ 62623 w 125246"/>
                    <a:gd name="connsiteY1" fmla="*/ 108502 h 108502"/>
                    <a:gd name="connsiteX2" fmla="*/ 125246 w 125246"/>
                    <a:gd name="connsiteY2" fmla="*/ 0 h 108502"/>
                    <a:gd name="connsiteX3" fmla="*/ 0 w 125246"/>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6" h="108502">
                      <a:moveTo>
                        <a:pt x="0" y="0"/>
                      </a:moveTo>
                      <a:lnTo>
                        <a:pt x="62623" y="108502"/>
                      </a:lnTo>
                      <a:lnTo>
                        <a:pt x="125246" y="0"/>
                      </a:lnTo>
                      <a:lnTo>
                        <a:pt x="0" y="0"/>
                      </a:lnTo>
                      <a:close/>
                    </a:path>
                  </a:pathLst>
                </a:custGeom>
                <a:solidFill>
                  <a:srgbClr val="3C3C41"/>
                </a:solidFill>
                <a:ln w="16732" cap="flat">
                  <a:noFill/>
                  <a:prstDash val="solid"/>
                  <a:miter/>
                </a:ln>
              </p:spPr>
              <p:txBody>
                <a:bodyPr rtlCol="0" anchor="ctr"/>
                <a:lstStyle/>
                <a:p>
                  <a:endParaRPr lang="en-US"/>
                </a:p>
              </p:txBody>
            </p:sp>
          </p:grpSp>
          <p:grpSp>
            <p:nvGrpSpPr>
              <p:cNvPr id="103" name="Graphic 4">
                <a:extLst>
                  <a:ext uri="{FF2B5EF4-FFF2-40B4-BE49-F238E27FC236}">
                    <a16:creationId xmlns:a16="http://schemas.microsoft.com/office/drawing/2014/main" id="{F572C04A-07B5-4A63-9A3F-B7160715649D}"/>
                  </a:ext>
                </a:extLst>
              </p:cNvPr>
              <p:cNvGrpSpPr/>
              <p:nvPr/>
            </p:nvGrpSpPr>
            <p:grpSpPr>
              <a:xfrm>
                <a:off x="8811450" y="5169577"/>
                <a:ext cx="125246" cy="368370"/>
                <a:chOff x="8811450" y="5169577"/>
                <a:chExt cx="125246" cy="368370"/>
              </a:xfrm>
              <a:solidFill>
                <a:srgbClr val="3C3C41"/>
              </a:solidFill>
            </p:grpSpPr>
            <p:sp>
              <p:nvSpPr>
                <p:cNvPr id="104" name="Freeform: Shape 103">
                  <a:extLst>
                    <a:ext uri="{FF2B5EF4-FFF2-40B4-BE49-F238E27FC236}">
                      <a16:creationId xmlns:a16="http://schemas.microsoft.com/office/drawing/2014/main" id="{8F3385DF-D55A-4BFB-AF5D-D5AC830E70E6}"/>
                    </a:ext>
                  </a:extLst>
                </p:cNvPr>
                <p:cNvSpPr/>
                <p:nvPr/>
              </p:nvSpPr>
              <p:spPr>
                <a:xfrm>
                  <a:off x="8874073" y="5169577"/>
                  <a:ext cx="16744" cy="278287"/>
                </a:xfrm>
                <a:custGeom>
                  <a:avLst/>
                  <a:gdLst>
                    <a:gd name="connsiteX0" fmla="*/ 0 w 16744"/>
                    <a:gd name="connsiteY0" fmla="*/ 0 h 278287"/>
                    <a:gd name="connsiteX1" fmla="*/ 0 w 16744"/>
                    <a:gd name="connsiteY1" fmla="*/ 278287 h 278287"/>
                  </a:gdLst>
                  <a:ahLst/>
                  <a:cxnLst>
                    <a:cxn ang="0">
                      <a:pos x="connsiteX0" y="connsiteY0"/>
                    </a:cxn>
                    <a:cxn ang="0">
                      <a:pos x="connsiteX1" y="connsiteY1"/>
                    </a:cxn>
                  </a:cxnLst>
                  <a:rect l="l" t="t" r="r" b="b"/>
                  <a:pathLst>
                    <a:path w="16744" h="278287">
                      <a:moveTo>
                        <a:pt x="0" y="0"/>
                      </a:moveTo>
                      <a:lnTo>
                        <a:pt x="0" y="278287"/>
                      </a:lnTo>
                    </a:path>
                  </a:pathLst>
                </a:custGeom>
                <a:ln w="16732" cap="flat">
                  <a:solidFill>
                    <a:srgbClr val="3C3C41"/>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B746261-779F-426B-BC45-153F6CCA26F9}"/>
                    </a:ext>
                  </a:extLst>
                </p:cNvPr>
                <p:cNvSpPr/>
                <p:nvPr/>
              </p:nvSpPr>
              <p:spPr>
                <a:xfrm>
                  <a:off x="8811450" y="5429446"/>
                  <a:ext cx="125246" cy="108502"/>
                </a:xfrm>
                <a:custGeom>
                  <a:avLst/>
                  <a:gdLst>
                    <a:gd name="connsiteX0" fmla="*/ 0 w 125246"/>
                    <a:gd name="connsiteY0" fmla="*/ 0 h 108502"/>
                    <a:gd name="connsiteX1" fmla="*/ 62623 w 125246"/>
                    <a:gd name="connsiteY1" fmla="*/ 108502 h 108502"/>
                    <a:gd name="connsiteX2" fmla="*/ 125247 w 125246"/>
                    <a:gd name="connsiteY2" fmla="*/ 0 h 108502"/>
                    <a:gd name="connsiteX3" fmla="*/ 0 w 125246"/>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6" h="108502">
                      <a:moveTo>
                        <a:pt x="0" y="0"/>
                      </a:moveTo>
                      <a:lnTo>
                        <a:pt x="62623" y="108502"/>
                      </a:lnTo>
                      <a:lnTo>
                        <a:pt x="125247" y="0"/>
                      </a:lnTo>
                      <a:lnTo>
                        <a:pt x="0" y="0"/>
                      </a:lnTo>
                      <a:close/>
                    </a:path>
                  </a:pathLst>
                </a:custGeom>
                <a:solidFill>
                  <a:srgbClr val="3C3C41"/>
                </a:solidFill>
                <a:ln w="16732" cap="flat">
                  <a:noFill/>
                  <a:prstDash val="solid"/>
                  <a:miter/>
                </a:ln>
              </p:spPr>
              <p:txBody>
                <a:bodyPr rtlCol="0" anchor="ctr"/>
                <a:lstStyle/>
                <a:p>
                  <a:endParaRPr lang="en-US"/>
                </a:p>
              </p:txBody>
            </p:sp>
          </p:grpSp>
          <p:grpSp>
            <p:nvGrpSpPr>
              <p:cNvPr id="106" name="Graphic 4">
                <a:extLst>
                  <a:ext uri="{FF2B5EF4-FFF2-40B4-BE49-F238E27FC236}">
                    <a16:creationId xmlns:a16="http://schemas.microsoft.com/office/drawing/2014/main" id="{F572C04A-07B5-4A63-9A3F-B7160715649D}"/>
                  </a:ext>
                </a:extLst>
              </p:cNvPr>
              <p:cNvGrpSpPr/>
              <p:nvPr/>
            </p:nvGrpSpPr>
            <p:grpSpPr>
              <a:xfrm>
                <a:off x="3358562" y="3491984"/>
                <a:ext cx="5726487" cy="125246"/>
                <a:chOff x="3358562" y="3491984"/>
                <a:chExt cx="5726487" cy="125246"/>
              </a:xfrm>
              <a:solidFill>
                <a:srgbClr val="3C3C41"/>
              </a:solidFill>
            </p:grpSpPr>
            <p:sp>
              <p:nvSpPr>
                <p:cNvPr id="107" name="Freeform: Shape 106">
                  <a:extLst>
                    <a:ext uri="{FF2B5EF4-FFF2-40B4-BE49-F238E27FC236}">
                      <a16:creationId xmlns:a16="http://schemas.microsoft.com/office/drawing/2014/main" id="{08CC5184-FCFC-4254-A0D9-4FE5CB0F4085}"/>
                    </a:ext>
                  </a:extLst>
                </p:cNvPr>
                <p:cNvSpPr/>
                <p:nvPr/>
              </p:nvSpPr>
              <p:spPr>
                <a:xfrm>
                  <a:off x="3358562" y="3554607"/>
                  <a:ext cx="5636404" cy="16744"/>
                </a:xfrm>
                <a:custGeom>
                  <a:avLst/>
                  <a:gdLst>
                    <a:gd name="connsiteX0" fmla="*/ 0 w 5636404"/>
                    <a:gd name="connsiteY0" fmla="*/ 0 h 16744"/>
                    <a:gd name="connsiteX1" fmla="*/ 5636405 w 5636404"/>
                    <a:gd name="connsiteY1" fmla="*/ 0 h 16744"/>
                  </a:gdLst>
                  <a:ahLst/>
                  <a:cxnLst>
                    <a:cxn ang="0">
                      <a:pos x="connsiteX0" y="connsiteY0"/>
                    </a:cxn>
                    <a:cxn ang="0">
                      <a:pos x="connsiteX1" y="connsiteY1"/>
                    </a:cxn>
                  </a:cxnLst>
                  <a:rect l="l" t="t" r="r" b="b"/>
                  <a:pathLst>
                    <a:path w="5636404" h="16744">
                      <a:moveTo>
                        <a:pt x="0" y="0"/>
                      </a:moveTo>
                      <a:lnTo>
                        <a:pt x="5636405" y="0"/>
                      </a:lnTo>
                    </a:path>
                  </a:pathLst>
                </a:custGeom>
                <a:ln w="16732" cap="flat">
                  <a:solidFill>
                    <a:srgbClr val="3C3C41"/>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2AB85764-252E-4901-930E-8621A79BF8DF}"/>
                    </a:ext>
                  </a:extLst>
                </p:cNvPr>
                <p:cNvSpPr/>
                <p:nvPr/>
              </p:nvSpPr>
              <p:spPr>
                <a:xfrm>
                  <a:off x="8976547" y="3491984"/>
                  <a:ext cx="108502" cy="125246"/>
                </a:xfrm>
                <a:custGeom>
                  <a:avLst/>
                  <a:gdLst>
                    <a:gd name="connsiteX0" fmla="*/ 0 w 108502"/>
                    <a:gd name="connsiteY0" fmla="*/ 125246 h 125246"/>
                    <a:gd name="connsiteX1" fmla="*/ 108503 w 108502"/>
                    <a:gd name="connsiteY1" fmla="*/ 62623 h 125246"/>
                    <a:gd name="connsiteX2" fmla="*/ 0 w 108502"/>
                    <a:gd name="connsiteY2" fmla="*/ 0 h 125246"/>
                    <a:gd name="connsiteX3" fmla="*/ 0 w 108502"/>
                    <a:gd name="connsiteY3" fmla="*/ 125246 h 125246"/>
                  </a:gdLst>
                  <a:ahLst/>
                  <a:cxnLst>
                    <a:cxn ang="0">
                      <a:pos x="connsiteX0" y="connsiteY0"/>
                    </a:cxn>
                    <a:cxn ang="0">
                      <a:pos x="connsiteX1" y="connsiteY1"/>
                    </a:cxn>
                    <a:cxn ang="0">
                      <a:pos x="connsiteX2" y="connsiteY2"/>
                    </a:cxn>
                    <a:cxn ang="0">
                      <a:pos x="connsiteX3" y="connsiteY3"/>
                    </a:cxn>
                  </a:cxnLst>
                  <a:rect l="l" t="t" r="r" b="b"/>
                  <a:pathLst>
                    <a:path w="108502" h="125246">
                      <a:moveTo>
                        <a:pt x="0" y="125246"/>
                      </a:moveTo>
                      <a:lnTo>
                        <a:pt x="108503" y="62623"/>
                      </a:lnTo>
                      <a:lnTo>
                        <a:pt x="0" y="0"/>
                      </a:lnTo>
                      <a:lnTo>
                        <a:pt x="0" y="125246"/>
                      </a:lnTo>
                      <a:close/>
                    </a:path>
                  </a:pathLst>
                </a:custGeom>
                <a:solidFill>
                  <a:srgbClr val="3C3C41"/>
                </a:solidFill>
                <a:ln w="16732" cap="flat">
                  <a:noFill/>
                  <a:prstDash val="solid"/>
                  <a:miter/>
                </a:ln>
              </p:spPr>
              <p:txBody>
                <a:bodyPr rtlCol="0" anchor="ctr"/>
                <a:lstStyle/>
                <a:p>
                  <a:endParaRPr lang="en-US"/>
                </a:p>
              </p:txBody>
            </p:sp>
          </p:grpSp>
          <p:grpSp>
            <p:nvGrpSpPr>
              <p:cNvPr id="109" name="Graphic 4">
                <a:extLst>
                  <a:ext uri="{FF2B5EF4-FFF2-40B4-BE49-F238E27FC236}">
                    <a16:creationId xmlns:a16="http://schemas.microsoft.com/office/drawing/2014/main" id="{F572C04A-07B5-4A63-9A3F-B7160715649D}"/>
                  </a:ext>
                </a:extLst>
              </p:cNvPr>
              <p:cNvGrpSpPr/>
              <p:nvPr/>
            </p:nvGrpSpPr>
            <p:grpSpPr>
              <a:xfrm>
                <a:off x="2905131" y="3154590"/>
                <a:ext cx="453430" cy="788312"/>
                <a:chOff x="2905131" y="3154590"/>
                <a:chExt cx="453430" cy="788312"/>
              </a:xfrm>
            </p:grpSpPr>
            <p:sp>
              <p:nvSpPr>
                <p:cNvPr id="110" name="Freeform: Shape 109">
                  <a:extLst>
                    <a:ext uri="{FF2B5EF4-FFF2-40B4-BE49-F238E27FC236}">
                      <a16:creationId xmlns:a16="http://schemas.microsoft.com/office/drawing/2014/main" id="{D8D631F6-E6AA-4856-9C4F-C77C4DEEA22A}"/>
                    </a:ext>
                  </a:extLst>
                </p:cNvPr>
                <p:cNvSpPr/>
                <p:nvPr/>
              </p:nvSpPr>
              <p:spPr>
                <a:xfrm>
                  <a:off x="2995382" y="3217213"/>
                  <a:ext cx="363179" cy="663066"/>
                </a:xfrm>
                <a:custGeom>
                  <a:avLst/>
                  <a:gdLst>
                    <a:gd name="connsiteX0" fmla="*/ 0 w 363179"/>
                    <a:gd name="connsiteY0" fmla="*/ 663067 h 663066"/>
                    <a:gd name="connsiteX1" fmla="*/ 312948 w 363179"/>
                    <a:gd name="connsiteY1" fmla="*/ 663067 h 663066"/>
                    <a:gd name="connsiteX2" fmla="*/ 363180 w 363179"/>
                    <a:gd name="connsiteY2" fmla="*/ 612834 h 663066"/>
                    <a:gd name="connsiteX3" fmla="*/ 363180 w 363179"/>
                    <a:gd name="connsiteY3" fmla="*/ 50232 h 663066"/>
                    <a:gd name="connsiteX4" fmla="*/ 312948 w 363179"/>
                    <a:gd name="connsiteY4" fmla="*/ 0 h 663066"/>
                    <a:gd name="connsiteX5" fmla="*/ 0 w 363179"/>
                    <a:gd name="connsiteY5" fmla="*/ 0 h 66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179" h="663066">
                      <a:moveTo>
                        <a:pt x="0" y="663067"/>
                      </a:moveTo>
                      <a:lnTo>
                        <a:pt x="312948" y="663067"/>
                      </a:lnTo>
                      <a:cubicBezTo>
                        <a:pt x="340693" y="663067"/>
                        <a:pt x="363180" y="640579"/>
                        <a:pt x="363180" y="612834"/>
                      </a:cubicBezTo>
                      <a:lnTo>
                        <a:pt x="363180" y="50232"/>
                      </a:lnTo>
                      <a:cubicBezTo>
                        <a:pt x="363180" y="22487"/>
                        <a:pt x="340693" y="0"/>
                        <a:pt x="312948" y="0"/>
                      </a:cubicBezTo>
                      <a:lnTo>
                        <a:pt x="0" y="0"/>
                      </a:lnTo>
                    </a:path>
                  </a:pathLst>
                </a:custGeom>
                <a:noFill/>
                <a:ln w="16732" cap="flat">
                  <a:solidFill>
                    <a:srgbClr val="3C3C41"/>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F38F3B4-1981-407A-9CC7-CEFC11E2CE21}"/>
                    </a:ext>
                  </a:extLst>
                </p:cNvPr>
                <p:cNvSpPr/>
                <p:nvPr/>
              </p:nvSpPr>
              <p:spPr>
                <a:xfrm>
                  <a:off x="2905131" y="3817657"/>
                  <a:ext cx="108502" cy="125245"/>
                </a:xfrm>
                <a:custGeom>
                  <a:avLst/>
                  <a:gdLst>
                    <a:gd name="connsiteX0" fmla="*/ 108502 w 108502"/>
                    <a:gd name="connsiteY0" fmla="*/ 125246 h 125245"/>
                    <a:gd name="connsiteX1" fmla="*/ 0 w 108502"/>
                    <a:gd name="connsiteY1" fmla="*/ 62623 h 125245"/>
                    <a:gd name="connsiteX2" fmla="*/ 108502 w 108502"/>
                    <a:gd name="connsiteY2" fmla="*/ 0 h 125245"/>
                    <a:gd name="connsiteX3" fmla="*/ 108502 w 108502"/>
                    <a:gd name="connsiteY3" fmla="*/ 125246 h 125245"/>
                  </a:gdLst>
                  <a:ahLst/>
                  <a:cxnLst>
                    <a:cxn ang="0">
                      <a:pos x="connsiteX0" y="connsiteY0"/>
                    </a:cxn>
                    <a:cxn ang="0">
                      <a:pos x="connsiteX1" y="connsiteY1"/>
                    </a:cxn>
                    <a:cxn ang="0">
                      <a:pos x="connsiteX2" y="connsiteY2"/>
                    </a:cxn>
                    <a:cxn ang="0">
                      <a:pos x="connsiteX3" y="connsiteY3"/>
                    </a:cxn>
                  </a:cxnLst>
                  <a:rect l="l" t="t" r="r" b="b"/>
                  <a:pathLst>
                    <a:path w="108502" h="125245">
                      <a:moveTo>
                        <a:pt x="108502" y="125246"/>
                      </a:moveTo>
                      <a:lnTo>
                        <a:pt x="0" y="62623"/>
                      </a:lnTo>
                      <a:lnTo>
                        <a:pt x="108502" y="0"/>
                      </a:lnTo>
                      <a:lnTo>
                        <a:pt x="108502" y="125246"/>
                      </a:lnTo>
                      <a:close/>
                    </a:path>
                  </a:pathLst>
                </a:custGeom>
                <a:solidFill>
                  <a:srgbClr val="3C3C41"/>
                </a:solidFill>
                <a:ln w="16732"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813CA17-21BF-4022-9794-05DA313265D5}"/>
                    </a:ext>
                  </a:extLst>
                </p:cNvPr>
                <p:cNvSpPr/>
                <p:nvPr/>
              </p:nvSpPr>
              <p:spPr>
                <a:xfrm>
                  <a:off x="2905131" y="3154590"/>
                  <a:ext cx="108502" cy="125245"/>
                </a:xfrm>
                <a:custGeom>
                  <a:avLst/>
                  <a:gdLst>
                    <a:gd name="connsiteX0" fmla="*/ 108502 w 108502"/>
                    <a:gd name="connsiteY0" fmla="*/ 0 h 125245"/>
                    <a:gd name="connsiteX1" fmla="*/ 0 w 108502"/>
                    <a:gd name="connsiteY1" fmla="*/ 62623 h 125245"/>
                    <a:gd name="connsiteX2" fmla="*/ 108502 w 108502"/>
                    <a:gd name="connsiteY2" fmla="*/ 125246 h 125245"/>
                    <a:gd name="connsiteX3" fmla="*/ 108502 w 108502"/>
                    <a:gd name="connsiteY3" fmla="*/ 0 h 125245"/>
                  </a:gdLst>
                  <a:ahLst/>
                  <a:cxnLst>
                    <a:cxn ang="0">
                      <a:pos x="connsiteX0" y="connsiteY0"/>
                    </a:cxn>
                    <a:cxn ang="0">
                      <a:pos x="connsiteX1" y="connsiteY1"/>
                    </a:cxn>
                    <a:cxn ang="0">
                      <a:pos x="connsiteX2" y="connsiteY2"/>
                    </a:cxn>
                    <a:cxn ang="0">
                      <a:pos x="connsiteX3" y="connsiteY3"/>
                    </a:cxn>
                  </a:cxnLst>
                  <a:rect l="l" t="t" r="r" b="b"/>
                  <a:pathLst>
                    <a:path w="108502" h="125245">
                      <a:moveTo>
                        <a:pt x="108502" y="0"/>
                      </a:moveTo>
                      <a:lnTo>
                        <a:pt x="0" y="62623"/>
                      </a:lnTo>
                      <a:lnTo>
                        <a:pt x="108502" y="125246"/>
                      </a:lnTo>
                      <a:lnTo>
                        <a:pt x="108502" y="0"/>
                      </a:lnTo>
                      <a:close/>
                    </a:path>
                  </a:pathLst>
                </a:custGeom>
                <a:solidFill>
                  <a:srgbClr val="3C3C41"/>
                </a:solidFill>
                <a:ln w="16732" cap="flat">
                  <a:noFill/>
                  <a:prstDash val="solid"/>
                  <a:miter/>
                </a:ln>
              </p:spPr>
              <p:txBody>
                <a:bodyPr rtlCol="0" anchor="ctr"/>
                <a:lstStyle/>
                <a:p>
                  <a:endParaRPr lang="en-US"/>
                </a:p>
              </p:txBody>
            </p:sp>
          </p:grpSp>
          <p:grpSp>
            <p:nvGrpSpPr>
              <p:cNvPr id="113" name="Graphic 4">
                <a:extLst>
                  <a:ext uri="{FF2B5EF4-FFF2-40B4-BE49-F238E27FC236}">
                    <a16:creationId xmlns:a16="http://schemas.microsoft.com/office/drawing/2014/main" id="{F572C04A-07B5-4A63-9A3F-B7160715649D}"/>
                  </a:ext>
                </a:extLst>
              </p:cNvPr>
              <p:cNvGrpSpPr/>
              <p:nvPr/>
            </p:nvGrpSpPr>
            <p:grpSpPr>
              <a:xfrm>
                <a:off x="1112506" y="5169577"/>
                <a:ext cx="9736201" cy="368370"/>
                <a:chOff x="1112506" y="5169577"/>
                <a:chExt cx="9736201" cy="368370"/>
              </a:xfrm>
            </p:grpSpPr>
            <p:sp>
              <p:nvSpPr>
                <p:cNvPr id="114" name="Freeform: Shape 113">
                  <a:extLst>
                    <a:ext uri="{FF2B5EF4-FFF2-40B4-BE49-F238E27FC236}">
                      <a16:creationId xmlns:a16="http://schemas.microsoft.com/office/drawing/2014/main" id="{47FF5D76-64CC-43C7-833A-2EA886603A1B}"/>
                    </a:ext>
                  </a:extLst>
                </p:cNvPr>
                <p:cNvSpPr/>
                <p:nvPr/>
              </p:nvSpPr>
              <p:spPr>
                <a:xfrm>
                  <a:off x="1175129" y="5169577"/>
                  <a:ext cx="9611122" cy="278287"/>
                </a:xfrm>
                <a:custGeom>
                  <a:avLst/>
                  <a:gdLst>
                    <a:gd name="connsiteX0" fmla="*/ 0 w 9611122"/>
                    <a:gd name="connsiteY0" fmla="*/ 278287 h 278287"/>
                    <a:gd name="connsiteX1" fmla="*/ 0 w 9611122"/>
                    <a:gd name="connsiteY1" fmla="*/ 50232 h 278287"/>
                    <a:gd name="connsiteX2" fmla="*/ 50232 w 9611122"/>
                    <a:gd name="connsiteY2" fmla="*/ 0 h 278287"/>
                    <a:gd name="connsiteX3" fmla="*/ 9560890 w 9611122"/>
                    <a:gd name="connsiteY3" fmla="*/ 0 h 278287"/>
                    <a:gd name="connsiteX4" fmla="*/ 9611122 w 9611122"/>
                    <a:gd name="connsiteY4" fmla="*/ 50232 h 278287"/>
                    <a:gd name="connsiteX5" fmla="*/ 9611122 w 9611122"/>
                    <a:gd name="connsiteY5" fmla="*/ 278287 h 27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11122" h="278287">
                      <a:moveTo>
                        <a:pt x="0" y="278287"/>
                      </a:moveTo>
                      <a:lnTo>
                        <a:pt x="0" y="50232"/>
                      </a:lnTo>
                      <a:cubicBezTo>
                        <a:pt x="0" y="22487"/>
                        <a:pt x="22489" y="0"/>
                        <a:pt x="50232" y="0"/>
                      </a:cubicBezTo>
                      <a:lnTo>
                        <a:pt x="9560890" y="0"/>
                      </a:lnTo>
                      <a:cubicBezTo>
                        <a:pt x="9588635" y="0"/>
                        <a:pt x="9611122" y="22487"/>
                        <a:pt x="9611122" y="50232"/>
                      </a:cubicBezTo>
                      <a:lnTo>
                        <a:pt x="9611122" y="278287"/>
                      </a:lnTo>
                    </a:path>
                  </a:pathLst>
                </a:custGeom>
                <a:noFill/>
                <a:ln w="16732" cap="flat">
                  <a:solidFill>
                    <a:srgbClr val="3C3C41"/>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294F695-4E51-4EF1-A5ED-873DF0AC5E9A}"/>
                    </a:ext>
                  </a:extLst>
                </p:cNvPr>
                <p:cNvSpPr/>
                <p:nvPr/>
              </p:nvSpPr>
              <p:spPr>
                <a:xfrm>
                  <a:off x="1112506" y="5429446"/>
                  <a:ext cx="125245" cy="108502"/>
                </a:xfrm>
                <a:custGeom>
                  <a:avLst/>
                  <a:gdLst>
                    <a:gd name="connsiteX0" fmla="*/ 125246 w 125245"/>
                    <a:gd name="connsiteY0" fmla="*/ 0 h 108502"/>
                    <a:gd name="connsiteX1" fmla="*/ 62623 w 125245"/>
                    <a:gd name="connsiteY1" fmla="*/ 108502 h 108502"/>
                    <a:gd name="connsiteX2" fmla="*/ 0 w 125245"/>
                    <a:gd name="connsiteY2" fmla="*/ 0 h 108502"/>
                    <a:gd name="connsiteX3" fmla="*/ 125246 w 125245"/>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5" h="108502">
                      <a:moveTo>
                        <a:pt x="125246" y="0"/>
                      </a:moveTo>
                      <a:lnTo>
                        <a:pt x="62623" y="108502"/>
                      </a:lnTo>
                      <a:lnTo>
                        <a:pt x="0" y="0"/>
                      </a:lnTo>
                      <a:lnTo>
                        <a:pt x="125246" y="0"/>
                      </a:lnTo>
                      <a:close/>
                    </a:path>
                  </a:pathLst>
                </a:custGeom>
                <a:solidFill>
                  <a:srgbClr val="3C3C41"/>
                </a:solidFill>
                <a:ln w="1673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368AF7A-88E8-4223-9EBB-38F507735565}"/>
                    </a:ext>
                  </a:extLst>
                </p:cNvPr>
                <p:cNvSpPr/>
                <p:nvPr/>
              </p:nvSpPr>
              <p:spPr>
                <a:xfrm>
                  <a:off x="10723461" y="5429446"/>
                  <a:ext cx="125246" cy="108502"/>
                </a:xfrm>
                <a:custGeom>
                  <a:avLst/>
                  <a:gdLst>
                    <a:gd name="connsiteX0" fmla="*/ 0 w 125246"/>
                    <a:gd name="connsiteY0" fmla="*/ 0 h 108502"/>
                    <a:gd name="connsiteX1" fmla="*/ 62623 w 125246"/>
                    <a:gd name="connsiteY1" fmla="*/ 108502 h 108502"/>
                    <a:gd name="connsiteX2" fmla="*/ 125247 w 125246"/>
                    <a:gd name="connsiteY2" fmla="*/ 0 h 108502"/>
                    <a:gd name="connsiteX3" fmla="*/ 0 w 125246"/>
                    <a:gd name="connsiteY3" fmla="*/ 0 h 108502"/>
                  </a:gdLst>
                  <a:ahLst/>
                  <a:cxnLst>
                    <a:cxn ang="0">
                      <a:pos x="connsiteX0" y="connsiteY0"/>
                    </a:cxn>
                    <a:cxn ang="0">
                      <a:pos x="connsiteX1" y="connsiteY1"/>
                    </a:cxn>
                    <a:cxn ang="0">
                      <a:pos x="connsiteX2" y="connsiteY2"/>
                    </a:cxn>
                    <a:cxn ang="0">
                      <a:pos x="connsiteX3" y="connsiteY3"/>
                    </a:cxn>
                  </a:cxnLst>
                  <a:rect l="l" t="t" r="r" b="b"/>
                  <a:pathLst>
                    <a:path w="125246" h="108502">
                      <a:moveTo>
                        <a:pt x="0" y="0"/>
                      </a:moveTo>
                      <a:lnTo>
                        <a:pt x="62623" y="108502"/>
                      </a:lnTo>
                      <a:lnTo>
                        <a:pt x="125247" y="0"/>
                      </a:lnTo>
                      <a:lnTo>
                        <a:pt x="0" y="0"/>
                      </a:lnTo>
                      <a:close/>
                    </a:path>
                  </a:pathLst>
                </a:custGeom>
                <a:solidFill>
                  <a:srgbClr val="3C3C41"/>
                </a:solidFill>
                <a:ln w="16732" cap="flat">
                  <a:noFill/>
                  <a:prstDash val="solid"/>
                  <a:miter/>
                </a:ln>
              </p:spPr>
              <p:txBody>
                <a:bodyPr rtlCol="0" anchor="ctr"/>
                <a:lstStyle/>
                <a:p>
                  <a:endParaRPr lang="en-US"/>
                </a:p>
              </p:txBody>
            </p:sp>
          </p:grpSp>
          <p:grpSp>
            <p:nvGrpSpPr>
              <p:cNvPr id="117" name="Graphic 4">
                <a:extLst>
                  <a:ext uri="{FF2B5EF4-FFF2-40B4-BE49-F238E27FC236}">
                    <a16:creationId xmlns:a16="http://schemas.microsoft.com/office/drawing/2014/main" id="{F572C04A-07B5-4A63-9A3F-B7160715649D}"/>
                  </a:ext>
                </a:extLst>
              </p:cNvPr>
              <p:cNvGrpSpPr/>
              <p:nvPr/>
            </p:nvGrpSpPr>
            <p:grpSpPr>
              <a:xfrm>
                <a:off x="5079857" y="3038889"/>
                <a:ext cx="1841852" cy="1393947"/>
                <a:chOff x="5079857" y="3038889"/>
                <a:chExt cx="1841852" cy="1393947"/>
              </a:xfrm>
            </p:grpSpPr>
            <p:sp>
              <p:nvSpPr>
                <p:cNvPr id="118" name="Freeform: Shape 117">
                  <a:extLst>
                    <a:ext uri="{FF2B5EF4-FFF2-40B4-BE49-F238E27FC236}">
                      <a16:creationId xmlns:a16="http://schemas.microsoft.com/office/drawing/2014/main" id="{8CA5F7A2-40CC-437E-954E-CC2075C39A08}"/>
                    </a:ext>
                  </a:extLst>
                </p:cNvPr>
                <p:cNvSpPr/>
                <p:nvPr/>
              </p:nvSpPr>
              <p:spPr>
                <a:xfrm>
                  <a:off x="5079857" y="3038889"/>
                  <a:ext cx="1841852" cy="1393947"/>
                </a:xfrm>
                <a:custGeom>
                  <a:avLst/>
                  <a:gdLst>
                    <a:gd name="connsiteX0" fmla="*/ 1758132 w 1841852"/>
                    <a:gd name="connsiteY0" fmla="*/ 0 h 1393947"/>
                    <a:gd name="connsiteX1" fmla="*/ 1841853 w 1841852"/>
                    <a:gd name="connsiteY1" fmla="*/ 0 h 1393947"/>
                    <a:gd name="connsiteX2" fmla="*/ 1841853 w 1841852"/>
                    <a:gd name="connsiteY2" fmla="*/ 1393948 h 1393947"/>
                    <a:gd name="connsiteX3" fmla="*/ 1758132 w 1841852"/>
                    <a:gd name="connsiteY3" fmla="*/ 1393948 h 1393947"/>
                    <a:gd name="connsiteX4" fmla="*/ 83721 w 1841852"/>
                    <a:gd name="connsiteY4" fmla="*/ 1393948 h 1393947"/>
                    <a:gd name="connsiteX5" fmla="*/ 0 w 1841852"/>
                    <a:gd name="connsiteY5" fmla="*/ 1393948 h 1393947"/>
                    <a:gd name="connsiteX6" fmla="*/ 0 w 1841852"/>
                    <a:gd name="connsiteY6" fmla="*/ 0 h 1393947"/>
                    <a:gd name="connsiteX7" fmla="*/ 83721 w 1841852"/>
                    <a:gd name="connsiteY7" fmla="*/ 0 h 139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852" h="1393947">
                      <a:moveTo>
                        <a:pt x="1758132" y="0"/>
                      </a:moveTo>
                      <a:cubicBezTo>
                        <a:pt x="1804370" y="0"/>
                        <a:pt x="1841853" y="0"/>
                        <a:pt x="1841853" y="0"/>
                      </a:cubicBezTo>
                      <a:lnTo>
                        <a:pt x="1841853" y="1393948"/>
                      </a:lnTo>
                      <a:cubicBezTo>
                        <a:pt x="1841853" y="1393948"/>
                        <a:pt x="1804370" y="1393948"/>
                        <a:pt x="1758132" y="1393948"/>
                      </a:cubicBezTo>
                      <a:lnTo>
                        <a:pt x="83721" y="1393948"/>
                      </a:lnTo>
                      <a:cubicBezTo>
                        <a:pt x="37483" y="1393948"/>
                        <a:pt x="0" y="1393948"/>
                        <a:pt x="0" y="1393948"/>
                      </a:cubicBezTo>
                      <a:lnTo>
                        <a:pt x="0" y="0"/>
                      </a:lnTo>
                      <a:cubicBezTo>
                        <a:pt x="0" y="0"/>
                        <a:pt x="37483" y="0"/>
                        <a:pt x="83721" y="0"/>
                      </a:cubicBezTo>
                      <a:close/>
                    </a:path>
                  </a:pathLst>
                </a:custGeom>
                <a:solidFill>
                  <a:srgbClr val="FFFFFF"/>
                </a:solidFill>
                <a:ln w="1673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B949259-68F2-42A3-AD83-04D27495C986}"/>
                    </a:ext>
                  </a:extLst>
                </p:cNvPr>
                <p:cNvSpPr/>
                <p:nvPr/>
              </p:nvSpPr>
              <p:spPr>
                <a:xfrm>
                  <a:off x="5079857" y="3038889"/>
                  <a:ext cx="1841852" cy="1393947"/>
                </a:xfrm>
                <a:custGeom>
                  <a:avLst/>
                  <a:gdLst>
                    <a:gd name="connsiteX0" fmla="*/ 1758132 w 1841852"/>
                    <a:gd name="connsiteY0" fmla="*/ 0 h 1393947"/>
                    <a:gd name="connsiteX1" fmla="*/ 1841853 w 1841852"/>
                    <a:gd name="connsiteY1" fmla="*/ 0 h 1393947"/>
                    <a:gd name="connsiteX2" fmla="*/ 1841853 w 1841852"/>
                    <a:gd name="connsiteY2" fmla="*/ 1393948 h 1393947"/>
                    <a:gd name="connsiteX3" fmla="*/ 1758132 w 1841852"/>
                    <a:gd name="connsiteY3" fmla="*/ 1393948 h 1393947"/>
                    <a:gd name="connsiteX4" fmla="*/ 83721 w 1841852"/>
                    <a:gd name="connsiteY4" fmla="*/ 1393948 h 1393947"/>
                    <a:gd name="connsiteX5" fmla="*/ 0 w 1841852"/>
                    <a:gd name="connsiteY5" fmla="*/ 1393948 h 1393947"/>
                    <a:gd name="connsiteX6" fmla="*/ 0 w 1841852"/>
                    <a:gd name="connsiteY6" fmla="*/ 0 h 1393947"/>
                    <a:gd name="connsiteX7" fmla="*/ 83721 w 1841852"/>
                    <a:gd name="connsiteY7" fmla="*/ 0 h 1393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852" h="1393947">
                      <a:moveTo>
                        <a:pt x="1758132" y="0"/>
                      </a:moveTo>
                      <a:cubicBezTo>
                        <a:pt x="1804370" y="0"/>
                        <a:pt x="1841853" y="0"/>
                        <a:pt x="1841853" y="0"/>
                      </a:cubicBezTo>
                      <a:lnTo>
                        <a:pt x="1841853" y="1393948"/>
                      </a:lnTo>
                      <a:cubicBezTo>
                        <a:pt x="1841853" y="1393948"/>
                        <a:pt x="1804370" y="1393948"/>
                        <a:pt x="1758132" y="1393948"/>
                      </a:cubicBezTo>
                      <a:lnTo>
                        <a:pt x="83721" y="1393948"/>
                      </a:lnTo>
                      <a:cubicBezTo>
                        <a:pt x="37483" y="1393948"/>
                        <a:pt x="0" y="1393948"/>
                        <a:pt x="0" y="1393948"/>
                      </a:cubicBezTo>
                      <a:lnTo>
                        <a:pt x="0" y="0"/>
                      </a:lnTo>
                      <a:cubicBezTo>
                        <a:pt x="0" y="0"/>
                        <a:pt x="37483" y="0"/>
                        <a:pt x="83721" y="0"/>
                      </a:cubicBezTo>
                      <a:close/>
                    </a:path>
                  </a:pathLst>
                </a:custGeom>
                <a:solidFill>
                  <a:srgbClr val="B3B2B3">
                    <a:alpha val="50000"/>
                  </a:srgbClr>
                </a:solidFill>
                <a:ln w="16732" cap="flat">
                  <a:noFill/>
                  <a:prstDash val="solid"/>
                  <a:miter/>
                </a:ln>
              </p:spPr>
              <p:txBody>
                <a:bodyPr rtlCol="0" anchor="ctr"/>
                <a:lstStyle/>
                <a:p>
                  <a:endParaRPr lang="en-US"/>
                </a:p>
              </p:txBody>
            </p:sp>
          </p:grpSp>
          <p:grpSp>
            <p:nvGrpSpPr>
              <p:cNvPr id="120" name="Graphic 4">
                <a:extLst>
                  <a:ext uri="{FF2B5EF4-FFF2-40B4-BE49-F238E27FC236}">
                    <a16:creationId xmlns:a16="http://schemas.microsoft.com/office/drawing/2014/main" id="{F572C04A-07B5-4A63-9A3F-B7160715649D}"/>
                  </a:ext>
                </a:extLst>
              </p:cNvPr>
              <p:cNvGrpSpPr/>
              <p:nvPr/>
            </p:nvGrpSpPr>
            <p:grpSpPr>
              <a:xfrm>
                <a:off x="5585320" y="3638328"/>
                <a:ext cx="830884" cy="602788"/>
                <a:chOff x="5585320" y="3638328"/>
                <a:chExt cx="830884" cy="602788"/>
              </a:xfrm>
            </p:grpSpPr>
            <p:grpSp>
              <p:nvGrpSpPr>
                <p:cNvPr id="121" name="Graphic 4">
                  <a:extLst>
                    <a:ext uri="{FF2B5EF4-FFF2-40B4-BE49-F238E27FC236}">
                      <a16:creationId xmlns:a16="http://schemas.microsoft.com/office/drawing/2014/main" id="{F572C04A-07B5-4A63-9A3F-B7160715649D}"/>
                    </a:ext>
                  </a:extLst>
                </p:cNvPr>
                <p:cNvGrpSpPr/>
                <p:nvPr/>
              </p:nvGrpSpPr>
              <p:grpSpPr>
                <a:xfrm>
                  <a:off x="5764021" y="3638328"/>
                  <a:ext cx="652183" cy="602788"/>
                  <a:chOff x="5764021" y="3638328"/>
                  <a:chExt cx="652183" cy="602788"/>
                </a:xfrm>
              </p:grpSpPr>
              <p:sp>
                <p:nvSpPr>
                  <p:cNvPr id="122" name="Freeform: Shape 121">
                    <a:extLst>
                      <a:ext uri="{FF2B5EF4-FFF2-40B4-BE49-F238E27FC236}">
                        <a16:creationId xmlns:a16="http://schemas.microsoft.com/office/drawing/2014/main" id="{F63592F9-091A-4C8C-B292-AC26C8265596}"/>
                      </a:ext>
                    </a:extLst>
                  </p:cNvPr>
                  <p:cNvSpPr/>
                  <p:nvPr/>
                </p:nvSpPr>
                <p:spPr>
                  <a:xfrm>
                    <a:off x="5764021" y="3638328"/>
                    <a:ext cx="652183" cy="435012"/>
                  </a:xfrm>
                  <a:custGeom>
                    <a:avLst/>
                    <a:gdLst>
                      <a:gd name="connsiteX0" fmla="*/ 630416 w 652183"/>
                      <a:gd name="connsiteY0" fmla="*/ 0 h 435012"/>
                      <a:gd name="connsiteX1" fmla="*/ 652183 w 652183"/>
                      <a:gd name="connsiteY1" fmla="*/ 0 h 435012"/>
                      <a:gd name="connsiteX2" fmla="*/ 652183 w 652183"/>
                      <a:gd name="connsiteY2" fmla="*/ 435012 h 435012"/>
                      <a:gd name="connsiteX3" fmla="*/ 630416 w 652183"/>
                      <a:gd name="connsiteY3" fmla="*/ 435012 h 435012"/>
                      <a:gd name="connsiteX4" fmla="*/ 21767 w 652183"/>
                      <a:gd name="connsiteY4" fmla="*/ 435012 h 435012"/>
                      <a:gd name="connsiteX5" fmla="*/ 0 w 652183"/>
                      <a:gd name="connsiteY5" fmla="*/ 435012 h 435012"/>
                      <a:gd name="connsiteX6" fmla="*/ 0 w 652183"/>
                      <a:gd name="connsiteY6" fmla="*/ 0 h 435012"/>
                      <a:gd name="connsiteX7" fmla="*/ 21767 w 652183"/>
                      <a:gd name="connsiteY7" fmla="*/ 0 h 43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183" h="435012">
                        <a:moveTo>
                          <a:pt x="630416" y="0"/>
                        </a:moveTo>
                        <a:cubicBezTo>
                          <a:pt x="642438" y="0"/>
                          <a:pt x="652183" y="0"/>
                          <a:pt x="652183" y="0"/>
                        </a:cubicBezTo>
                        <a:lnTo>
                          <a:pt x="652183" y="435012"/>
                        </a:lnTo>
                        <a:cubicBezTo>
                          <a:pt x="652183" y="435012"/>
                          <a:pt x="642438" y="435012"/>
                          <a:pt x="630416" y="435012"/>
                        </a:cubicBezTo>
                        <a:lnTo>
                          <a:pt x="21767" y="435012"/>
                        </a:lnTo>
                        <a:cubicBezTo>
                          <a:pt x="9746" y="435012"/>
                          <a:pt x="0" y="435012"/>
                          <a:pt x="0" y="435012"/>
                        </a:cubicBezTo>
                        <a:lnTo>
                          <a:pt x="0" y="0"/>
                        </a:lnTo>
                        <a:cubicBezTo>
                          <a:pt x="0" y="0"/>
                          <a:pt x="9746" y="0"/>
                          <a:pt x="21767" y="0"/>
                        </a:cubicBezTo>
                        <a:close/>
                      </a:path>
                    </a:pathLst>
                  </a:custGeom>
                  <a:solidFill>
                    <a:srgbClr val="0078D4"/>
                  </a:solidFill>
                  <a:ln w="1673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54B9DDE-CCFC-4556-9926-3B149F8C8382}"/>
                      </a:ext>
                    </a:extLst>
                  </p:cNvPr>
                  <p:cNvSpPr/>
                  <p:nvPr/>
                </p:nvSpPr>
                <p:spPr>
                  <a:xfrm>
                    <a:off x="5927109" y="4073173"/>
                    <a:ext cx="326342" cy="167943"/>
                  </a:xfrm>
                  <a:custGeom>
                    <a:avLst/>
                    <a:gdLst>
                      <a:gd name="connsiteX0" fmla="*/ 294027 w 326342"/>
                      <a:gd name="connsiteY0" fmla="*/ 131609 h 167943"/>
                      <a:gd name="connsiteX1" fmla="*/ 227050 w 326342"/>
                      <a:gd name="connsiteY1" fmla="*/ 0 h 167943"/>
                      <a:gd name="connsiteX2" fmla="*/ 99292 w 326342"/>
                      <a:gd name="connsiteY2" fmla="*/ 0 h 167943"/>
                      <a:gd name="connsiteX3" fmla="*/ 32316 w 326342"/>
                      <a:gd name="connsiteY3" fmla="*/ 131609 h 167943"/>
                      <a:gd name="connsiteX4" fmla="*/ 0 w 326342"/>
                      <a:gd name="connsiteY4" fmla="*/ 167943 h 167943"/>
                      <a:gd name="connsiteX5" fmla="*/ 326343 w 326342"/>
                      <a:gd name="connsiteY5" fmla="*/ 167943 h 167943"/>
                      <a:gd name="connsiteX6" fmla="*/ 294027 w 326342"/>
                      <a:gd name="connsiteY6" fmla="*/ 131609 h 16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42" h="167943">
                        <a:moveTo>
                          <a:pt x="294027" y="131609"/>
                        </a:moveTo>
                        <a:cubicBezTo>
                          <a:pt x="229394" y="121562"/>
                          <a:pt x="227050" y="74846"/>
                          <a:pt x="227050" y="0"/>
                        </a:cubicBezTo>
                        <a:lnTo>
                          <a:pt x="99292" y="0"/>
                        </a:lnTo>
                        <a:cubicBezTo>
                          <a:pt x="99292" y="74846"/>
                          <a:pt x="96949" y="121562"/>
                          <a:pt x="32316" y="131609"/>
                        </a:cubicBezTo>
                        <a:cubicBezTo>
                          <a:pt x="14383" y="134706"/>
                          <a:pt x="988" y="149776"/>
                          <a:pt x="0" y="167943"/>
                        </a:cubicBezTo>
                        <a:lnTo>
                          <a:pt x="326343" y="167943"/>
                        </a:lnTo>
                        <a:cubicBezTo>
                          <a:pt x="325355" y="149776"/>
                          <a:pt x="311959" y="134706"/>
                          <a:pt x="294027" y="131609"/>
                        </a:cubicBezTo>
                        <a:close/>
                      </a:path>
                    </a:pathLst>
                  </a:custGeom>
                  <a:solidFill>
                    <a:srgbClr val="CCCCCC"/>
                  </a:solidFill>
                  <a:ln w="16732" cap="flat">
                    <a:noFill/>
                    <a:prstDash val="solid"/>
                    <a:miter/>
                  </a:ln>
                </p:spPr>
                <p:txBody>
                  <a:bodyPr rtlCol="0" anchor="ctr"/>
                  <a:lstStyle/>
                  <a:p>
                    <a:endParaRPr lang="en-US"/>
                  </a:p>
                </p:txBody>
              </p:sp>
            </p:grpSp>
            <p:grpSp>
              <p:nvGrpSpPr>
                <p:cNvPr id="124" name="Graphic 4">
                  <a:extLst>
                    <a:ext uri="{FF2B5EF4-FFF2-40B4-BE49-F238E27FC236}">
                      <a16:creationId xmlns:a16="http://schemas.microsoft.com/office/drawing/2014/main" id="{F572C04A-07B5-4A63-9A3F-B7160715649D}"/>
                    </a:ext>
                  </a:extLst>
                </p:cNvPr>
                <p:cNvGrpSpPr/>
                <p:nvPr/>
              </p:nvGrpSpPr>
              <p:grpSpPr>
                <a:xfrm>
                  <a:off x="5585320" y="3789025"/>
                  <a:ext cx="410858" cy="452091"/>
                  <a:chOff x="5585320" y="3789025"/>
                  <a:chExt cx="410858" cy="452091"/>
                </a:xfrm>
              </p:grpSpPr>
              <p:sp>
                <p:nvSpPr>
                  <p:cNvPr id="125" name="Freeform: Shape 124">
                    <a:extLst>
                      <a:ext uri="{FF2B5EF4-FFF2-40B4-BE49-F238E27FC236}">
                        <a16:creationId xmlns:a16="http://schemas.microsoft.com/office/drawing/2014/main" id="{098F7D22-9F16-4807-B6D9-E339E9EA54D1}"/>
                      </a:ext>
                    </a:extLst>
                  </p:cNvPr>
                  <p:cNvSpPr/>
                  <p:nvPr/>
                </p:nvSpPr>
                <p:spPr>
                  <a:xfrm>
                    <a:off x="5585320" y="3992131"/>
                    <a:ext cx="410858" cy="248984"/>
                  </a:xfrm>
                  <a:custGeom>
                    <a:avLst/>
                    <a:gdLst>
                      <a:gd name="connsiteX0" fmla="*/ 374273 w 410858"/>
                      <a:gd name="connsiteY0" fmla="*/ 248985 h 248984"/>
                      <a:gd name="connsiteX1" fmla="*/ 410607 w 410858"/>
                      <a:gd name="connsiteY1" fmla="*/ 212483 h 248984"/>
                      <a:gd name="connsiteX2" fmla="*/ 410607 w 410858"/>
                      <a:gd name="connsiteY2" fmla="*/ 212483 h 248984"/>
                      <a:gd name="connsiteX3" fmla="*/ 410607 w 410858"/>
                      <a:gd name="connsiteY3" fmla="*/ 208297 h 248984"/>
                      <a:gd name="connsiteX4" fmla="*/ 205492 w 410858"/>
                      <a:gd name="connsiteY4" fmla="*/ 0 h 248984"/>
                      <a:gd name="connsiteX5" fmla="*/ 209 w 410858"/>
                      <a:gd name="connsiteY5" fmla="*/ 208464 h 248984"/>
                      <a:gd name="connsiteX6" fmla="*/ 32793 w 410858"/>
                      <a:gd name="connsiteY6" fmla="*/ 248818 h 248984"/>
                      <a:gd name="connsiteX7" fmla="*/ 32860 w 410858"/>
                      <a:gd name="connsiteY7" fmla="*/ 248818 h 248984"/>
                      <a:gd name="connsiteX8" fmla="*/ 374273 w 410858"/>
                      <a:gd name="connsiteY8" fmla="*/ 248818 h 24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858" h="248984">
                        <a:moveTo>
                          <a:pt x="374273" y="248985"/>
                        </a:moveTo>
                        <a:cubicBezTo>
                          <a:pt x="394365" y="248885"/>
                          <a:pt x="410607" y="232576"/>
                          <a:pt x="410607" y="212483"/>
                        </a:cubicBezTo>
                        <a:lnTo>
                          <a:pt x="410607" y="212483"/>
                        </a:lnTo>
                        <a:cubicBezTo>
                          <a:pt x="410942" y="211110"/>
                          <a:pt x="410942" y="209670"/>
                          <a:pt x="410607" y="208297"/>
                        </a:cubicBezTo>
                        <a:cubicBezTo>
                          <a:pt x="396040" y="93432"/>
                          <a:pt x="331072" y="0"/>
                          <a:pt x="205492" y="0"/>
                        </a:cubicBezTo>
                        <a:cubicBezTo>
                          <a:pt x="79911" y="0"/>
                          <a:pt x="13604" y="79200"/>
                          <a:pt x="209" y="208464"/>
                        </a:cubicBezTo>
                        <a:cubicBezTo>
                          <a:pt x="-1935" y="228607"/>
                          <a:pt x="12650" y="246674"/>
                          <a:pt x="32793" y="248818"/>
                        </a:cubicBezTo>
                        <a:cubicBezTo>
                          <a:pt x="32810" y="248818"/>
                          <a:pt x="32843" y="248818"/>
                          <a:pt x="32860" y="248818"/>
                        </a:cubicBezTo>
                        <a:lnTo>
                          <a:pt x="374273" y="248818"/>
                        </a:lnTo>
                        <a:close/>
                      </a:path>
                    </a:pathLst>
                  </a:custGeom>
                  <a:solidFill>
                    <a:srgbClr val="32D4F5"/>
                  </a:solidFill>
                  <a:ln w="1673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58FAC251-7B85-476D-96CF-B1BB09F6A563}"/>
                      </a:ext>
                    </a:extLst>
                  </p:cNvPr>
                  <p:cNvSpPr/>
                  <p:nvPr/>
                </p:nvSpPr>
                <p:spPr>
                  <a:xfrm>
                    <a:off x="5728524" y="4001005"/>
                    <a:ext cx="123571" cy="161245"/>
                  </a:xfrm>
                  <a:custGeom>
                    <a:avLst/>
                    <a:gdLst>
                      <a:gd name="connsiteX0" fmla="*/ 62288 w 123571"/>
                      <a:gd name="connsiteY0" fmla="*/ 18251 h 161245"/>
                      <a:gd name="connsiteX1" fmla="*/ 0 w 123571"/>
                      <a:gd name="connsiteY1" fmla="*/ 0 h 161245"/>
                      <a:gd name="connsiteX2" fmla="*/ 62288 w 123571"/>
                      <a:gd name="connsiteY2" fmla="*/ 161246 h 161245"/>
                      <a:gd name="connsiteX3" fmla="*/ 123572 w 123571"/>
                      <a:gd name="connsiteY3" fmla="*/ 1005 h 161245"/>
                      <a:gd name="connsiteX4" fmla="*/ 62288 w 123571"/>
                      <a:gd name="connsiteY4" fmla="*/ 18251 h 161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1" h="161245">
                        <a:moveTo>
                          <a:pt x="62288" y="18251"/>
                        </a:moveTo>
                        <a:cubicBezTo>
                          <a:pt x="40203" y="18251"/>
                          <a:pt x="18586" y="11905"/>
                          <a:pt x="0" y="0"/>
                        </a:cubicBezTo>
                        <a:lnTo>
                          <a:pt x="62288" y="161246"/>
                        </a:lnTo>
                        <a:lnTo>
                          <a:pt x="123572" y="1005"/>
                        </a:lnTo>
                        <a:cubicBezTo>
                          <a:pt x="105170" y="12407"/>
                          <a:pt x="83938" y="18385"/>
                          <a:pt x="62288" y="18251"/>
                        </a:cubicBezTo>
                        <a:close/>
                      </a:path>
                    </a:pathLst>
                  </a:custGeom>
                  <a:solidFill>
                    <a:srgbClr val="FFFFFF">
                      <a:alpha val="80000"/>
                    </a:srgbClr>
                  </a:solidFill>
                  <a:ln w="1673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D37203E-6A7C-4F19-85EF-59C24103B495}"/>
                      </a:ext>
                    </a:extLst>
                  </p:cNvPr>
                  <p:cNvSpPr/>
                  <p:nvPr/>
                </p:nvSpPr>
                <p:spPr>
                  <a:xfrm>
                    <a:off x="5675947" y="3789025"/>
                    <a:ext cx="230064" cy="230064"/>
                  </a:xfrm>
                  <a:custGeom>
                    <a:avLst/>
                    <a:gdLst>
                      <a:gd name="connsiteX0" fmla="*/ 230064 w 230064"/>
                      <a:gd name="connsiteY0" fmla="*/ 115032 h 230064"/>
                      <a:gd name="connsiteX1" fmla="*/ 115032 w 230064"/>
                      <a:gd name="connsiteY1" fmla="*/ 230064 h 230064"/>
                      <a:gd name="connsiteX2" fmla="*/ 0 w 230064"/>
                      <a:gd name="connsiteY2" fmla="*/ 115032 h 230064"/>
                      <a:gd name="connsiteX3" fmla="*/ 115032 w 230064"/>
                      <a:gd name="connsiteY3" fmla="*/ 0 h 230064"/>
                      <a:gd name="connsiteX4" fmla="*/ 230064 w 230064"/>
                      <a:gd name="connsiteY4" fmla="*/ 115032 h 230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64" h="230064">
                        <a:moveTo>
                          <a:pt x="230064" y="115032"/>
                        </a:moveTo>
                        <a:cubicBezTo>
                          <a:pt x="230064" y="178562"/>
                          <a:pt x="178562" y="230064"/>
                          <a:pt x="115032" y="230064"/>
                        </a:cubicBezTo>
                        <a:cubicBezTo>
                          <a:pt x="51502" y="230064"/>
                          <a:pt x="0" y="178562"/>
                          <a:pt x="0" y="115032"/>
                        </a:cubicBezTo>
                        <a:cubicBezTo>
                          <a:pt x="0" y="51502"/>
                          <a:pt x="51502" y="0"/>
                          <a:pt x="115032" y="0"/>
                        </a:cubicBezTo>
                        <a:cubicBezTo>
                          <a:pt x="178562" y="0"/>
                          <a:pt x="230064" y="51502"/>
                          <a:pt x="230064" y="115032"/>
                        </a:cubicBezTo>
                        <a:close/>
                      </a:path>
                    </a:pathLst>
                  </a:custGeom>
                  <a:solidFill>
                    <a:srgbClr val="32D4F5"/>
                  </a:solidFill>
                  <a:ln w="16732" cap="flat">
                    <a:noFill/>
                    <a:prstDash val="solid"/>
                    <a:miter/>
                  </a:ln>
                </p:spPr>
                <p:txBody>
                  <a:bodyPr rtlCol="0" anchor="ctr"/>
                  <a:lstStyle/>
                  <a:p>
                    <a:endParaRPr lang="en-US"/>
                  </a:p>
                </p:txBody>
              </p:sp>
            </p:grpSp>
          </p:grpSp>
        </p:grpSp>
        <p:grpSp>
          <p:nvGrpSpPr>
            <p:cNvPr id="128" name="Graphic 4">
              <a:extLst>
                <a:ext uri="{FF2B5EF4-FFF2-40B4-BE49-F238E27FC236}">
                  <a16:creationId xmlns:a16="http://schemas.microsoft.com/office/drawing/2014/main" id="{F572C04A-07B5-4A63-9A3F-B7160715649D}"/>
                </a:ext>
              </a:extLst>
            </p:cNvPr>
            <p:cNvGrpSpPr/>
            <p:nvPr/>
          </p:nvGrpSpPr>
          <p:grpSpPr>
            <a:xfrm>
              <a:off x="641159" y="683494"/>
              <a:ext cx="10568392" cy="5226843"/>
              <a:chOff x="641159" y="683494"/>
              <a:chExt cx="10568392" cy="5226843"/>
            </a:xfrm>
            <a:solidFill>
              <a:srgbClr val="1E1E1E"/>
            </a:solidFill>
          </p:grpSpPr>
          <p:grpSp>
            <p:nvGrpSpPr>
              <p:cNvPr id="129" name="Graphic 4">
                <a:extLst>
                  <a:ext uri="{FF2B5EF4-FFF2-40B4-BE49-F238E27FC236}">
                    <a16:creationId xmlns:a16="http://schemas.microsoft.com/office/drawing/2014/main" id="{F572C04A-07B5-4A63-9A3F-B7160715649D}"/>
                  </a:ext>
                </a:extLst>
              </p:cNvPr>
              <p:cNvGrpSpPr/>
              <p:nvPr/>
            </p:nvGrpSpPr>
            <p:grpSpPr>
              <a:xfrm>
                <a:off x="9568715" y="2858347"/>
                <a:ext cx="795352" cy="387166"/>
                <a:chOff x="9568715" y="2858347"/>
                <a:chExt cx="795352" cy="387166"/>
              </a:xfrm>
              <a:solidFill>
                <a:srgbClr val="1E1E1E"/>
              </a:solidFill>
            </p:grpSpPr>
            <p:sp>
              <p:nvSpPr>
                <p:cNvPr id="130" name="Freeform: Shape 129">
                  <a:extLst>
                    <a:ext uri="{FF2B5EF4-FFF2-40B4-BE49-F238E27FC236}">
                      <a16:creationId xmlns:a16="http://schemas.microsoft.com/office/drawing/2014/main" id="{31953543-4C81-4081-B3AD-2F0BB60A4CE0}"/>
                    </a:ext>
                  </a:extLst>
                </p:cNvPr>
                <p:cNvSpPr/>
                <p:nvPr/>
              </p:nvSpPr>
              <p:spPr>
                <a:xfrm>
                  <a:off x="9568715" y="2858347"/>
                  <a:ext cx="105727" cy="144943"/>
                </a:xfrm>
                <a:custGeom>
                  <a:avLst/>
                  <a:gdLst>
                    <a:gd name="connsiteX0" fmla="*/ 105057 w 105727"/>
                    <a:gd name="connsiteY0" fmla="*/ 136672 h 144943"/>
                    <a:gd name="connsiteX1" fmla="*/ 66211 w 105727"/>
                    <a:gd name="connsiteY1" fmla="*/ 144876 h 144943"/>
                    <a:gd name="connsiteX2" fmla="*/ 18155 w 105727"/>
                    <a:gd name="connsiteY2" fmla="*/ 125620 h 144943"/>
                    <a:gd name="connsiteX3" fmla="*/ 72 w 105727"/>
                    <a:gd name="connsiteY3" fmla="*/ 75388 h 144943"/>
                    <a:gd name="connsiteX4" fmla="*/ 20332 w 105727"/>
                    <a:gd name="connsiteY4" fmla="*/ 20802 h 144943"/>
                    <a:gd name="connsiteX5" fmla="*/ 71904 w 105727"/>
                    <a:gd name="connsiteY5" fmla="*/ 40 h 144943"/>
                    <a:gd name="connsiteX6" fmla="*/ 105393 w 105727"/>
                    <a:gd name="connsiteY6" fmla="*/ 5900 h 144943"/>
                    <a:gd name="connsiteX7" fmla="*/ 105393 w 105727"/>
                    <a:gd name="connsiteY7" fmla="*/ 22644 h 144943"/>
                    <a:gd name="connsiteX8" fmla="*/ 71904 w 105727"/>
                    <a:gd name="connsiteY8" fmla="*/ 14272 h 144943"/>
                    <a:gd name="connsiteX9" fmla="*/ 32556 w 105727"/>
                    <a:gd name="connsiteY9" fmla="*/ 31016 h 144943"/>
                    <a:gd name="connsiteX10" fmla="*/ 17486 w 105727"/>
                    <a:gd name="connsiteY10" fmla="*/ 74216 h 144943"/>
                    <a:gd name="connsiteX11" fmla="*/ 32053 w 105727"/>
                    <a:gd name="connsiteY11" fmla="*/ 114402 h 144943"/>
                    <a:gd name="connsiteX12" fmla="*/ 69058 w 105727"/>
                    <a:gd name="connsiteY12" fmla="*/ 129639 h 144943"/>
                    <a:gd name="connsiteX13" fmla="*/ 105728 w 105727"/>
                    <a:gd name="connsiteY13" fmla="*/ 120262 h 14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727" h="144943">
                      <a:moveTo>
                        <a:pt x="105057" y="136672"/>
                      </a:moveTo>
                      <a:cubicBezTo>
                        <a:pt x="92968" y="142532"/>
                        <a:pt x="79640" y="145345"/>
                        <a:pt x="66211" y="144876"/>
                      </a:cubicBezTo>
                      <a:cubicBezTo>
                        <a:pt x="48161" y="145713"/>
                        <a:pt x="30630" y="138681"/>
                        <a:pt x="18155" y="125620"/>
                      </a:cubicBezTo>
                      <a:cubicBezTo>
                        <a:pt x="5849" y="111857"/>
                        <a:pt x="-632" y="93840"/>
                        <a:pt x="72" y="75388"/>
                      </a:cubicBezTo>
                      <a:cubicBezTo>
                        <a:pt x="-816" y="55211"/>
                        <a:pt x="6485" y="35520"/>
                        <a:pt x="20332" y="20802"/>
                      </a:cubicBezTo>
                      <a:cubicBezTo>
                        <a:pt x="33845" y="6955"/>
                        <a:pt x="52564" y="-580"/>
                        <a:pt x="71904" y="40"/>
                      </a:cubicBezTo>
                      <a:cubicBezTo>
                        <a:pt x="83358" y="-312"/>
                        <a:pt x="94744" y="1681"/>
                        <a:pt x="105393" y="5900"/>
                      </a:cubicBezTo>
                      <a:lnTo>
                        <a:pt x="105393" y="22644"/>
                      </a:lnTo>
                      <a:cubicBezTo>
                        <a:pt x="95129" y="17035"/>
                        <a:pt x="83592" y="14155"/>
                        <a:pt x="71904" y="14272"/>
                      </a:cubicBezTo>
                      <a:cubicBezTo>
                        <a:pt x="56952" y="13720"/>
                        <a:pt x="42518" y="19848"/>
                        <a:pt x="32556" y="31016"/>
                      </a:cubicBezTo>
                      <a:cubicBezTo>
                        <a:pt x="22074" y="42888"/>
                        <a:pt x="16665" y="58393"/>
                        <a:pt x="17486" y="74216"/>
                      </a:cubicBezTo>
                      <a:cubicBezTo>
                        <a:pt x="17101" y="88968"/>
                        <a:pt x="22291" y="103334"/>
                        <a:pt x="32053" y="114402"/>
                      </a:cubicBezTo>
                      <a:cubicBezTo>
                        <a:pt x="41580" y="124632"/>
                        <a:pt x="55093" y="130208"/>
                        <a:pt x="69058" y="129639"/>
                      </a:cubicBezTo>
                      <a:cubicBezTo>
                        <a:pt x="81900" y="129924"/>
                        <a:pt x="94592" y="126675"/>
                        <a:pt x="105728" y="120262"/>
                      </a:cubicBezTo>
                      <a:close/>
                    </a:path>
                  </a:pathLst>
                </a:custGeom>
                <a:solidFill>
                  <a:srgbClr val="1E1E1E"/>
                </a:solidFill>
                <a:ln w="1673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AF14905-E1F7-40E0-AEEA-13E5CE4C2924}"/>
                    </a:ext>
                  </a:extLst>
                </p:cNvPr>
                <p:cNvSpPr/>
                <p:nvPr/>
              </p:nvSpPr>
              <p:spPr>
                <a:xfrm>
                  <a:off x="9690248" y="2898006"/>
                  <a:ext cx="99145" cy="105280"/>
                </a:xfrm>
                <a:custGeom>
                  <a:avLst/>
                  <a:gdLst>
                    <a:gd name="connsiteX0" fmla="*/ 48994 w 99145"/>
                    <a:gd name="connsiteY0" fmla="*/ 105218 h 105280"/>
                    <a:gd name="connsiteX1" fmla="*/ 13329 w 99145"/>
                    <a:gd name="connsiteY1" fmla="*/ 91153 h 105280"/>
                    <a:gd name="connsiteX2" fmla="*/ 100 w 99145"/>
                    <a:gd name="connsiteY2" fmla="*/ 53813 h 105280"/>
                    <a:gd name="connsiteX3" fmla="*/ 13998 w 99145"/>
                    <a:gd name="connsiteY3" fmla="*/ 14297 h 105280"/>
                    <a:gd name="connsiteX4" fmla="*/ 51337 w 99145"/>
                    <a:gd name="connsiteY4" fmla="*/ 64 h 105280"/>
                    <a:gd name="connsiteX5" fmla="*/ 86333 w 99145"/>
                    <a:gd name="connsiteY5" fmla="*/ 13962 h 105280"/>
                    <a:gd name="connsiteX6" fmla="*/ 99059 w 99145"/>
                    <a:gd name="connsiteY6" fmla="*/ 52306 h 105280"/>
                    <a:gd name="connsiteX7" fmla="*/ 85328 w 99145"/>
                    <a:gd name="connsiteY7" fmla="*/ 90818 h 105280"/>
                    <a:gd name="connsiteX8" fmla="*/ 48994 w 99145"/>
                    <a:gd name="connsiteY8" fmla="*/ 105218 h 105280"/>
                    <a:gd name="connsiteX9" fmla="*/ 50166 w 99145"/>
                    <a:gd name="connsiteY9" fmla="*/ 13627 h 105280"/>
                    <a:gd name="connsiteX10" fmla="*/ 25552 w 99145"/>
                    <a:gd name="connsiteY10" fmla="*/ 24176 h 105280"/>
                    <a:gd name="connsiteX11" fmla="*/ 16510 w 99145"/>
                    <a:gd name="connsiteY11" fmla="*/ 53311 h 105280"/>
                    <a:gd name="connsiteX12" fmla="*/ 25719 w 99145"/>
                    <a:gd name="connsiteY12" fmla="*/ 81441 h 105280"/>
                    <a:gd name="connsiteX13" fmla="*/ 50166 w 99145"/>
                    <a:gd name="connsiteY13" fmla="*/ 91822 h 105280"/>
                    <a:gd name="connsiteX14" fmla="*/ 74110 w 99145"/>
                    <a:gd name="connsiteY14" fmla="*/ 81609 h 105280"/>
                    <a:gd name="connsiteX15" fmla="*/ 82482 w 99145"/>
                    <a:gd name="connsiteY15" fmla="*/ 52809 h 105280"/>
                    <a:gd name="connsiteX16" fmla="*/ 74110 w 99145"/>
                    <a:gd name="connsiteY16" fmla="*/ 23841 h 105280"/>
                    <a:gd name="connsiteX17" fmla="*/ 50166 w 99145"/>
                    <a:gd name="connsiteY17" fmla="*/ 13627 h 10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5" h="105280">
                      <a:moveTo>
                        <a:pt x="48994" y="105218"/>
                      </a:moveTo>
                      <a:cubicBezTo>
                        <a:pt x="35649" y="105854"/>
                        <a:pt x="22655" y="100730"/>
                        <a:pt x="13329" y="91153"/>
                      </a:cubicBezTo>
                      <a:cubicBezTo>
                        <a:pt x="4153" y="80939"/>
                        <a:pt x="-603" y="67527"/>
                        <a:pt x="100" y="53813"/>
                      </a:cubicBezTo>
                      <a:cubicBezTo>
                        <a:pt x="-787" y="39313"/>
                        <a:pt x="4236" y="25064"/>
                        <a:pt x="13998" y="14297"/>
                      </a:cubicBezTo>
                      <a:cubicBezTo>
                        <a:pt x="23944" y="4585"/>
                        <a:pt x="37457" y="-555"/>
                        <a:pt x="51337" y="64"/>
                      </a:cubicBezTo>
                      <a:cubicBezTo>
                        <a:pt x="64465" y="-639"/>
                        <a:pt x="77258" y="4435"/>
                        <a:pt x="86333" y="13962"/>
                      </a:cubicBezTo>
                      <a:cubicBezTo>
                        <a:pt x="95291" y="24662"/>
                        <a:pt x="99846" y="38375"/>
                        <a:pt x="99059" y="52306"/>
                      </a:cubicBezTo>
                      <a:cubicBezTo>
                        <a:pt x="99778" y="66455"/>
                        <a:pt x="94839" y="80302"/>
                        <a:pt x="85328" y="90818"/>
                      </a:cubicBezTo>
                      <a:cubicBezTo>
                        <a:pt x="75884" y="100663"/>
                        <a:pt x="62623" y="105921"/>
                        <a:pt x="48994" y="105218"/>
                      </a:cubicBezTo>
                      <a:close/>
                      <a:moveTo>
                        <a:pt x="50166" y="13627"/>
                      </a:moveTo>
                      <a:cubicBezTo>
                        <a:pt x="40789" y="13209"/>
                        <a:pt x="31713" y="17093"/>
                        <a:pt x="25552" y="24176"/>
                      </a:cubicBezTo>
                      <a:cubicBezTo>
                        <a:pt x="19105" y="32465"/>
                        <a:pt x="15891" y="42829"/>
                        <a:pt x="16510" y="53311"/>
                      </a:cubicBezTo>
                      <a:cubicBezTo>
                        <a:pt x="15991" y="63508"/>
                        <a:pt x="19273" y="73538"/>
                        <a:pt x="25719" y="81441"/>
                      </a:cubicBezTo>
                      <a:cubicBezTo>
                        <a:pt x="31898" y="88390"/>
                        <a:pt x="40872" y="92207"/>
                        <a:pt x="50166" y="91822"/>
                      </a:cubicBezTo>
                      <a:cubicBezTo>
                        <a:pt x="59308" y="92325"/>
                        <a:pt x="68149" y="88541"/>
                        <a:pt x="74110" y="81609"/>
                      </a:cubicBezTo>
                      <a:cubicBezTo>
                        <a:pt x="80188" y="73287"/>
                        <a:pt x="83152" y="63089"/>
                        <a:pt x="82482" y="52809"/>
                      </a:cubicBezTo>
                      <a:cubicBezTo>
                        <a:pt x="83118" y="42477"/>
                        <a:pt x="80154" y="32247"/>
                        <a:pt x="74110" y="23841"/>
                      </a:cubicBezTo>
                      <a:cubicBezTo>
                        <a:pt x="68199" y="16842"/>
                        <a:pt x="59308" y="13058"/>
                        <a:pt x="50166" y="13627"/>
                      </a:cubicBezTo>
                      <a:close/>
                    </a:path>
                  </a:pathLst>
                </a:custGeom>
                <a:solidFill>
                  <a:srgbClr val="1E1E1E"/>
                </a:solidFill>
                <a:ln w="1673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C58BBBB-8CF7-4F53-AE15-E317504030DF}"/>
                    </a:ext>
                  </a:extLst>
                </p:cNvPr>
                <p:cNvSpPr/>
                <p:nvPr/>
              </p:nvSpPr>
              <p:spPr>
                <a:xfrm>
                  <a:off x="9814255" y="2898062"/>
                  <a:ext cx="143329" cy="102816"/>
                </a:xfrm>
                <a:custGeom>
                  <a:avLst/>
                  <a:gdLst>
                    <a:gd name="connsiteX0" fmla="*/ 142493 w 143329"/>
                    <a:gd name="connsiteY0" fmla="*/ 102817 h 102816"/>
                    <a:gd name="connsiteX1" fmla="*/ 125748 w 143329"/>
                    <a:gd name="connsiteY1" fmla="*/ 102817 h 102816"/>
                    <a:gd name="connsiteX2" fmla="*/ 125748 w 143329"/>
                    <a:gd name="connsiteY2" fmla="*/ 45217 h 102816"/>
                    <a:gd name="connsiteX3" fmla="*/ 120725 w 143329"/>
                    <a:gd name="connsiteY3" fmla="*/ 21106 h 102816"/>
                    <a:gd name="connsiteX4" fmla="*/ 103981 w 143329"/>
                    <a:gd name="connsiteY4" fmla="*/ 13571 h 102816"/>
                    <a:gd name="connsiteX5" fmla="*/ 87237 w 143329"/>
                    <a:gd name="connsiteY5" fmla="*/ 22948 h 102816"/>
                    <a:gd name="connsiteX6" fmla="*/ 80037 w 143329"/>
                    <a:gd name="connsiteY6" fmla="*/ 45552 h 102816"/>
                    <a:gd name="connsiteX7" fmla="*/ 80037 w 143329"/>
                    <a:gd name="connsiteY7" fmla="*/ 102817 h 102816"/>
                    <a:gd name="connsiteX8" fmla="*/ 63293 w 143329"/>
                    <a:gd name="connsiteY8" fmla="*/ 102817 h 102816"/>
                    <a:gd name="connsiteX9" fmla="*/ 63293 w 143329"/>
                    <a:gd name="connsiteY9" fmla="*/ 43208 h 102816"/>
                    <a:gd name="connsiteX10" fmla="*/ 40353 w 143329"/>
                    <a:gd name="connsiteY10" fmla="*/ 13571 h 102816"/>
                    <a:gd name="connsiteX11" fmla="*/ 23609 w 143329"/>
                    <a:gd name="connsiteY11" fmla="*/ 22445 h 102816"/>
                    <a:gd name="connsiteX12" fmla="*/ 16744 w 143329"/>
                    <a:gd name="connsiteY12" fmla="*/ 45552 h 102816"/>
                    <a:gd name="connsiteX13" fmla="*/ 16744 w 143329"/>
                    <a:gd name="connsiteY13" fmla="*/ 102817 h 102816"/>
                    <a:gd name="connsiteX14" fmla="*/ 0 w 143329"/>
                    <a:gd name="connsiteY14" fmla="*/ 102817 h 102816"/>
                    <a:gd name="connsiteX15" fmla="*/ 0 w 143329"/>
                    <a:gd name="connsiteY15" fmla="*/ 2352 h 102816"/>
                    <a:gd name="connsiteX16" fmla="*/ 16744 w 143329"/>
                    <a:gd name="connsiteY16" fmla="*/ 2352 h 102816"/>
                    <a:gd name="connsiteX17" fmla="*/ 16744 w 143329"/>
                    <a:gd name="connsiteY17" fmla="*/ 18259 h 102816"/>
                    <a:gd name="connsiteX18" fmla="*/ 16744 w 143329"/>
                    <a:gd name="connsiteY18" fmla="*/ 18259 h 102816"/>
                    <a:gd name="connsiteX19" fmla="*/ 47888 w 143329"/>
                    <a:gd name="connsiteY19" fmla="*/ 8 h 102816"/>
                    <a:gd name="connsiteX20" fmla="*/ 65972 w 143329"/>
                    <a:gd name="connsiteY20" fmla="*/ 5869 h 102816"/>
                    <a:gd name="connsiteX21" fmla="*/ 76353 w 143329"/>
                    <a:gd name="connsiteY21" fmla="*/ 20771 h 102816"/>
                    <a:gd name="connsiteX22" fmla="*/ 109841 w 143329"/>
                    <a:gd name="connsiteY22" fmla="*/ 8 h 102816"/>
                    <a:gd name="connsiteX23" fmla="*/ 143330 w 143329"/>
                    <a:gd name="connsiteY23" fmla="*/ 41031 h 10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3329" h="102816">
                      <a:moveTo>
                        <a:pt x="142493" y="102817"/>
                      </a:moveTo>
                      <a:lnTo>
                        <a:pt x="125748" y="102817"/>
                      </a:lnTo>
                      <a:lnTo>
                        <a:pt x="125748" y="45217"/>
                      </a:lnTo>
                      <a:cubicBezTo>
                        <a:pt x="126418" y="36862"/>
                        <a:pt x="124660" y="28507"/>
                        <a:pt x="120725" y="21106"/>
                      </a:cubicBezTo>
                      <a:cubicBezTo>
                        <a:pt x="116740" y="15965"/>
                        <a:pt x="110461" y="13152"/>
                        <a:pt x="103981" y="13571"/>
                      </a:cubicBezTo>
                      <a:cubicBezTo>
                        <a:pt x="97233" y="13856"/>
                        <a:pt x="91004" y="17338"/>
                        <a:pt x="87237" y="22948"/>
                      </a:cubicBezTo>
                      <a:cubicBezTo>
                        <a:pt x="82364" y="29461"/>
                        <a:pt x="79836" y="37415"/>
                        <a:pt x="80037" y="45552"/>
                      </a:cubicBezTo>
                      <a:lnTo>
                        <a:pt x="80037" y="102817"/>
                      </a:lnTo>
                      <a:lnTo>
                        <a:pt x="63293" y="102817"/>
                      </a:lnTo>
                      <a:lnTo>
                        <a:pt x="63293" y="43208"/>
                      </a:lnTo>
                      <a:cubicBezTo>
                        <a:pt x="63293" y="23450"/>
                        <a:pt x="55591" y="13571"/>
                        <a:pt x="40353" y="13571"/>
                      </a:cubicBezTo>
                      <a:cubicBezTo>
                        <a:pt x="33690" y="13738"/>
                        <a:pt x="27494" y="17020"/>
                        <a:pt x="23609" y="22445"/>
                      </a:cubicBezTo>
                      <a:cubicBezTo>
                        <a:pt x="18720" y="29126"/>
                        <a:pt x="16292" y="37281"/>
                        <a:pt x="16744" y="45552"/>
                      </a:cubicBezTo>
                      <a:lnTo>
                        <a:pt x="16744" y="102817"/>
                      </a:lnTo>
                      <a:lnTo>
                        <a:pt x="0" y="102817"/>
                      </a:lnTo>
                      <a:lnTo>
                        <a:pt x="0" y="2352"/>
                      </a:lnTo>
                      <a:lnTo>
                        <a:pt x="16744" y="2352"/>
                      </a:lnTo>
                      <a:lnTo>
                        <a:pt x="16744" y="18259"/>
                      </a:lnTo>
                      <a:lnTo>
                        <a:pt x="16744" y="18259"/>
                      </a:lnTo>
                      <a:cubicBezTo>
                        <a:pt x="22856" y="6790"/>
                        <a:pt x="34894" y="-260"/>
                        <a:pt x="47888" y="8"/>
                      </a:cubicBezTo>
                      <a:cubicBezTo>
                        <a:pt x="54402" y="-75"/>
                        <a:pt x="60747" y="1984"/>
                        <a:pt x="65972" y="5869"/>
                      </a:cubicBezTo>
                      <a:cubicBezTo>
                        <a:pt x="70995" y="9535"/>
                        <a:pt x="74645" y="14793"/>
                        <a:pt x="76353" y="20771"/>
                      </a:cubicBezTo>
                      <a:cubicBezTo>
                        <a:pt x="82431" y="7844"/>
                        <a:pt x="95558" y="-293"/>
                        <a:pt x="109841" y="8"/>
                      </a:cubicBezTo>
                      <a:cubicBezTo>
                        <a:pt x="131944" y="8"/>
                        <a:pt x="143330" y="13738"/>
                        <a:pt x="143330" y="41031"/>
                      </a:cubicBezTo>
                      <a:close/>
                    </a:path>
                  </a:pathLst>
                </a:custGeom>
                <a:solidFill>
                  <a:srgbClr val="1E1E1E"/>
                </a:solidFill>
                <a:ln w="1673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5F2F4CD-1934-45D9-8E68-059CF5CD2BB4}"/>
                    </a:ext>
                  </a:extLst>
                </p:cNvPr>
                <p:cNvSpPr/>
                <p:nvPr/>
              </p:nvSpPr>
              <p:spPr>
                <a:xfrm>
                  <a:off x="9985883" y="2898027"/>
                  <a:ext cx="92687" cy="149066"/>
                </a:xfrm>
                <a:custGeom>
                  <a:avLst/>
                  <a:gdLst>
                    <a:gd name="connsiteX0" fmla="*/ 16744 w 92687"/>
                    <a:gd name="connsiteY0" fmla="*/ 88453 h 149066"/>
                    <a:gd name="connsiteX1" fmla="*/ 16744 w 92687"/>
                    <a:gd name="connsiteY1" fmla="*/ 88453 h 149066"/>
                    <a:gd name="connsiteX2" fmla="*/ 16744 w 92687"/>
                    <a:gd name="connsiteY2" fmla="*/ 149066 h 149066"/>
                    <a:gd name="connsiteX3" fmla="*/ 0 w 92687"/>
                    <a:gd name="connsiteY3" fmla="*/ 149066 h 149066"/>
                    <a:gd name="connsiteX4" fmla="*/ 0 w 92687"/>
                    <a:gd name="connsiteY4" fmla="*/ 2388 h 149066"/>
                    <a:gd name="connsiteX5" fmla="*/ 16744 w 92687"/>
                    <a:gd name="connsiteY5" fmla="*/ 2388 h 149066"/>
                    <a:gd name="connsiteX6" fmla="*/ 16744 w 92687"/>
                    <a:gd name="connsiteY6" fmla="*/ 20137 h 149066"/>
                    <a:gd name="connsiteX7" fmla="*/ 16744 w 92687"/>
                    <a:gd name="connsiteY7" fmla="*/ 20137 h 149066"/>
                    <a:gd name="connsiteX8" fmla="*/ 51405 w 92687"/>
                    <a:gd name="connsiteY8" fmla="*/ 44 h 149066"/>
                    <a:gd name="connsiteX9" fmla="*/ 81711 w 92687"/>
                    <a:gd name="connsiteY9" fmla="*/ 13606 h 149066"/>
                    <a:gd name="connsiteX10" fmla="*/ 92595 w 92687"/>
                    <a:gd name="connsiteY10" fmla="*/ 49774 h 149066"/>
                    <a:gd name="connsiteX11" fmla="*/ 80372 w 92687"/>
                    <a:gd name="connsiteY11" fmla="*/ 90127 h 149066"/>
                    <a:gd name="connsiteX12" fmla="*/ 46883 w 92687"/>
                    <a:gd name="connsiteY12" fmla="*/ 105197 h 149066"/>
                    <a:gd name="connsiteX13" fmla="*/ 16744 w 92687"/>
                    <a:gd name="connsiteY13" fmla="*/ 88453 h 149066"/>
                    <a:gd name="connsiteX14" fmla="*/ 16744 w 92687"/>
                    <a:gd name="connsiteY14" fmla="*/ 47932 h 149066"/>
                    <a:gd name="connsiteX15" fmla="*/ 16744 w 92687"/>
                    <a:gd name="connsiteY15" fmla="*/ 61829 h 149066"/>
                    <a:gd name="connsiteX16" fmla="*/ 24949 w 92687"/>
                    <a:gd name="connsiteY16" fmla="*/ 83094 h 149066"/>
                    <a:gd name="connsiteX17" fmla="*/ 65436 w 92687"/>
                    <a:gd name="connsiteY17" fmla="*/ 83814 h 149066"/>
                    <a:gd name="connsiteX18" fmla="*/ 68316 w 92687"/>
                    <a:gd name="connsiteY18" fmla="*/ 80583 h 149066"/>
                    <a:gd name="connsiteX19" fmla="*/ 76688 w 92687"/>
                    <a:gd name="connsiteY19" fmla="*/ 49439 h 149066"/>
                    <a:gd name="connsiteX20" fmla="*/ 68818 w 92687"/>
                    <a:gd name="connsiteY20" fmla="*/ 23150 h 149066"/>
                    <a:gd name="connsiteX21" fmla="*/ 47888 w 92687"/>
                    <a:gd name="connsiteY21" fmla="*/ 13606 h 149066"/>
                    <a:gd name="connsiteX22" fmla="*/ 25284 w 92687"/>
                    <a:gd name="connsiteY22" fmla="*/ 23318 h 149066"/>
                    <a:gd name="connsiteX23" fmla="*/ 16744 w 92687"/>
                    <a:gd name="connsiteY23" fmla="*/ 47932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687" h="149066">
                      <a:moveTo>
                        <a:pt x="16744" y="88453"/>
                      </a:moveTo>
                      <a:lnTo>
                        <a:pt x="16744" y="88453"/>
                      </a:lnTo>
                      <a:lnTo>
                        <a:pt x="16744" y="149066"/>
                      </a:lnTo>
                      <a:lnTo>
                        <a:pt x="0" y="149066"/>
                      </a:lnTo>
                      <a:lnTo>
                        <a:pt x="0" y="2388"/>
                      </a:lnTo>
                      <a:lnTo>
                        <a:pt x="16744" y="2388"/>
                      </a:lnTo>
                      <a:lnTo>
                        <a:pt x="16744" y="20137"/>
                      </a:lnTo>
                      <a:lnTo>
                        <a:pt x="16744" y="20137"/>
                      </a:lnTo>
                      <a:cubicBezTo>
                        <a:pt x="23509" y="7378"/>
                        <a:pt x="36954" y="-425"/>
                        <a:pt x="51405" y="44"/>
                      </a:cubicBezTo>
                      <a:cubicBezTo>
                        <a:pt x="63092" y="-526"/>
                        <a:pt x="74344" y="4514"/>
                        <a:pt x="81711" y="13606"/>
                      </a:cubicBezTo>
                      <a:cubicBezTo>
                        <a:pt x="89480" y="24004"/>
                        <a:pt x="93349" y="36814"/>
                        <a:pt x="92595" y="49774"/>
                      </a:cubicBezTo>
                      <a:cubicBezTo>
                        <a:pt x="93331" y="64240"/>
                        <a:pt x="89011" y="78507"/>
                        <a:pt x="80372" y="90127"/>
                      </a:cubicBezTo>
                      <a:cubicBezTo>
                        <a:pt x="72201" y="100140"/>
                        <a:pt x="59793" y="105733"/>
                        <a:pt x="46883" y="105197"/>
                      </a:cubicBezTo>
                      <a:cubicBezTo>
                        <a:pt x="34509" y="105615"/>
                        <a:pt x="22923" y="99169"/>
                        <a:pt x="16744" y="88453"/>
                      </a:cubicBezTo>
                      <a:close/>
                      <a:moveTo>
                        <a:pt x="16744" y="47932"/>
                      </a:moveTo>
                      <a:lnTo>
                        <a:pt x="16744" y="61829"/>
                      </a:lnTo>
                      <a:cubicBezTo>
                        <a:pt x="16526" y="69733"/>
                        <a:pt x="19490" y="77385"/>
                        <a:pt x="24949" y="83094"/>
                      </a:cubicBezTo>
                      <a:cubicBezTo>
                        <a:pt x="35933" y="94480"/>
                        <a:pt x="54050" y="94799"/>
                        <a:pt x="65436" y="83814"/>
                      </a:cubicBezTo>
                      <a:cubicBezTo>
                        <a:pt x="66474" y="82810"/>
                        <a:pt x="67446" y="81738"/>
                        <a:pt x="68316" y="80583"/>
                      </a:cubicBezTo>
                      <a:cubicBezTo>
                        <a:pt x="74360" y="71357"/>
                        <a:pt x="77291" y="60440"/>
                        <a:pt x="76688" y="49439"/>
                      </a:cubicBezTo>
                      <a:cubicBezTo>
                        <a:pt x="77224" y="40028"/>
                        <a:pt x="74428" y="30719"/>
                        <a:pt x="68818" y="23150"/>
                      </a:cubicBezTo>
                      <a:cubicBezTo>
                        <a:pt x="63779" y="16788"/>
                        <a:pt x="55992" y="13238"/>
                        <a:pt x="47888" y="13606"/>
                      </a:cubicBezTo>
                      <a:cubicBezTo>
                        <a:pt x="39282" y="13322"/>
                        <a:pt x="30994" y="16888"/>
                        <a:pt x="25284" y="23318"/>
                      </a:cubicBezTo>
                      <a:cubicBezTo>
                        <a:pt x="19474" y="30183"/>
                        <a:pt x="16443" y="38957"/>
                        <a:pt x="16744" y="47932"/>
                      </a:cubicBezTo>
                      <a:close/>
                    </a:path>
                  </a:pathLst>
                </a:custGeom>
                <a:solidFill>
                  <a:srgbClr val="1E1E1E"/>
                </a:solidFill>
                <a:ln w="1673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653599E-F8EF-4EB7-9099-F58B4ACAA272}"/>
                    </a:ext>
                  </a:extLst>
                </p:cNvPr>
                <p:cNvSpPr/>
                <p:nvPr/>
              </p:nvSpPr>
              <p:spPr>
                <a:xfrm>
                  <a:off x="10101082" y="2899578"/>
                  <a:ext cx="84725" cy="102829"/>
                </a:xfrm>
                <a:custGeom>
                  <a:avLst/>
                  <a:gdLst>
                    <a:gd name="connsiteX0" fmla="*/ 83721 w 84725"/>
                    <a:gd name="connsiteY0" fmla="*/ 101302 h 102829"/>
                    <a:gd name="connsiteX1" fmla="*/ 66976 w 84725"/>
                    <a:gd name="connsiteY1" fmla="*/ 101302 h 102829"/>
                    <a:gd name="connsiteX2" fmla="*/ 66976 w 84725"/>
                    <a:gd name="connsiteY2" fmla="*/ 84558 h 102829"/>
                    <a:gd name="connsiteX3" fmla="*/ 66976 w 84725"/>
                    <a:gd name="connsiteY3" fmla="*/ 84558 h 102829"/>
                    <a:gd name="connsiteX4" fmla="*/ 36000 w 84725"/>
                    <a:gd name="connsiteY4" fmla="*/ 102809 h 102829"/>
                    <a:gd name="connsiteX5" fmla="*/ 0 w 84725"/>
                    <a:gd name="connsiteY5" fmla="*/ 60111 h 102829"/>
                    <a:gd name="connsiteX6" fmla="*/ 0 w 84725"/>
                    <a:gd name="connsiteY6" fmla="*/ 0 h 102829"/>
                    <a:gd name="connsiteX7" fmla="*/ 16744 w 84725"/>
                    <a:gd name="connsiteY7" fmla="*/ 0 h 102829"/>
                    <a:gd name="connsiteX8" fmla="*/ 16744 w 84725"/>
                    <a:gd name="connsiteY8" fmla="*/ 57600 h 102829"/>
                    <a:gd name="connsiteX9" fmla="*/ 41023 w 84725"/>
                    <a:gd name="connsiteY9" fmla="*/ 89414 h 102829"/>
                    <a:gd name="connsiteX10" fmla="*/ 60446 w 84725"/>
                    <a:gd name="connsiteY10" fmla="*/ 80707 h 102829"/>
                    <a:gd name="connsiteX11" fmla="*/ 67981 w 84725"/>
                    <a:gd name="connsiteY11" fmla="*/ 57934 h 102829"/>
                    <a:gd name="connsiteX12" fmla="*/ 67981 w 84725"/>
                    <a:gd name="connsiteY12" fmla="*/ 0 h 102829"/>
                    <a:gd name="connsiteX13" fmla="*/ 84725 w 84725"/>
                    <a:gd name="connsiteY13" fmla="*/ 0 h 1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25" h="102829">
                      <a:moveTo>
                        <a:pt x="83721" y="101302"/>
                      </a:moveTo>
                      <a:lnTo>
                        <a:pt x="66976" y="101302"/>
                      </a:lnTo>
                      <a:lnTo>
                        <a:pt x="66976" y="84558"/>
                      </a:lnTo>
                      <a:lnTo>
                        <a:pt x="66976" y="84558"/>
                      </a:lnTo>
                      <a:cubicBezTo>
                        <a:pt x="61065" y="96145"/>
                        <a:pt x="48994" y="103261"/>
                        <a:pt x="36000" y="102809"/>
                      </a:cubicBezTo>
                      <a:cubicBezTo>
                        <a:pt x="12055" y="102809"/>
                        <a:pt x="0" y="88576"/>
                        <a:pt x="0" y="60111"/>
                      </a:cubicBezTo>
                      <a:lnTo>
                        <a:pt x="0" y="0"/>
                      </a:lnTo>
                      <a:lnTo>
                        <a:pt x="16744" y="0"/>
                      </a:lnTo>
                      <a:lnTo>
                        <a:pt x="16744" y="57600"/>
                      </a:lnTo>
                      <a:cubicBezTo>
                        <a:pt x="16744" y="78697"/>
                        <a:pt x="24781" y="89414"/>
                        <a:pt x="41023" y="89414"/>
                      </a:cubicBezTo>
                      <a:cubicBezTo>
                        <a:pt x="48475" y="89531"/>
                        <a:pt x="55591" y="86349"/>
                        <a:pt x="60446" y="80707"/>
                      </a:cubicBezTo>
                      <a:cubicBezTo>
                        <a:pt x="65687" y="74310"/>
                        <a:pt x="68366" y="66189"/>
                        <a:pt x="67981" y="57934"/>
                      </a:cubicBezTo>
                      <a:lnTo>
                        <a:pt x="67981" y="0"/>
                      </a:lnTo>
                      <a:lnTo>
                        <a:pt x="84725" y="0"/>
                      </a:lnTo>
                      <a:close/>
                    </a:path>
                  </a:pathLst>
                </a:custGeom>
                <a:solidFill>
                  <a:srgbClr val="1E1E1E"/>
                </a:solidFill>
                <a:ln w="1673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923CB939-F775-4DBC-8448-34E69F15677E}"/>
                    </a:ext>
                  </a:extLst>
                </p:cNvPr>
                <p:cNvSpPr/>
                <p:nvPr/>
              </p:nvSpPr>
              <p:spPr>
                <a:xfrm>
                  <a:off x="10204896" y="2870778"/>
                  <a:ext cx="58772" cy="132313"/>
                </a:xfrm>
                <a:custGeom>
                  <a:avLst/>
                  <a:gdLst>
                    <a:gd name="connsiteX0" fmla="*/ 58269 w 58772"/>
                    <a:gd name="connsiteY0" fmla="*/ 129097 h 132313"/>
                    <a:gd name="connsiteX1" fmla="*/ 43199 w 58772"/>
                    <a:gd name="connsiteY1" fmla="*/ 132278 h 132313"/>
                    <a:gd name="connsiteX2" fmla="*/ 16744 w 58772"/>
                    <a:gd name="connsiteY2" fmla="*/ 102809 h 132313"/>
                    <a:gd name="connsiteX3" fmla="*/ 16744 w 58772"/>
                    <a:gd name="connsiteY3" fmla="*/ 43367 h 132313"/>
                    <a:gd name="connsiteX4" fmla="*/ 0 w 58772"/>
                    <a:gd name="connsiteY4" fmla="*/ 43367 h 132313"/>
                    <a:gd name="connsiteX5" fmla="*/ 0 w 58772"/>
                    <a:gd name="connsiteY5" fmla="*/ 29637 h 132313"/>
                    <a:gd name="connsiteX6" fmla="*/ 16744 w 58772"/>
                    <a:gd name="connsiteY6" fmla="*/ 29637 h 132313"/>
                    <a:gd name="connsiteX7" fmla="*/ 16744 w 58772"/>
                    <a:gd name="connsiteY7" fmla="*/ 5191 h 132313"/>
                    <a:gd name="connsiteX8" fmla="*/ 33488 w 58772"/>
                    <a:gd name="connsiteY8" fmla="*/ 0 h 132313"/>
                    <a:gd name="connsiteX9" fmla="*/ 33488 w 58772"/>
                    <a:gd name="connsiteY9" fmla="*/ 29637 h 132313"/>
                    <a:gd name="connsiteX10" fmla="*/ 58772 w 58772"/>
                    <a:gd name="connsiteY10" fmla="*/ 29637 h 132313"/>
                    <a:gd name="connsiteX11" fmla="*/ 58772 w 58772"/>
                    <a:gd name="connsiteY11" fmla="*/ 43367 h 132313"/>
                    <a:gd name="connsiteX12" fmla="*/ 33488 w 58772"/>
                    <a:gd name="connsiteY12" fmla="*/ 43367 h 132313"/>
                    <a:gd name="connsiteX13" fmla="*/ 33488 w 58772"/>
                    <a:gd name="connsiteY13" fmla="*/ 99962 h 132313"/>
                    <a:gd name="connsiteX14" fmla="*/ 36837 w 58772"/>
                    <a:gd name="connsiteY14" fmla="*/ 114530 h 132313"/>
                    <a:gd name="connsiteX15" fmla="*/ 48223 w 58772"/>
                    <a:gd name="connsiteY15" fmla="*/ 118716 h 132313"/>
                    <a:gd name="connsiteX16" fmla="*/ 58772 w 58772"/>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2313">
                      <a:moveTo>
                        <a:pt x="58269" y="129097"/>
                      </a:moveTo>
                      <a:cubicBezTo>
                        <a:pt x="53598" y="131425"/>
                        <a:pt x="48407" y="132530"/>
                        <a:pt x="43199" y="132278"/>
                      </a:cubicBezTo>
                      <a:cubicBezTo>
                        <a:pt x="26455"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03" y="105053"/>
                        <a:pt x="34174" y="110159"/>
                        <a:pt x="36837" y="114530"/>
                      </a:cubicBezTo>
                      <a:cubicBezTo>
                        <a:pt x="39784" y="117611"/>
                        <a:pt x="43986" y="119168"/>
                        <a:pt x="48223" y="118716"/>
                      </a:cubicBezTo>
                      <a:cubicBezTo>
                        <a:pt x="52024" y="118833"/>
                        <a:pt x="55741" y="117644"/>
                        <a:pt x="58772" y="115367"/>
                      </a:cubicBezTo>
                      <a:close/>
                    </a:path>
                  </a:pathLst>
                </a:custGeom>
                <a:solidFill>
                  <a:srgbClr val="1E1E1E"/>
                </a:solidFill>
                <a:ln w="1673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DB2ADFA-810C-4844-96F4-521D986E4520}"/>
                    </a:ext>
                  </a:extLst>
                </p:cNvPr>
                <p:cNvSpPr/>
                <p:nvPr/>
              </p:nvSpPr>
              <p:spPr>
                <a:xfrm>
                  <a:off x="10275782" y="2898016"/>
                  <a:ext cx="88284" cy="105277"/>
                </a:xfrm>
                <a:custGeom>
                  <a:avLst/>
                  <a:gdLst>
                    <a:gd name="connsiteX0" fmla="*/ 87848 w 88284"/>
                    <a:gd name="connsiteY0" fmla="*/ 56650 h 105277"/>
                    <a:gd name="connsiteX1" fmla="*/ 16853 w 88284"/>
                    <a:gd name="connsiteY1" fmla="*/ 56650 h 105277"/>
                    <a:gd name="connsiteX2" fmla="*/ 25895 w 88284"/>
                    <a:gd name="connsiteY2" fmla="*/ 82603 h 105277"/>
                    <a:gd name="connsiteX3" fmla="*/ 49672 w 88284"/>
                    <a:gd name="connsiteY3" fmla="*/ 91813 h 105277"/>
                    <a:gd name="connsiteX4" fmla="*/ 80983 w 88284"/>
                    <a:gd name="connsiteY4" fmla="*/ 80594 h 105277"/>
                    <a:gd name="connsiteX5" fmla="*/ 80983 w 88284"/>
                    <a:gd name="connsiteY5" fmla="*/ 95664 h 105277"/>
                    <a:gd name="connsiteX6" fmla="*/ 45820 w 88284"/>
                    <a:gd name="connsiteY6" fmla="*/ 105208 h 105277"/>
                    <a:gd name="connsiteX7" fmla="*/ 12332 w 88284"/>
                    <a:gd name="connsiteY7" fmla="*/ 91645 h 105277"/>
                    <a:gd name="connsiteX8" fmla="*/ 109 w 88284"/>
                    <a:gd name="connsiteY8" fmla="*/ 53134 h 105277"/>
                    <a:gd name="connsiteX9" fmla="*/ 13336 w 88284"/>
                    <a:gd name="connsiteY9" fmla="*/ 14790 h 105277"/>
                    <a:gd name="connsiteX10" fmla="*/ 46825 w 88284"/>
                    <a:gd name="connsiteY10" fmla="*/ 55 h 105277"/>
                    <a:gd name="connsiteX11" fmla="*/ 77467 w 88284"/>
                    <a:gd name="connsiteY11" fmla="*/ 12780 h 105277"/>
                    <a:gd name="connsiteX12" fmla="*/ 88183 w 88284"/>
                    <a:gd name="connsiteY12" fmla="*/ 48278 h 105277"/>
                    <a:gd name="connsiteX13" fmla="*/ 71104 w 88284"/>
                    <a:gd name="connsiteY13" fmla="*/ 43087 h 105277"/>
                    <a:gd name="connsiteX14" fmla="*/ 64406 w 88284"/>
                    <a:gd name="connsiteY14" fmla="*/ 21320 h 105277"/>
                    <a:gd name="connsiteX15" fmla="*/ 45988 w 88284"/>
                    <a:gd name="connsiteY15" fmla="*/ 13618 h 105277"/>
                    <a:gd name="connsiteX16" fmla="*/ 26565 w 88284"/>
                    <a:gd name="connsiteY16" fmla="*/ 21822 h 105277"/>
                    <a:gd name="connsiteX17" fmla="*/ 16853 w 88284"/>
                    <a:gd name="connsiteY17" fmla="*/ 43087 h 10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4" h="105277">
                      <a:moveTo>
                        <a:pt x="87848" y="56650"/>
                      </a:moveTo>
                      <a:lnTo>
                        <a:pt x="16853" y="56650"/>
                      </a:lnTo>
                      <a:cubicBezTo>
                        <a:pt x="16535" y="66127"/>
                        <a:pt x="19767" y="75370"/>
                        <a:pt x="25895" y="82603"/>
                      </a:cubicBezTo>
                      <a:cubicBezTo>
                        <a:pt x="32174" y="88865"/>
                        <a:pt x="40797" y="92214"/>
                        <a:pt x="49672" y="91813"/>
                      </a:cubicBezTo>
                      <a:cubicBezTo>
                        <a:pt x="61074" y="91746"/>
                        <a:pt x="72125" y="87777"/>
                        <a:pt x="80983" y="80594"/>
                      </a:cubicBezTo>
                      <a:lnTo>
                        <a:pt x="80983" y="95664"/>
                      </a:lnTo>
                      <a:cubicBezTo>
                        <a:pt x="70568" y="102462"/>
                        <a:pt x="58262" y="105811"/>
                        <a:pt x="45820" y="105208"/>
                      </a:cubicBezTo>
                      <a:cubicBezTo>
                        <a:pt x="33196" y="105911"/>
                        <a:pt x="20905" y="100938"/>
                        <a:pt x="12332" y="91645"/>
                      </a:cubicBezTo>
                      <a:cubicBezTo>
                        <a:pt x="3608" y="80778"/>
                        <a:pt x="-762" y="67048"/>
                        <a:pt x="109" y="53134"/>
                      </a:cubicBezTo>
                      <a:cubicBezTo>
                        <a:pt x="-510" y="39135"/>
                        <a:pt x="4211" y="25422"/>
                        <a:pt x="13336" y="14790"/>
                      </a:cubicBezTo>
                      <a:cubicBezTo>
                        <a:pt x="21759" y="5162"/>
                        <a:pt x="34033" y="-230"/>
                        <a:pt x="46825" y="55"/>
                      </a:cubicBezTo>
                      <a:cubicBezTo>
                        <a:pt x="58446" y="-565"/>
                        <a:pt x="69714" y="4107"/>
                        <a:pt x="77467" y="12780"/>
                      </a:cubicBezTo>
                      <a:cubicBezTo>
                        <a:pt x="85169" y="22961"/>
                        <a:pt x="88970" y="35552"/>
                        <a:pt x="88183" y="48278"/>
                      </a:cubicBezTo>
                      <a:close/>
                      <a:moveTo>
                        <a:pt x="71104" y="43087"/>
                      </a:moveTo>
                      <a:cubicBezTo>
                        <a:pt x="71489" y="35268"/>
                        <a:pt x="69111" y="27565"/>
                        <a:pt x="64406" y="21320"/>
                      </a:cubicBezTo>
                      <a:cubicBezTo>
                        <a:pt x="59718" y="16129"/>
                        <a:pt x="52970" y="13316"/>
                        <a:pt x="45988" y="13618"/>
                      </a:cubicBezTo>
                      <a:cubicBezTo>
                        <a:pt x="38637" y="13467"/>
                        <a:pt x="31571" y="16447"/>
                        <a:pt x="26565" y="21822"/>
                      </a:cubicBezTo>
                      <a:cubicBezTo>
                        <a:pt x="21123" y="27683"/>
                        <a:pt x="17706" y="35134"/>
                        <a:pt x="16853" y="43087"/>
                      </a:cubicBezTo>
                      <a:close/>
                    </a:path>
                  </a:pathLst>
                </a:custGeom>
                <a:solidFill>
                  <a:srgbClr val="1E1E1E"/>
                </a:solidFill>
                <a:ln w="1673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BAC2409A-190F-4808-B0ED-7991C0FC989F}"/>
                    </a:ext>
                  </a:extLst>
                </p:cNvPr>
                <p:cNvSpPr/>
                <p:nvPr/>
              </p:nvSpPr>
              <p:spPr>
                <a:xfrm>
                  <a:off x="9573634" y="3095144"/>
                  <a:ext cx="21080" cy="146850"/>
                </a:xfrm>
                <a:custGeom>
                  <a:avLst/>
                  <a:gdLst>
                    <a:gd name="connsiteX0" fmla="*/ 10390 w 21080"/>
                    <a:gd name="connsiteY0" fmla="*/ 20935 h 146850"/>
                    <a:gd name="connsiteX1" fmla="*/ 3022 w 21080"/>
                    <a:gd name="connsiteY1" fmla="*/ 17921 h 146850"/>
                    <a:gd name="connsiteX2" fmla="*/ 9 w 21080"/>
                    <a:gd name="connsiteY2" fmla="*/ 10553 h 146850"/>
                    <a:gd name="connsiteX3" fmla="*/ 3022 w 21080"/>
                    <a:gd name="connsiteY3" fmla="*/ 3019 h 146850"/>
                    <a:gd name="connsiteX4" fmla="*/ 10390 w 21080"/>
                    <a:gd name="connsiteY4" fmla="*/ 5 h 146850"/>
                    <a:gd name="connsiteX5" fmla="*/ 17925 w 21080"/>
                    <a:gd name="connsiteY5" fmla="*/ 3019 h 146850"/>
                    <a:gd name="connsiteX6" fmla="*/ 18143 w 21080"/>
                    <a:gd name="connsiteY6" fmla="*/ 17703 h 146850"/>
                    <a:gd name="connsiteX7" fmla="*/ 17925 w 21080"/>
                    <a:gd name="connsiteY7" fmla="*/ 17921 h 146850"/>
                    <a:gd name="connsiteX8" fmla="*/ 10390 w 21080"/>
                    <a:gd name="connsiteY8" fmla="*/ 20935 h 146850"/>
                    <a:gd name="connsiteX9" fmla="*/ 18259 w 21080"/>
                    <a:gd name="connsiteY9" fmla="*/ 146850 h 146850"/>
                    <a:gd name="connsiteX10" fmla="*/ 1515 w 21080"/>
                    <a:gd name="connsiteY10" fmla="*/ 146850 h 146850"/>
                    <a:gd name="connsiteX11" fmla="*/ 1515 w 21080"/>
                    <a:gd name="connsiteY11" fmla="*/ 46386 h 146850"/>
                    <a:gd name="connsiteX12" fmla="*/ 18259 w 21080"/>
                    <a:gd name="connsiteY12" fmla="*/ 46386 h 14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80" h="146850">
                      <a:moveTo>
                        <a:pt x="10390" y="20935"/>
                      </a:moveTo>
                      <a:cubicBezTo>
                        <a:pt x="7627" y="20985"/>
                        <a:pt x="4965" y="19897"/>
                        <a:pt x="3022" y="17921"/>
                      </a:cubicBezTo>
                      <a:cubicBezTo>
                        <a:pt x="997" y="16029"/>
                        <a:pt x="-109" y="13333"/>
                        <a:pt x="9" y="10553"/>
                      </a:cubicBezTo>
                      <a:cubicBezTo>
                        <a:pt x="-75" y="7740"/>
                        <a:pt x="1013" y="5011"/>
                        <a:pt x="3022" y="3019"/>
                      </a:cubicBezTo>
                      <a:cubicBezTo>
                        <a:pt x="4965" y="1043"/>
                        <a:pt x="7627" y="-46"/>
                        <a:pt x="10390" y="5"/>
                      </a:cubicBezTo>
                      <a:cubicBezTo>
                        <a:pt x="13203" y="-79"/>
                        <a:pt x="15932" y="1009"/>
                        <a:pt x="17925" y="3019"/>
                      </a:cubicBezTo>
                      <a:cubicBezTo>
                        <a:pt x="22043" y="7004"/>
                        <a:pt x="22145" y="13584"/>
                        <a:pt x="18143" y="17703"/>
                      </a:cubicBezTo>
                      <a:cubicBezTo>
                        <a:pt x="18075" y="17770"/>
                        <a:pt x="18009" y="17854"/>
                        <a:pt x="17925" y="17921"/>
                      </a:cubicBezTo>
                      <a:cubicBezTo>
                        <a:pt x="15932" y="19930"/>
                        <a:pt x="13203" y="21018"/>
                        <a:pt x="10390" y="20935"/>
                      </a:cubicBezTo>
                      <a:close/>
                      <a:moveTo>
                        <a:pt x="18259" y="146850"/>
                      </a:moveTo>
                      <a:lnTo>
                        <a:pt x="1515" y="146850"/>
                      </a:lnTo>
                      <a:lnTo>
                        <a:pt x="1515" y="46386"/>
                      </a:lnTo>
                      <a:lnTo>
                        <a:pt x="18259" y="46386"/>
                      </a:lnTo>
                      <a:close/>
                    </a:path>
                  </a:pathLst>
                </a:custGeom>
                <a:solidFill>
                  <a:srgbClr val="1E1E1E"/>
                </a:solidFill>
                <a:ln w="1673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1BEF815-D133-4CE0-8BCE-F8F98EBC59A8}"/>
                    </a:ext>
                  </a:extLst>
                </p:cNvPr>
                <p:cNvSpPr/>
                <p:nvPr/>
              </p:nvSpPr>
              <p:spPr>
                <a:xfrm>
                  <a:off x="9621698" y="3139123"/>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539 w 84725"/>
                    <a:gd name="connsiteY3" fmla="*/ 13626 h 102871"/>
                    <a:gd name="connsiteX4" fmla="*/ 24613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516 w 84725"/>
                    <a:gd name="connsiteY13" fmla="*/ 10779 h 102871"/>
                    <a:gd name="connsiteX14" fmla="*/ 84223 w 84725"/>
                    <a:gd name="connsiteY14" fmla="*/ 41421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112" y="13626"/>
                        <a:pt x="44539" y="13626"/>
                      </a:cubicBezTo>
                      <a:cubicBezTo>
                        <a:pt x="36871" y="13492"/>
                        <a:pt x="29554" y="16807"/>
                        <a:pt x="24613" y="22668"/>
                      </a:cubicBezTo>
                      <a:cubicBezTo>
                        <a:pt x="19222" y="29064"/>
                        <a:pt x="16409" y="37252"/>
                        <a:pt x="16744" y="45607"/>
                      </a:cubicBezTo>
                      <a:lnTo>
                        <a:pt x="16744" y="102872"/>
                      </a:lnTo>
                      <a:lnTo>
                        <a:pt x="0" y="102872"/>
                      </a:lnTo>
                      <a:lnTo>
                        <a:pt x="0" y="2407"/>
                      </a:lnTo>
                      <a:lnTo>
                        <a:pt x="16744" y="2407"/>
                      </a:lnTo>
                      <a:lnTo>
                        <a:pt x="16744" y="19151"/>
                      </a:lnTo>
                      <a:lnTo>
                        <a:pt x="16744" y="19151"/>
                      </a:lnTo>
                      <a:cubicBezTo>
                        <a:pt x="23341" y="6911"/>
                        <a:pt x="36334" y="-506"/>
                        <a:pt x="50232" y="63"/>
                      </a:cubicBezTo>
                      <a:cubicBezTo>
                        <a:pt x="59877" y="-556"/>
                        <a:pt x="69253" y="3412"/>
                        <a:pt x="75516" y="10779"/>
                      </a:cubicBezTo>
                      <a:cubicBezTo>
                        <a:pt x="81913" y="19654"/>
                        <a:pt x="84993" y="30504"/>
                        <a:pt x="84223" y="41421"/>
                      </a:cubicBezTo>
                      <a:close/>
                    </a:path>
                  </a:pathLst>
                </a:custGeom>
                <a:solidFill>
                  <a:srgbClr val="1E1E1E"/>
                </a:solidFill>
                <a:ln w="1673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7402E6A-883B-4CA8-9B9B-9E0CA5111435}"/>
                    </a:ext>
                  </a:extLst>
                </p:cNvPr>
                <p:cNvSpPr/>
                <p:nvPr/>
              </p:nvSpPr>
              <p:spPr>
                <a:xfrm>
                  <a:off x="9730200" y="3139847"/>
                  <a:ext cx="66649" cy="105667"/>
                </a:xfrm>
                <a:custGeom>
                  <a:avLst/>
                  <a:gdLst>
                    <a:gd name="connsiteX0" fmla="*/ 0 w 66649"/>
                    <a:gd name="connsiteY0" fmla="*/ 98632 h 105667"/>
                    <a:gd name="connsiteX1" fmla="*/ 0 w 66649"/>
                    <a:gd name="connsiteY1" fmla="*/ 81888 h 105667"/>
                    <a:gd name="connsiteX2" fmla="*/ 28968 w 66649"/>
                    <a:gd name="connsiteY2" fmla="*/ 91599 h 105667"/>
                    <a:gd name="connsiteX3" fmla="*/ 50232 w 66649"/>
                    <a:gd name="connsiteY3" fmla="*/ 77534 h 105667"/>
                    <a:gd name="connsiteX4" fmla="*/ 48391 w 66649"/>
                    <a:gd name="connsiteY4" fmla="*/ 70669 h 105667"/>
                    <a:gd name="connsiteX5" fmla="*/ 43368 w 66649"/>
                    <a:gd name="connsiteY5" fmla="*/ 65813 h 105667"/>
                    <a:gd name="connsiteX6" fmla="*/ 36168 w 66649"/>
                    <a:gd name="connsiteY6" fmla="*/ 61962 h 105667"/>
                    <a:gd name="connsiteX7" fmla="*/ 27125 w 66649"/>
                    <a:gd name="connsiteY7" fmla="*/ 58279 h 105667"/>
                    <a:gd name="connsiteX8" fmla="*/ 15405 w 66649"/>
                    <a:gd name="connsiteY8" fmla="*/ 52920 h 105667"/>
                    <a:gd name="connsiteX9" fmla="*/ 7033 w 66649"/>
                    <a:gd name="connsiteY9" fmla="*/ 46892 h 105667"/>
                    <a:gd name="connsiteX10" fmla="*/ 2009 w 66649"/>
                    <a:gd name="connsiteY10" fmla="*/ 39190 h 105667"/>
                    <a:gd name="connsiteX11" fmla="*/ 168 w 66649"/>
                    <a:gd name="connsiteY11" fmla="*/ 29144 h 105667"/>
                    <a:gd name="connsiteX12" fmla="*/ 3517 w 66649"/>
                    <a:gd name="connsiteY12" fmla="*/ 16586 h 105667"/>
                    <a:gd name="connsiteX13" fmla="*/ 12056 w 66649"/>
                    <a:gd name="connsiteY13" fmla="*/ 7376 h 105667"/>
                    <a:gd name="connsiteX14" fmla="*/ 24447 w 66649"/>
                    <a:gd name="connsiteY14" fmla="*/ 1851 h 105667"/>
                    <a:gd name="connsiteX15" fmla="*/ 61953 w 66649"/>
                    <a:gd name="connsiteY15" fmla="*/ 4530 h 105667"/>
                    <a:gd name="connsiteX16" fmla="*/ 61953 w 66649"/>
                    <a:gd name="connsiteY16" fmla="*/ 21274 h 105667"/>
                    <a:gd name="connsiteX17" fmla="*/ 36502 w 66649"/>
                    <a:gd name="connsiteY17" fmla="*/ 14074 h 105667"/>
                    <a:gd name="connsiteX18" fmla="*/ 28298 w 66649"/>
                    <a:gd name="connsiteY18" fmla="*/ 15079 h 105667"/>
                    <a:gd name="connsiteX19" fmla="*/ 22102 w 66649"/>
                    <a:gd name="connsiteY19" fmla="*/ 18093 h 105667"/>
                    <a:gd name="connsiteX20" fmla="*/ 18084 w 66649"/>
                    <a:gd name="connsiteY20" fmla="*/ 22446 h 105667"/>
                    <a:gd name="connsiteX21" fmla="*/ 16744 w 66649"/>
                    <a:gd name="connsiteY21" fmla="*/ 28139 h 105667"/>
                    <a:gd name="connsiteX22" fmla="*/ 18084 w 66649"/>
                    <a:gd name="connsiteY22" fmla="*/ 34837 h 105667"/>
                    <a:gd name="connsiteX23" fmla="*/ 22270 w 66649"/>
                    <a:gd name="connsiteY23" fmla="*/ 39525 h 105667"/>
                    <a:gd name="connsiteX24" fmla="*/ 28968 w 66649"/>
                    <a:gd name="connsiteY24" fmla="*/ 43209 h 105667"/>
                    <a:gd name="connsiteX25" fmla="*/ 37842 w 66649"/>
                    <a:gd name="connsiteY25" fmla="*/ 46892 h 105667"/>
                    <a:gd name="connsiteX26" fmla="*/ 49898 w 66649"/>
                    <a:gd name="connsiteY26" fmla="*/ 52083 h 105667"/>
                    <a:gd name="connsiteX27" fmla="*/ 58940 w 66649"/>
                    <a:gd name="connsiteY27" fmla="*/ 58111 h 105667"/>
                    <a:gd name="connsiteX28" fmla="*/ 64633 w 66649"/>
                    <a:gd name="connsiteY28" fmla="*/ 65981 h 105667"/>
                    <a:gd name="connsiteX29" fmla="*/ 66642 w 66649"/>
                    <a:gd name="connsiteY29" fmla="*/ 76530 h 105667"/>
                    <a:gd name="connsiteX30" fmla="*/ 63293 w 66649"/>
                    <a:gd name="connsiteY30" fmla="*/ 89423 h 105667"/>
                    <a:gd name="connsiteX31" fmla="*/ 54586 w 66649"/>
                    <a:gd name="connsiteY31" fmla="*/ 98632 h 105667"/>
                    <a:gd name="connsiteX32" fmla="*/ 41860 w 66649"/>
                    <a:gd name="connsiteY32" fmla="*/ 103990 h 105667"/>
                    <a:gd name="connsiteX33" fmla="*/ 26959 w 66649"/>
                    <a:gd name="connsiteY33" fmla="*/ 105664 h 105667"/>
                    <a:gd name="connsiteX34" fmla="*/ 0 w 66649"/>
                    <a:gd name="connsiteY34" fmla="*/ 98632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649" h="105667">
                      <a:moveTo>
                        <a:pt x="0" y="98632"/>
                      </a:moveTo>
                      <a:lnTo>
                        <a:pt x="0" y="81888"/>
                      </a:lnTo>
                      <a:cubicBezTo>
                        <a:pt x="8306" y="88250"/>
                        <a:pt x="18503" y="91666"/>
                        <a:pt x="28968" y="91599"/>
                      </a:cubicBezTo>
                      <a:cubicBezTo>
                        <a:pt x="43033" y="91599"/>
                        <a:pt x="50232" y="86911"/>
                        <a:pt x="50232" y="77534"/>
                      </a:cubicBezTo>
                      <a:cubicBezTo>
                        <a:pt x="50266" y="75123"/>
                        <a:pt x="49629" y="72745"/>
                        <a:pt x="48391" y="70669"/>
                      </a:cubicBezTo>
                      <a:cubicBezTo>
                        <a:pt x="47085" y="68710"/>
                        <a:pt x="45361" y="67052"/>
                        <a:pt x="43368" y="65813"/>
                      </a:cubicBezTo>
                      <a:cubicBezTo>
                        <a:pt x="41175" y="64172"/>
                        <a:pt x="38746" y="62866"/>
                        <a:pt x="36168" y="61962"/>
                      </a:cubicBezTo>
                      <a:lnTo>
                        <a:pt x="27125" y="58279"/>
                      </a:lnTo>
                      <a:cubicBezTo>
                        <a:pt x="23124" y="56721"/>
                        <a:pt x="19206" y="54930"/>
                        <a:pt x="15405" y="52920"/>
                      </a:cubicBezTo>
                      <a:cubicBezTo>
                        <a:pt x="12324" y="51363"/>
                        <a:pt x="9494" y="49320"/>
                        <a:pt x="7033" y="46892"/>
                      </a:cubicBezTo>
                      <a:cubicBezTo>
                        <a:pt x="4806" y="44732"/>
                        <a:pt x="3098" y="42104"/>
                        <a:pt x="2009" y="39190"/>
                      </a:cubicBezTo>
                      <a:cubicBezTo>
                        <a:pt x="737" y="35992"/>
                        <a:pt x="118" y="32576"/>
                        <a:pt x="168" y="29144"/>
                      </a:cubicBezTo>
                      <a:cubicBezTo>
                        <a:pt x="118" y="24723"/>
                        <a:pt x="1273" y="20387"/>
                        <a:pt x="3517" y="16586"/>
                      </a:cubicBezTo>
                      <a:cubicBezTo>
                        <a:pt x="5676" y="12952"/>
                        <a:pt x="8590" y="9804"/>
                        <a:pt x="12056" y="7376"/>
                      </a:cubicBezTo>
                      <a:cubicBezTo>
                        <a:pt x="15891" y="4932"/>
                        <a:pt x="20077" y="3073"/>
                        <a:pt x="24447" y="1851"/>
                      </a:cubicBezTo>
                      <a:cubicBezTo>
                        <a:pt x="36905" y="-1331"/>
                        <a:pt x="50065" y="-393"/>
                        <a:pt x="61953" y="4530"/>
                      </a:cubicBezTo>
                      <a:lnTo>
                        <a:pt x="61953" y="21274"/>
                      </a:lnTo>
                      <a:cubicBezTo>
                        <a:pt x="54352" y="16452"/>
                        <a:pt x="45511" y="13940"/>
                        <a:pt x="36502" y="14074"/>
                      </a:cubicBezTo>
                      <a:cubicBezTo>
                        <a:pt x="33740" y="14040"/>
                        <a:pt x="30977" y="14392"/>
                        <a:pt x="28298" y="15079"/>
                      </a:cubicBezTo>
                      <a:cubicBezTo>
                        <a:pt x="26071" y="15698"/>
                        <a:pt x="23978" y="16719"/>
                        <a:pt x="22102" y="18093"/>
                      </a:cubicBezTo>
                      <a:cubicBezTo>
                        <a:pt x="20478" y="19248"/>
                        <a:pt x="19105" y="20721"/>
                        <a:pt x="18084" y="22446"/>
                      </a:cubicBezTo>
                      <a:cubicBezTo>
                        <a:pt x="17230" y="24221"/>
                        <a:pt x="16778" y="26163"/>
                        <a:pt x="16744" y="28139"/>
                      </a:cubicBezTo>
                      <a:cubicBezTo>
                        <a:pt x="16728" y="30433"/>
                        <a:pt x="17179" y="32727"/>
                        <a:pt x="18084" y="34837"/>
                      </a:cubicBezTo>
                      <a:cubicBezTo>
                        <a:pt x="19156" y="36662"/>
                        <a:pt x="20579" y="38253"/>
                        <a:pt x="22270" y="39525"/>
                      </a:cubicBezTo>
                      <a:cubicBezTo>
                        <a:pt x="24363" y="40998"/>
                        <a:pt x="26606" y="42221"/>
                        <a:pt x="28968" y="43209"/>
                      </a:cubicBezTo>
                      <a:lnTo>
                        <a:pt x="37842" y="46892"/>
                      </a:lnTo>
                      <a:cubicBezTo>
                        <a:pt x="41961" y="48366"/>
                        <a:pt x="45996" y="50107"/>
                        <a:pt x="49898" y="52083"/>
                      </a:cubicBezTo>
                      <a:cubicBezTo>
                        <a:pt x="53130" y="53741"/>
                        <a:pt x="56160" y="55767"/>
                        <a:pt x="58940" y="58111"/>
                      </a:cubicBezTo>
                      <a:cubicBezTo>
                        <a:pt x="61368" y="60304"/>
                        <a:pt x="63293" y="62983"/>
                        <a:pt x="64633" y="65981"/>
                      </a:cubicBezTo>
                      <a:cubicBezTo>
                        <a:pt x="66039" y="69313"/>
                        <a:pt x="66726" y="72913"/>
                        <a:pt x="66642" y="76530"/>
                      </a:cubicBezTo>
                      <a:cubicBezTo>
                        <a:pt x="66709" y="81051"/>
                        <a:pt x="65554" y="85504"/>
                        <a:pt x="63293" y="89423"/>
                      </a:cubicBezTo>
                      <a:cubicBezTo>
                        <a:pt x="61116" y="93106"/>
                        <a:pt x="58136" y="96254"/>
                        <a:pt x="54586" y="98632"/>
                      </a:cubicBezTo>
                      <a:cubicBezTo>
                        <a:pt x="50668" y="101110"/>
                        <a:pt x="46365" y="102918"/>
                        <a:pt x="41860" y="103990"/>
                      </a:cubicBezTo>
                      <a:cubicBezTo>
                        <a:pt x="36971" y="105145"/>
                        <a:pt x="31982" y="105714"/>
                        <a:pt x="26959" y="105664"/>
                      </a:cubicBezTo>
                      <a:cubicBezTo>
                        <a:pt x="17531" y="105514"/>
                        <a:pt x="8288" y="103102"/>
                        <a:pt x="0" y="98632"/>
                      </a:cubicBezTo>
                      <a:close/>
                    </a:path>
                  </a:pathLst>
                </a:custGeom>
                <a:solidFill>
                  <a:srgbClr val="1E1E1E"/>
                </a:solidFill>
                <a:ln w="1673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C3B9E4-5BCB-4AD3-A61F-C146CC5B6824}"/>
                    </a:ext>
                  </a:extLst>
                </p:cNvPr>
                <p:cNvSpPr/>
                <p:nvPr/>
              </p:nvSpPr>
              <p:spPr>
                <a:xfrm>
                  <a:off x="9810572" y="3111893"/>
                  <a:ext cx="58269" cy="131983"/>
                </a:xfrm>
                <a:custGeom>
                  <a:avLst/>
                  <a:gdLst>
                    <a:gd name="connsiteX0" fmla="*/ 58102 w 58269"/>
                    <a:gd name="connsiteY0" fmla="*/ 128762 h 131983"/>
                    <a:gd name="connsiteX1" fmla="*/ 43199 w 58269"/>
                    <a:gd name="connsiteY1" fmla="*/ 131944 h 131983"/>
                    <a:gd name="connsiteX2" fmla="*/ 16744 w 58269"/>
                    <a:gd name="connsiteY2" fmla="*/ 102474 h 131983"/>
                    <a:gd name="connsiteX3" fmla="*/ 16744 w 58269"/>
                    <a:gd name="connsiteY3" fmla="*/ 43367 h 131983"/>
                    <a:gd name="connsiteX4" fmla="*/ 0 w 58269"/>
                    <a:gd name="connsiteY4" fmla="*/ 43367 h 131983"/>
                    <a:gd name="connsiteX5" fmla="*/ 0 w 58269"/>
                    <a:gd name="connsiteY5" fmla="*/ 29637 h 131983"/>
                    <a:gd name="connsiteX6" fmla="*/ 16744 w 58269"/>
                    <a:gd name="connsiteY6" fmla="*/ 29637 h 131983"/>
                    <a:gd name="connsiteX7" fmla="*/ 16744 w 58269"/>
                    <a:gd name="connsiteY7" fmla="*/ 5191 h 131983"/>
                    <a:gd name="connsiteX8" fmla="*/ 33488 w 58269"/>
                    <a:gd name="connsiteY8" fmla="*/ 0 h 131983"/>
                    <a:gd name="connsiteX9" fmla="*/ 33488 w 58269"/>
                    <a:gd name="connsiteY9" fmla="*/ 29637 h 131983"/>
                    <a:gd name="connsiteX10" fmla="*/ 58102 w 58269"/>
                    <a:gd name="connsiteY10" fmla="*/ 29637 h 131983"/>
                    <a:gd name="connsiteX11" fmla="*/ 58102 w 58269"/>
                    <a:gd name="connsiteY11" fmla="*/ 43367 h 131983"/>
                    <a:gd name="connsiteX12" fmla="*/ 32985 w 58269"/>
                    <a:gd name="connsiteY12" fmla="*/ 43367 h 131983"/>
                    <a:gd name="connsiteX13" fmla="*/ 32985 w 58269"/>
                    <a:gd name="connsiteY13" fmla="*/ 99962 h 131983"/>
                    <a:gd name="connsiteX14" fmla="*/ 36502 w 58269"/>
                    <a:gd name="connsiteY14" fmla="*/ 114530 h 131983"/>
                    <a:gd name="connsiteX15" fmla="*/ 47888 w 58269"/>
                    <a:gd name="connsiteY15" fmla="*/ 118716 h 131983"/>
                    <a:gd name="connsiteX16" fmla="*/ 58269 w 58269"/>
                    <a:gd name="connsiteY16" fmla="*/ 115367 h 13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269" h="131983">
                      <a:moveTo>
                        <a:pt x="58102" y="128762"/>
                      </a:moveTo>
                      <a:cubicBezTo>
                        <a:pt x="53497" y="131106"/>
                        <a:pt x="48357" y="132211"/>
                        <a:pt x="43199" y="131944"/>
                      </a:cubicBezTo>
                      <a:cubicBezTo>
                        <a:pt x="26455" y="131944"/>
                        <a:pt x="16744" y="122232"/>
                        <a:pt x="16744" y="102474"/>
                      </a:cubicBezTo>
                      <a:lnTo>
                        <a:pt x="16744" y="43367"/>
                      </a:lnTo>
                      <a:lnTo>
                        <a:pt x="0" y="43367"/>
                      </a:lnTo>
                      <a:lnTo>
                        <a:pt x="0" y="29637"/>
                      </a:lnTo>
                      <a:lnTo>
                        <a:pt x="16744" y="29637"/>
                      </a:lnTo>
                      <a:lnTo>
                        <a:pt x="16744" y="5191"/>
                      </a:lnTo>
                      <a:lnTo>
                        <a:pt x="33488" y="0"/>
                      </a:lnTo>
                      <a:lnTo>
                        <a:pt x="33488" y="29637"/>
                      </a:lnTo>
                      <a:lnTo>
                        <a:pt x="58102" y="29637"/>
                      </a:lnTo>
                      <a:lnTo>
                        <a:pt x="58102" y="43367"/>
                      </a:lnTo>
                      <a:lnTo>
                        <a:pt x="32985" y="43367"/>
                      </a:lnTo>
                      <a:lnTo>
                        <a:pt x="32985" y="99962"/>
                      </a:lnTo>
                      <a:cubicBezTo>
                        <a:pt x="32550" y="105069"/>
                        <a:pt x="33772" y="110193"/>
                        <a:pt x="36502" y="114530"/>
                      </a:cubicBezTo>
                      <a:cubicBezTo>
                        <a:pt x="39432" y="117644"/>
                        <a:pt x="43652" y="119185"/>
                        <a:pt x="47888" y="118716"/>
                      </a:cubicBezTo>
                      <a:cubicBezTo>
                        <a:pt x="51639" y="118866"/>
                        <a:pt x="55322" y="117678"/>
                        <a:pt x="58269" y="115367"/>
                      </a:cubicBezTo>
                      <a:close/>
                    </a:path>
                  </a:pathLst>
                </a:custGeom>
                <a:solidFill>
                  <a:srgbClr val="1E1E1E"/>
                </a:solidFill>
                <a:ln w="1673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22AE6AC-D31D-447B-BA9D-4C0ECEB5429D}"/>
                    </a:ext>
                  </a:extLst>
                </p:cNvPr>
                <p:cNvSpPr/>
                <p:nvPr/>
              </p:nvSpPr>
              <p:spPr>
                <a:xfrm>
                  <a:off x="9884391" y="3138347"/>
                  <a:ext cx="79724" cy="106049"/>
                </a:xfrm>
                <a:custGeom>
                  <a:avLst/>
                  <a:gdLst>
                    <a:gd name="connsiteX0" fmla="*/ 79724 w 79724"/>
                    <a:gd name="connsiteY0" fmla="*/ 103648 h 106049"/>
                    <a:gd name="connsiteX1" fmla="*/ 62980 w 79724"/>
                    <a:gd name="connsiteY1" fmla="*/ 103648 h 106049"/>
                    <a:gd name="connsiteX2" fmla="*/ 62980 w 79724"/>
                    <a:gd name="connsiteY2" fmla="*/ 88076 h 106049"/>
                    <a:gd name="connsiteX3" fmla="*/ 62980 w 79724"/>
                    <a:gd name="connsiteY3" fmla="*/ 88076 h 106049"/>
                    <a:gd name="connsiteX4" fmla="*/ 32171 w 79724"/>
                    <a:gd name="connsiteY4" fmla="*/ 105992 h 106049"/>
                    <a:gd name="connsiteX5" fmla="*/ 8562 w 79724"/>
                    <a:gd name="connsiteY5" fmla="*/ 98122 h 106049"/>
                    <a:gd name="connsiteX6" fmla="*/ 22 w 79724"/>
                    <a:gd name="connsiteY6" fmla="*/ 77025 h 106049"/>
                    <a:gd name="connsiteX7" fmla="*/ 33510 w 79724"/>
                    <a:gd name="connsiteY7" fmla="*/ 43536 h 106049"/>
                    <a:gd name="connsiteX8" fmla="*/ 63482 w 79724"/>
                    <a:gd name="connsiteY8" fmla="*/ 39350 h 106049"/>
                    <a:gd name="connsiteX9" fmla="*/ 42887 w 79724"/>
                    <a:gd name="connsiteY9" fmla="*/ 13732 h 106049"/>
                    <a:gd name="connsiteX10" fmla="*/ 9399 w 79724"/>
                    <a:gd name="connsiteY10" fmla="*/ 26122 h 106049"/>
                    <a:gd name="connsiteX11" fmla="*/ 9399 w 79724"/>
                    <a:gd name="connsiteY11" fmla="*/ 9378 h 106049"/>
                    <a:gd name="connsiteX12" fmla="*/ 42887 w 79724"/>
                    <a:gd name="connsiteY12" fmla="*/ 2 h 106049"/>
                    <a:gd name="connsiteX13" fmla="*/ 78385 w 79724"/>
                    <a:gd name="connsiteY13" fmla="*/ 37508 h 106049"/>
                    <a:gd name="connsiteX14" fmla="*/ 62980 w 79724"/>
                    <a:gd name="connsiteY14" fmla="*/ 53415 h 106049"/>
                    <a:gd name="connsiteX15" fmla="*/ 38869 w 79724"/>
                    <a:gd name="connsiteY15" fmla="*/ 56764 h 106049"/>
                    <a:gd name="connsiteX16" fmla="*/ 22125 w 79724"/>
                    <a:gd name="connsiteY16" fmla="*/ 62290 h 106049"/>
                    <a:gd name="connsiteX17" fmla="*/ 16431 w 79724"/>
                    <a:gd name="connsiteY17" fmla="*/ 76355 h 106049"/>
                    <a:gd name="connsiteX18" fmla="*/ 21622 w 79724"/>
                    <a:gd name="connsiteY18" fmla="*/ 88410 h 106049"/>
                    <a:gd name="connsiteX19" fmla="*/ 35687 w 79724"/>
                    <a:gd name="connsiteY19" fmla="*/ 92931 h 106049"/>
                    <a:gd name="connsiteX20" fmla="*/ 55445 w 79724"/>
                    <a:gd name="connsiteY20" fmla="*/ 84559 h 106049"/>
                    <a:gd name="connsiteX21" fmla="*/ 63148 w 79724"/>
                    <a:gd name="connsiteY21" fmla="*/ 63462 h 10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4" h="106049">
                      <a:moveTo>
                        <a:pt x="79724" y="103648"/>
                      </a:moveTo>
                      <a:lnTo>
                        <a:pt x="62980" y="103648"/>
                      </a:lnTo>
                      <a:lnTo>
                        <a:pt x="62980" y="88076"/>
                      </a:lnTo>
                      <a:lnTo>
                        <a:pt x="62980" y="88076"/>
                      </a:lnTo>
                      <a:cubicBezTo>
                        <a:pt x="57003" y="99478"/>
                        <a:pt x="45030" y="106427"/>
                        <a:pt x="32171" y="105992"/>
                      </a:cubicBezTo>
                      <a:cubicBezTo>
                        <a:pt x="23581" y="106494"/>
                        <a:pt x="15125" y="103681"/>
                        <a:pt x="8562" y="98122"/>
                      </a:cubicBezTo>
                      <a:cubicBezTo>
                        <a:pt x="2818" y="92647"/>
                        <a:pt x="-296" y="84961"/>
                        <a:pt x="22" y="77025"/>
                      </a:cubicBezTo>
                      <a:cubicBezTo>
                        <a:pt x="22" y="58271"/>
                        <a:pt x="11240" y="47387"/>
                        <a:pt x="33510" y="43536"/>
                      </a:cubicBezTo>
                      <a:lnTo>
                        <a:pt x="63482" y="39350"/>
                      </a:lnTo>
                      <a:cubicBezTo>
                        <a:pt x="63482" y="22271"/>
                        <a:pt x="56617" y="13732"/>
                        <a:pt x="42887" y="13732"/>
                      </a:cubicBezTo>
                      <a:cubicBezTo>
                        <a:pt x="30580" y="13615"/>
                        <a:pt x="18675" y="18035"/>
                        <a:pt x="9399" y="26122"/>
                      </a:cubicBezTo>
                      <a:lnTo>
                        <a:pt x="9399" y="9378"/>
                      </a:lnTo>
                      <a:cubicBezTo>
                        <a:pt x="19462" y="3166"/>
                        <a:pt x="31066" y="-82"/>
                        <a:pt x="42887" y="2"/>
                      </a:cubicBezTo>
                      <a:cubicBezTo>
                        <a:pt x="66496" y="2"/>
                        <a:pt x="78385" y="12560"/>
                        <a:pt x="78385" y="37508"/>
                      </a:cubicBezTo>
                      <a:close/>
                      <a:moveTo>
                        <a:pt x="62980" y="53415"/>
                      </a:moveTo>
                      <a:lnTo>
                        <a:pt x="38869" y="56764"/>
                      </a:lnTo>
                      <a:cubicBezTo>
                        <a:pt x="32941" y="57283"/>
                        <a:pt x="27198" y="59175"/>
                        <a:pt x="22125" y="62290"/>
                      </a:cubicBezTo>
                      <a:cubicBezTo>
                        <a:pt x="18089" y="65806"/>
                        <a:pt x="15979" y="71030"/>
                        <a:pt x="16431" y="76355"/>
                      </a:cubicBezTo>
                      <a:cubicBezTo>
                        <a:pt x="16281" y="80943"/>
                        <a:pt x="18173" y="85363"/>
                        <a:pt x="21622" y="88410"/>
                      </a:cubicBezTo>
                      <a:cubicBezTo>
                        <a:pt x="25607" y="91575"/>
                        <a:pt x="30597" y="93183"/>
                        <a:pt x="35687" y="92931"/>
                      </a:cubicBezTo>
                      <a:cubicBezTo>
                        <a:pt x="43189" y="93166"/>
                        <a:pt x="50405" y="90102"/>
                        <a:pt x="55445" y="84559"/>
                      </a:cubicBezTo>
                      <a:cubicBezTo>
                        <a:pt x="60703" y="78816"/>
                        <a:pt x="63466" y="71231"/>
                        <a:pt x="63148" y="63462"/>
                      </a:cubicBezTo>
                      <a:close/>
                    </a:path>
                  </a:pathLst>
                </a:custGeom>
                <a:solidFill>
                  <a:srgbClr val="1E1E1E"/>
                </a:solidFill>
                <a:ln w="1673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D713321-973C-4A74-9399-6E9CB2F6BCA8}"/>
                    </a:ext>
                  </a:extLst>
                </p:cNvPr>
                <p:cNvSpPr/>
                <p:nvPr/>
              </p:nvSpPr>
              <p:spPr>
                <a:xfrm>
                  <a:off x="9991910" y="3139123"/>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540 w 84725"/>
                    <a:gd name="connsiteY3" fmla="*/ 13626 h 102871"/>
                    <a:gd name="connsiteX4" fmla="*/ 24614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516 w 84725"/>
                    <a:gd name="connsiteY13" fmla="*/ 10779 h 102871"/>
                    <a:gd name="connsiteX14" fmla="*/ 84223 w 84725"/>
                    <a:gd name="connsiteY14" fmla="*/ 41421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112" y="13626"/>
                        <a:pt x="44540" y="13626"/>
                      </a:cubicBezTo>
                      <a:cubicBezTo>
                        <a:pt x="36871" y="13492"/>
                        <a:pt x="29554" y="16807"/>
                        <a:pt x="24614" y="22668"/>
                      </a:cubicBezTo>
                      <a:cubicBezTo>
                        <a:pt x="19222" y="29064"/>
                        <a:pt x="16410" y="37252"/>
                        <a:pt x="16744" y="45607"/>
                      </a:cubicBezTo>
                      <a:lnTo>
                        <a:pt x="16744" y="102872"/>
                      </a:lnTo>
                      <a:lnTo>
                        <a:pt x="0" y="102872"/>
                      </a:lnTo>
                      <a:lnTo>
                        <a:pt x="0" y="2407"/>
                      </a:lnTo>
                      <a:lnTo>
                        <a:pt x="16744" y="2407"/>
                      </a:lnTo>
                      <a:lnTo>
                        <a:pt x="16744" y="19151"/>
                      </a:lnTo>
                      <a:lnTo>
                        <a:pt x="16744" y="19151"/>
                      </a:lnTo>
                      <a:cubicBezTo>
                        <a:pt x="23342" y="6911"/>
                        <a:pt x="36335" y="-506"/>
                        <a:pt x="50232" y="63"/>
                      </a:cubicBezTo>
                      <a:cubicBezTo>
                        <a:pt x="59877" y="-556"/>
                        <a:pt x="69253" y="3412"/>
                        <a:pt x="75516" y="10779"/>
                      </a:cubicBezTo>
                      <a:cubicBezTo>
                        <a:pt x="81845" y="19687"/>
                        <a:pt x="84910" y="30504"/>
                        <a:pt x="84223" y="41421"/>
                      </a:cubicBezTo>
                      <a:close/>
                    </a:path>
                  </a:pathLst>
                </a:custGeom>
                <a:solidFill>
                  <a:srgbClr val="1E1E1E"/>
                </a:solidFill>
                <a:ln w="1673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213AEF2-D75A-44F9-981A-840B25A110A5}"/>
                    </a:ext>
                  </a:extLst>
                </p:cNvPr>
                <p:cNvSpPr/>
                <p:nvPr/>
              </p:nvSpPr>
              <p:spPr>
                <a:xfrm>
                  <a:off x="10099678" y="3139143"/>
                  <a:ext cx="75580" cy="105246"/>
                </a:xfrm>
                <a:custGeom>
                  <a:avLst/>
                  <a:gdLst>
                    <a:gd name="connsiteX0" fmla="*/ 75412 w 75580"/>
                    <a:gd name="connsiteY0" fmla="*/ 98331 h 105246"/>
                    <a:gd name="connsiteX1" fmla="*/ 47952 w 75580"/>
                    <a:gd name="connsiteY1" fmla="*/ 105196 h 105246"/>
                    <a:gd name="connsiteX2" fmla="*/ 13292 w 75580"/>
                    <a:gd name="connsiteY2" fmla="*/ 91298 h 105246"/>
                    <a:gd name="connsiteX3" fmla="*/ 64 w 75580"/>
                    <a:gd name="connsiteY3" fmla="*/ 54963 h 105246"/>
                    <a:gd name="connsiteX4" fmla="*/ 14297 w 75580"/>
                    <a:gd name="connsiteY4" fmla="*/ 15112 h 105246"/>
                    <a:gd name="connsiteX5" fmla="*/ 52305 w 75580"/>
                    <a:gd name="connsiteY5" fmla="*/ 43 h 105246"/>
                    <a:gd name="connsiteX6" fmla="*/ 75580 w 75580"/>
                    <a:gd name="connsiteY6" fmla="*/ 5066 h 105246"/>
                    <a:gd name="connsiteX7" fmla="*/ 75580 w 75580"/>
                    <a:gd name="connsiteY7" fmla="*/ 21810 h 105246"/>
                    <a:gd name="connsiteX8" fmla="*/ 51636 w 75580"/>
                    <a:gd name="connsiteY8" fmla="*/ 13940 h 105246"/>
                    <a:gd name="connsiteX9" fmla="*/ 26352 w 75580"/>
                    <a:gd name="connsiteY9" fmla="*/ 24991 h 105246"/>
                    <a:gd name="connsiteX10" fmla="*/ 16474 w 75580"/>
                    <a:gd name="connsiteY10" fmla="*/ 53959 h 105246"/>
                    <a:gd name="connsiteX11" fmla="*/ 25850 w 75580"/>
                    <a:gd name="connsiteY11" fmla="*/ 81921 h 105246"/>
                    <a:gd name="connsiteX12" fmla="*/ 50631 w 75580"/>
                    <a:gd name="connsiteY12" fmla="*/ 91968 h 105246"/>
                    <a:gd name="connsiteX13" fmla="*/ 75412 w 75580"/>
                    <a:gd name="connsiteY13" fmla="*/ 83261 h 10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80" h="105246">
                      <a:moveTo>
                        <a:pt x="75412" y="98331"/>
                      </a:moveTo>
                      <a:cubicBezTo>
                        <a:pt x="67040" y="103052"/>
                        <a:pt x="57564" y="105413"/>
                        <a:pt x="47952" y="105196"/>
                      </a:cubicBezTo>
                      <a:cubicBezTo>
                        <a:pt x="34926" y="105815"/>
                        <a:pt x="22284" y="100742"/>
                        <a:pt x="13292" y="91298"/>
                      </a:cubicBezTo>
                      <a:cubicBezTo>
                        <a:pt x="4216" y="81436"/>
                        <a:pt x="-555" y="68359"/>
                        <a:pt x="64" y="54963"/>
                      </a:cubicBezTo>
                      <a:cubicBezTo>
                        <a:pt x="-639" y="40329"/>
                        <a:pt x="4485" y="25996"/>
                        <a:pt x="14297" y="15112"/>
                      </a:cubicBezTo>
                      <a:cubicBezTo>
                        <a:pt x="24259" y="4932"/>
                        <a:pt x="38073" y="-543"/>
                        <a:pt x="52305" y="43"/>
                      </a:cubicBezTo>
                      <a:cubicBezTo>
                        <a:pt x="60343" y="-108"/>
                        <a:pt x="68313" y="1600"/>
                        <a:pt x="75580" y="5066"/>
                      </a:cubicBezTo>
                      <a:lnTo>
                        <a:pt x="75580" y="21810"/>
                      </a:lnTo>
                      <a:cubicBezTo>
                        <a:pt x="68614" y="16736"/>
                        <a:pt x="60242" y="13990"/>
                        <a:pt x="51636" y="13940"/>
                      </a:cubicBezTo>
                      <a:cubicBezTo>
                        <a:pt x="41974" y="13656"/>
                        <a:pt x="32699" y="17708"/>
                        <a:pt x="26352" y="24991"/>
                      </a:cubicBezTo>
                      <a:cubicBezTo>
                        <a:pt x="19554" y="33079"/>
                        <a:pt x="16021" y="43410"/>
                        <a:pt x="16474" y="53959"/>
                      </a:cubicBezTo>
                      <a:cubicBezTo>
                        <a:pt x="15955" y="64122"/>
                        <a:pt x="19303" y="74119"/>
                        <a:pt x="25850" y="81921"/>
                      </a:cubicBezTo>
                      <a:cubicBezTo>
                        <a:pt x="32246" y="88736"/>
                        <a:pt x="41305" y="92403"/>
                        <a:pt x="50631" y="91968"/>
                      </a:cubicBezTo>
                      <a:cubicBezTo>
                        <a:pt x="59639" y="91934"/>
                        <a:pt x="68364" y="88870"/>
                        <a:pt x="75412" y="83261"/>
                      </a:cubicBezTo>
                      <a:close/>
                    </a:path>
                  </a:pathLst>
                </a:custGeom>
                <a:solidFill>
                  <a:srgbClr val="1E1E1E"/>
                </a:solidFill>
                <a:ln w="1673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EAEE2A29-B70B-4161-BD39-CC61AB5554D7}"/>
                    </a:ext>
                  </a:extLst>
                </p:cNvPr>
                <p:cNvSpPr/>
                <p:nvPr/>
              </p:nvSpPr>
              <p:spPr>
                <a:xfrm>
                  <a:off x="10190386" y="3139134"/>
                  <a:ext cx="88285" cy="105267"/>
                </a:xfrm>
                <a:custGeom>
                  <a:avLst/>
                  <a:gdLst>
                    <a:gd name="connsiteX0" fmla="*/ 87682 w 88285"/>
                    <a:gd name="connsiteY0" fmla="*/ 56647 h 105267"/>
                    <a:gd name="connsiteX1" fmla="*/ 16853 w 88285"/>
                    <a:gd name="connsiteY1" fmla="*/ 56647 h 105267"/>
                    <a:gd name="connsiteX2" fmla="*/ 25896 w 88285"/>
                    <a:gd name="connsiteY2" fmla="*/ 82600 h 105267"/>
                    <a:gd name="connsiteX3" fmla="*/ 49504 w 88285"/>
                    <a:gd name="connsiteY3" fmla="*/ 91642 h 105267"/>
                    <a:gd name="connsiteX4" fmla="*/ 80816 w 88285"/>
                    <a:gd name="connsiteY4" fmla="*/ 80591 h 105267"/>
                    <a:gd name="connsiteX5" fmla="*/ 80816 w 88285"/>
                    <a:gd name="connsiteY5" fmla="*/ 95661 h 105267"/>
                    <a:gd name="connsiteX6" fmla="*/ 45821 w 88285"/>
                    <a:gd name="connsiteY6" fmla="*/ 105205 h 105267"/>
                    <a:gd name="connsiteX7" fmla="*/ 12333 w 88285"/>
                    <a:gd name="connsiteY7" fmla="*/ 91642 h 105267"/>
                    <a:gd name="connsiteX8" fmla="*/ 109 w 88285"/>
                    <a:gd name="connsiteY8" fmla="*/ 53131 h 105267"/>
                    <a:gd name="connsiteX9" fmla="*/ 13505 w 88285"/>
                    <a:gd name="connsiteY9" fmla="*/ 14787 h 105267"/>
                    <a:gd name="connsiteX10" fmla="*/ 46993 w 88285"/>
                    <a:gd name="connsiteY10" fmla="*/ 52 h 105267"/>
                    <a:gd name="connsiteX11" fmla="*/ 77468 w 88285"/>
                    <a:gd name="connsiteY11" fmla="*/ 12777 h 105267"/>
                    <a:gd name="connsiteX12" fmla="*/ 88183 w 88285"/>
                    <a:gd name="connsiteY12" fmla="*/ 48275 h 105267"/>
                    <a:gd name="connsiteX13" fmla="*/ 70937 w 88285"/>
                    <a:gd name="connsiteY13" fmla="*/ 43084 h 105267"/>
                    <a:gd name="connsiteX14" fmla="*/ 64239 w 88285"/>
                    <a:gd name="connsiteY14" fmla="*/ 21317 h 105267"/>
                    <a:gd name="connsiteX15" fmla="*/ 45821 w 88285"/>
                    <a:gd name="connsiteY15" fmla="*/ 13614 h 105267"/>
                    <a:gd name="connsiteX16" fmla="*/ 26565 w 88285"/>
                    <a:gd name="connsiteY16" fmla="*/ 21819 h 105267"/>
                    <a:gd name="connsiteX17" fmla="*/ 16687 w 88285"/>
                    <a:gd name="connsiteY17" fmla="*/ 43084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5" h="105267">
                      <a:moveTo>
                        <a:pt x="87682" y="56647"/>
                      </a:moveTo>
                      <a:lnTo>
                        <a:pt x="16853" y="56647"/>
                      </a:lnTo>
                      <a:cubicBezTo>
                        <a:pt x="16385" y="66141"/>
                        <a:pt x="19633" y="75450"/>
                        <a:pt x="25896" y="82600"/>
                      </a:cubicBezTo>
                      <a:cubicBezTo>
                        <a:pt x="32125" y="88829"/>
                        <a:pt x="40714" y="92128"/>
                        <a:pt x="49504" y="91642"/>
                      </a:cubicBezTo>
                      <a:cubicBezTo>
                        <a:pt x="60890" y="91609"/>
                        <a:pt x="71925" y="87724"/>
                        <a:pt x="80816" y="80591"/>
                      </a:cubicBezTo>
                      <a:lnTo>
                        <a:pt x="80816" y="95661"/>
                      </a:lnTo>
                      <a:cubicBezTo>
                        <a:pt x="70452" y="102442"/>
                        <a:pt x="58195" y="105774"/>
                        <a:pt x="45821" y="105205"/>
                      </a:cubicBezTo>
                      <a:cubicBezTo>
                        <a:pt x="33196" y="105891"/>
                        <a:pt x="20923" y="100918"/>
                        <a:pt x="12333" y="91642"/>
                      </a:cubicBezTo>
                      <a:cubicBezTo>
                        <a:pt x="3592" y="80775"/>
                        <a:pt x="-761" y="67045"/>
                        <a:pt x="109" y="53131"/>
                      </a:cubicBezTo>
                      <a:cubicBezTo>
                        <a:pt x="-476" y="39116"/>
                        <a:pt x="4313" y="25402"/>
                        <a:pt x="13505" y="14787"/>
                      </a:cubicBezTo>
                      <a:cubicBezTo>
                        <a:pt x="21894" y="5092"/>
                        <a:pt x="34184" y="-317"/>
                        <a:pt x="46993" y="52"/>
                      </a:cubicBezTo>
                      <a:cubicBezTo>
                        <a:pt x="58563" y="-551"/>
                        <a:pt x="69765" y="4137"/>
                        <a:pt x="77468" y="12777"/>
                      </a:cubicBezTo>
                      <a:cubicBezTo>
                        <a:pt x="85170" y="22958"/>
                        <a:pt x="88970" y="35549"/>
                        <a:pt x="88183" y="48275"/>
                      </a:cubicBezTo>
                      <a:close/>
                      <a:moveTo>
                        <a:pt x="70937" y="43084"/>
                      </a:moveTo>
                      <a:cubicBezTo>
                        <a:pt x="71323" y="35265"/>
                        <a:pt x="68945" y="27562"/>
                        <a:pt x="64239" y="21317"/>
                      </a:cubicBezTo>
                      <a:cubicBezTo>
                        <a:pt x="59552" y="16126"/>
                        <a:pt x="52803" y="13313"/>
                        <a:pt x="45821" y="13614"/>
                      </a:cubicBezTo>
                      <a:cubicBezTo>
                        <a:pt x="38520" y="13464"/>
                        <a:pt x="31504" y="16444"/>
                        <a:pt x="26565" y="21819"/>
                      </a:cubicBezTo>
                      <a:cubicBezTo>
                        <a:pt x="21007" y="27612"/>
                        <a:pt x="17524" y="35097"/>
                        <a:pt x="16687" y="43084"/>
                      </a:cubicBezTo>
                      <a:close/>
                    </a:path>
                  </a:pathLst>
                </a:custGeom>
                <a:solidFill>
                  <a:srgbClr val="1E1E1E"/>
                </a:solidFill>
                <a:ln w="1673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C143790-9E3B-48FC-9A07-AAC62D1D07BF}"/>
                    </a:ext>
                  </a:extLst>
                </p:cNvPr>
                <p:cNvSpPr/>
                <p:nvPr/>
              </p:nvSpPr>
              <p:spPr>
                <a:xfrm>
                  <a:off x="10296152" y="3139847"/>
                  <a:ext cx="66648" cy="105666"/>
                </a:xfrm>
                <a:custGeom>
                  <a:avLst/>
                  <a:gdLst>
                    <a:gd name="connsiteX0" fmla="*/ 0 w 66648"/>
                    <a:gd name="connsiteY0" fmla="*/ 98631 h 105666"/>
                    <a:gd name="connsiteX1" fmla="*/ 0 w 66648"/>
                    <a:gd name="connsiteY1" fmla="*/ 81887 h 105666"/>
                    <a:gd name="connsiteX2" fmla="*/ 28967 w 66648"/>
                    <a:gd name="connsiteY2" fmla="*/ 91598 h 105666"/>
                    <a:gd name="connsiteX3" fmla="*/ 50065 w 66648"/>
                    <a:gd name="connsiteY3" fmla="*/ 77533 h 105666"/>
                    <a:gd name="connsiteX4" fmla="*/ 48222 w 66648"/>
                    <a:gd name="connsiteY4" fmla="*/ 70668 h 105666"/>
                    <a:gd name="connsiteX5" fmla="*/ 43367 w 66648"/>
                    <a:gd name="connsiteY5" fmla="*/ 65813 h 105666"/>
                    <a:gd name="connsiteX6" fmla="*/ 36167 w 66648"/>
                    <a:gd name="connsiteY6" fmla="*/ 61961 h 105666"/>
                    <a:gd name="connsiteX7" fmla="*/ 27125 w 66648"/>
                    <a:gd name="connsiteY7" fmla="*/ 58278 h 105666"/>
                    <a:gd name="connsiteX8" fmla="*/ 15404 w 66648"/>
                    <a:gd name="connsiteY8" fmla="*/ 52920 h 105666"/>
                    <a:gd name="connsiteX9" fmla="*/ 7032 w 66648"/>
                    <a:gd name="connsiteY9" fmla="*/ 46892 h 105666"/>
                    <a:gd name="connsiteX10" fmla="*/ 1842 w 66648"/>
                    <a:gd name="connsiteY10" fmla="*/ 39189 h 105666"/>
                    <a:gd name="connsiteX11" fmla="*/ 167 w 66648"/>
                    <a:gd name="connsiteY11" fmla="*/ 29143 h 105666"/>
                    <a:gd name="connsiteX12" fmla="*/ 3348 w 66648"/>
                    <a:gd name="connsiteY12" fmla="*/ 16585 h 105666"/>
                    <a:gd name="connsiteX13" fmla="*/ 12055 w 66648"/>
                    <a:gd name="connsiteY13" fmla="*/ 7375 h 105666"/>
                    <a:gd name="connsiteX14" fmla="*/ 24278 w 66648"/>
                    <a:gd name="connsiteY14" fmla="*/ 1850 h 105666"/>
                    <a:gd name="connsiteX15" fmla="*/ 38679 w 66648"/>
                    <a:gd name="connsiteY15" fmla="*/ 8 h 105666"/>
                    <a:gd name="connsiteX16" fmla="*/ 61952 w 66648"/>
                    <a:gd name="connsiteY16" fmla="*/ 4529 h 105666"/>
                    <a:gd name="connsiteX17" fmla="*/ 61952 w 66648"/>
                    <a:gd name="connsiteY17" fmla="*/ 21273 h 105666"/>
                    <a:gd name="connsiteX18" fmla="*/ 36502 w 66648"/>
                    <a:gd name="connsiteY18" fmla="*/ 14073 h 105666"/>
                    <a:gd name="connsiteX19" fmla="*/ 28297 w 66648"/>
                    <a:gd name="connsiteY19" fmla="*/ 15078 h 105666"/>
                    <a:gd name="connsiteX20" fmla="*/ 22101 w 66648"/>
                    <a:gd name="connsiteY20" fmla="*/ 18092 h 105666"/>
                    <a:gd name="connsiteX21" fmla="*/ 18083 w 66648"/>
                    <a:gd name="connsiteY21" fmla="*/ 22445 h 105666"/>
                    <a:gd name="connsiteX22" fmla="*/ 16577 w 66648"/>
                    <a:gd name="connsiteY22" fmla="*/ 28138 h 105666"/>
                    <a:gd name="connsiteX23" fmla="*/ 18083 w 66648"/>
                    <a:gd name="connsiteY23" fmla="*/ 34836 h 105666"/>
                    <a:gd name="connsiteX24" fmla="*/ 22269 w 66648"/>
                    <a:gd name="connsiteY24" fmla="*/ 39524 h 105666"/>
                    <a:gd name="connsiteX25" fmla="*/ 28967 w 66648"/>
                    <a:gd name="connsiteY25" fmla="*/ 43208 h 105666"/>
                    <a:gd name="connsiteX26" fmla="*/ 37841 w 66648"/>
                    <a:gd name="connsiteY26" fmla="*/ 46892 h 105666"/>
                    <a:gd name="connsiteX27" fmla="*/ 49730 w 66648"/>
                    <a:gd name="connsiteY27" fmla="*/ 52082 h 105666"/>
                    <a:gd name="connsiteX28" fmla="*/ 58771 w 66648"/>
                    <a:gd name="connsiteY28" fmla="*/ 58110 h 105666"/>
                    <a:gd name="connsiteX29" fmla="*/ 64632 w 66648"/>
                    <a:gd name="connsiteY29" fmla="*/ 65980 h 105666"/>
                    <a:gd name="connsiteX30" fmla="*/ 66641 w 66648"/>
                    <a:gd name="connsiteY30" fmla="*/ 76529 h 105666"/>
                    <a:gd name="connsiteX31" fmla="*/ 63292 w 66648"/>
                    <a:gd name="connsiteY31" fmla="*/ 89422 h 105666"/>
                    <a:gd name="connsiteX32" fmla="*/ 54585 w 66648"/>
                    <a:gd name="connsiteY32" fmla="*/ 98631 h 105666"/>
                    <a:gd name="connsiteX33" fmla="*/ 41860 w 66648"/>
                    <a:gd name="connsiteY33" fmla="*/ 103989 h 105666"/>
                    <a:gd name="connsiteX34" fmla="*/ 26790 w 66648"/>
                    <a:gd name="connsiteY34" fmla="*/ 105663 h 105666"/>
                    <a:gd name="connsiteX35" fmla="*/ 0 w 66648"/>
                    <a:gd name="connsiteY35" fmla="*/ 98631 h 10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48" h="105666">
                      <a:moveTo>
                        <a:pt x="0" y="98631"/>
                      </a:moveTo>
                      <a:lnTo>
                        <a:pt x="0" y="81887"/>
                      </a:lnTo>
                      <a:cubicBezTo>
                        <a:pt x="8305" y="88250"/>
                        <a:pt x="18502" y="91665"/>
                        <a:pt x="28967" y="91598"/>
                      </a:cubicBezTo>
                      <a:cubicBezTo>
                        <a:pt x="43031" y="91598"/>
                        <a:pt x="50065" y="86910"/>
                        <a:pt x="50065" y="77533"/>
                      </a:cubicBezTo>
                      <a:cubicBezTo>
                        <a:pt x="50181" y="75105"/>
                        <a:pt x="49528" y="72711"/>
                        <a:pt x="48222" y="70668"/>
                      </a:cubicBezTo>
                      <a:cubicBezTo>
                        <a:pt x="46950" y="68726"/>
                        <a:pt x="45309" y="67085"/>
                        <a:pt x="43367" y="65813"/>
                      </a:cubicBezTo>
                      <a:cubicBezTo>
                        <a:pt x="41156" y="64205"/>
                        <a:pt x="38729" y="62899"/>
                        <a:pt x="36167" y="61961"/>
                      </a:cubicBezTo>
                      <a:lnTo>
                        <a:pt x="27125" y="58278"/>
                      </a:lnTo>
                      <a:cubicBezTo>
                        <a:pt x="23106" y="56754"/>
                        <a:pt x="19189" y="54962"/>
                        <a:pt x="15404" y="52920"/>
                      </a:cubicBezTo>
                      <a:cubicBezTo>
                        <a:pt x="12323" y="51362"/>
                        <a:pt x="9493" y="49320"/>
                        <a:pt x="7032" y="46892"/>
                      </a:cubicBezTo>
                      <a:cubicBezTo>
                        <a:pt x="4772" y="44732"/>
                        <a:pt x="2996" y="42103"/>
                        <a:pt x="1842" y="39189"/>
                      </a:cubicBezTo>
                      <a:cubicBezTo>
                        <a:pt x="636" y="35975"/>
                        <a:pt x="66" y="32575"/>
                        <a:pt x="167" y="29143"/>
                      </a:cubicBezTo>
                      <a:cubicBezTo>
                        <a:pt x="66" y="24739"/>
                        <a:pt x="1155" y="20402"/>
                        <a:pt x="3348" y="16585"/>
                      </a:cubicBezTo>
                      <a:cubicBezTo>
                        <a:pt x="5525" y="12901"/>
                        <a:pt x="8506" y="9753"/>
                        <a:pt x="12055" y="7375"/>
                      </a:cubicBezTo>
                      <a:cubicBezTo>
                        <a:pt x="15840" y="4931"/>
                        <a:pt x="19958" y="3072"/>
                        <a:pt x="24278" y="1850"/>
                      </a:cubicBezTo>
                      <a:cubicBezTo>
                        <a:pt x="28983" y="644"/>
                        <a:pt x="33822" y="25"/>
                        <a:pt x="38679" y="8"/>
                      </a:cubicBezTo>
                      <a:cubicBezTo>
                        <a:pt x="46666" y="-126"/>
                        <a:pt x="54602" y="1415"/>
                        <a:pt x="61952" y="4529"/>
                      </a:cubicBezTo>
                      <a:lnTo>
                        <a:pt x="61952" y="21273"/>
                      </a:lnTo>
                      <a:cubicBezTo>
                        <a:pt x="54351" y="16468"/>
                        <a:pt x="45510" y="13956"/>
                        <a:pt x="36502" y="14073"/>
                      </a:cubicBezTo>
                      <a:cubicBezTo>
                        <a:pt x="33739" y="14040"/>
                        <a:pt x="30976" y="14391"/>
                        <a:pt x="28297" y="15078"/>
                      </a:cubicBezTo>
                      <a:cubicBezTo>
                        <a:pt x="26053" y="15664"/>
                        <a:pt x="23944" y="16685"/>
                        <a:pt x="22101" y="18092"/>
                      </a:cubicBezTo>
                      <a:cubicBezTo>
                        <a:pt x="20477" y="19247"/>
                        <a:pt x="19105" y="20720"/>
                        <a:pt x="18083" y="22445"/>
                      </a:cubicBezTo>
                      <a:cubicBezTo>
                        <a:pt x="17096" y="24187"/>
                        <a:pt x="16577" y="26146"/>
                        <a:pt x="16577" y="28138"/>
                      </a:cubicBezTo>
                      <a:cubicBezTo>
                        <a:pt x="16509" y="30466"/>
                        <a:pt x="17028" y="32760"/>
                        <a:pt x="18083" y="34836"/>
                      </a:cubicBezTo>
                      <a:cubicBezTo>
                        <a:pt x="19155" y="36661"/>
                        <a:pt x="20578" y="38252"/>
                        <a:pt x="22269" y="39524"/>
                      </a:cubicBezTo>
                      <a:cubicBezTo>
                        <a:pt x="24362" y="40998"/>
                        <a:pt x="26606" y="42220"/>
                        <a:pt x="28967" y="43208"/>
                      </a:cubicBezTo>
                      <a:lnTo>
                        <a:pt x="37841" y="46892"/>
                      </a:lnTo>
                      <a:cubicBezTo>
                        <a:pt x="41910" y="48365"/>
                        <a:pt x="45879" y="50090"/>
                        <a:pt x="49730" y="52082"/>
                      </a:cubicBezTo>
                      <a:cubicBezTo>
                        <a:pt x="53011" y="53656"/>
                        <a:pt x="56059" y="55682"/>
                        <a:pt x="58771" y="58110"/>
                      </a:cubicBezTo>
                      <a:cubicBezTo>
                        <a:pt x="61233" y="60304"/>
                        <a:pt x="63242" y="62983"/>
                        <a:pt x="64632" y="65980"/>
                      </a:cubicBezTo>
                      <a:cubicBezTo>
                        <a:pt x="66038" y="69312"/>
                        <a:pt x="66725" y="72912"/>
                        <a:pt x="66641" y="76529"/>
                      </a:cubicBezTo>
                      <a:cubicBezTo>
                        <a:pt x="66708" y="81050"/>
                        <a:pt x="65553" y="85504"/>
                        <a:pt x="63292" y="89422"/>
                      </a:cubicBezTo>
                      <a:cubicBezTo>
                        <a:pt x="61065" y="93072"/>
                        <a:pt x="58102" y="96203"/>
                        <a:pt x="54585" y="98631"/>
                      </a:cubicBezTo>
                      <a:cubicBezTo>
                        <a:pt x="50668" y="101109"/>
                        <a:pt x="46364" y="102918"/>
                        <a:pt x="41860" y="103989"/>
                      </a:cubicBezTo>
                      <a:cubicBezTo>
                        <a:pt x="36920" y="105144"/>
                        <a:pt x="31863" y="105714"/>
                        <a:pt x="26790" y="105663"/>
                      </a:cubicBezTo>
                      <a:cubicBezTo>
                        <a:pt x="17430" y="105496"/>
                        <a:pt x="8237" y="103085"/>
                        <a:pt x="0" y="98631"/>
                      </a:cubicBezTo>
                      <a:close/>
                    </a:path>
                  </a:pathLst>
                </a:custGeom>
                <a:solidFill>
                  <a:srgbClr val="1E1E1E"/>
                </a:solidFill>
                <a:ln w="16732" cap="flat">
                  <a:noFill/>
                  <a:prstDash val="solid"/>
                  <a:miter/>
                </a:ln>
              </p:spPr>
              <p:txBody>
                <a:bodyPr rtlCol="0" anchor="ctr"/>
                <a:lstStyle/>
                <a:p>
                  <a:endParaRPr lang="en-US"/>
                </a:p>
              </p:txBody>
            </p:sp>
          </p:grpSp>
          <p:grpSp>
            <p:nvGrpSpPr>
              <p:cNvPr id="146" name="Graphic 4">
                <a:extLst>
                  <a:ext uri="{FF2B5EF4-FFF2-40B4-BE49-F238E27FC236}">
                    <a16:creationId xmlns:a16="http://schemas.microsoft.com/office/drawing/2014/main" id="{F572C04A-07B5-4A63-9A3F-B7160715649D}"/>
                  </a:ext>
                </a:extLst>
              </p:cNvPr>
              <p:cNvGrpSpPr/>
              <p:nvPr/>
            </p:nvGrpSpPr>
            <p:grpSpPr>
              <a:xfrm>
                <a:off x="9568044" y="3815776"/>
                <a:ext cx="796022" cy="387333"/>
                <a:chOff x="9568044" y="3815776"/>
                <a:chExt cx="796022" cy="387333"/>
              </a:xfrm>
              <a:solidFill>
                <a:srgbClr val="1E1E1E"/>
              </a:solidFill>
            </p:grpSpPr>
            <p:sp>
              <p:nvSpPr>
                <p:cNvPr id="147" name="Freeform: Shape 146">
                  <a:extLst>
                    <a:ext uri="{FF2B5EF4-FFF2-40B4-BE49-F238E27FC236}">
                      <a16:creationId xmlns:a16="http://schemas.microsoft.com/office/drawing/2014/main" id="{7647FC4E-4C66-4341-860D-669D63960919}"/>
                    </a:ext>
                  </a:extLst>
                </p:cNvPr>
                <p:cNvSpPr/>
                <p:nvPr/>
              </p:nvSpPr>
              <p:spPr>
                <a:xfrm>
                  <a:off x="9568044" y="3815776"/>
                  <a:ext cx="105727" cy="144980"/>
                </a:xfrm>
                <a:custGeom>
                  <a:avLst/>
                  <a:gdLst>
                    <a:gd name="connsiteX0" fmla="*/ 105728 w 105727"/>
                    <a:gd name="connsiteY0" fmla="*/ 137006 h 144980"/>
                    <a:gd name="connsiteX1" fmla="*/ 66212 w 105727"/>
                    <a:gd name="connsiteY1" fmla="*/ 144876 h 144980"/>
                    <a:gd name="connsiteX2" fmla="*/ 18156 w 105727"/>
                    <a:gd name="connsiteY2" fmla="*/ 125621 h 144980"/>
                    <a:gd name="connsiteX3" fmla="*/ 72 w 105727"/>
                    <a:gd name="connsiteY3" fmla="*/ 75388 h 144980"/>
                    <a:gd name="connsiteX4" fmla="*/ 20333 w 105727"/>
                    <a:gd name="connsiteY4" fmla="*/ 20802 h 144980"/>
                    <a:gd name="connsiteX5" fmla="*/ 71905 w 105727"/>
                    <a:gd name="connsiteY5" fmla="*/ 40 h 144980"/>
                    <a:gd name="connsiteX6" fmla="*/ 105393 w 105727"/>
                    <a:gd name="connsiteY6" fmla="*/ 5900 h 144980"/>
                    <a:gd name="connsiteX7" fmla="*/ 105393 w 105727"/>
                    <a:gd name="connsiteY7" fmla="*/ 22644 h 144980"/>
                    <a:gd name="connsiteX8" fmla="*/ 71905 w 105727"/>
                    <a:gd name="connsiteY8" fmla="*/ 14272 h 144980"/>
                    <a:gd name="connsiteX9" fmla="*/ 32556 w 105727"/>
                    <a:gd name="connsiteY9" fmla="*/ 31016 h 144980"/>
                    <a:gd name="connsiteX10" fmla="*/ 17487 w 105727"/>
                    <a:gd name="connsiteY10" fmla="*/ 74216 h 144980"/>
                    <a:gd name="connsiteX11" fmla="*/ 31551 w 105727"/>
                    <a:gd name="connsiteY11" fmla="*/ 115239 h 144980"/>
                    <a:gd name="connsiteX12" fmla="*/ 68556 w 105727"/>
                    <a:gd name="connsiteY12" fmla="*/ 130476 h 144980"/>
                    <a:gd name="connsiteX13" fmla="*/ 105226 w 105727"/>
                    <a:gd name="connsiteY13" fmla="*/ 121100 h 14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727" h="144980">
                      <a:moveTo>
                        <a:pt x="105728" y="137006"/>
                      </a:moveTo>
                      <a:cubicBezTo>
                        <a:pt x="93405" y="142867"/>
                        <a:pt x="79825" y="145563"/>
                        <a:pt x="66212" y="144876"/>
                      </a:cubicBezTo>
                      <a:cubicBezTo>
                        <a:pt x="48162" y="145713"/>
                        <a:pt x="30631" y="138681"/>
                        <a:pt x="18156" y="125621"/>
                      </a:cubicBezTo>
                      <a:cubicBezTo>
                        <a:pt x="5850" y="111857"/>
                        <a:pt x="-631" y="93840"/>
                        <a:pt x="72" y="75388"/>
                      </a:cubicBezTo>
                      <a:cubicBezTo>
                        <a:pt x="-815" y="55211"/>
                        <a:pt x="6485" y="35520"/>
                        <a:pt x="20333" y="20802"/>
                      </a:cubicBezTo>
                      <a:cubicBezTo>
                        <a:pt x="33846" y="6955"/>
                        <a:pt x="52565" y="-580"/>
                        <a:pt x="71905" y="40"/>
                      </a:cubicBezTo>
                      <a:cubicBezTo>
                        <a:pt x="83358" y="-312"/>
                        <a:pt x="94743" y="1680"/>
                        <a:pt x="105393" y="5900"/>
                      </a:cubicBezTo>
                      <a:lnTo>
                        <a:pt x="105393" y="22644"/>
                      </a:lnTo>
                      <a:cubicBezTo>
                        <a:pt x="95129" y="17035"/>
                        <a:pt x="83609" y="14155"/>
                        <a:pt x="71905" y="14272"/>
                      </a:cubicBezTo>
                      <a:cubicBezTo>
                        <a:pt x="56953" y="13720"/>
                        <a:pt x="42519" y="19848"/>
                        <a:pt x="32556" y="31016"/>
                      </a:cubicBezTo>
                      <a:cubicBezTo>
                        <a:pt x="22091" y="42888"/>
                        <a:pt x="16683" y="58393"/>
                        <a:pt x="17487" y="74216"/>
                      </a:cubicBezTo>
                      <a:cubicBezTo>
                        <a:pt x="16700" y="89185"/>
                        <a:pt x="21739" y="103887"/>
                        <a:pt x="31551" y="115239"/>
                      </a:cubicBezTo>
                      <a:cubicBezTo>
                        <a:pt x="41079" y="125470"/>
                        <a:pt x="54592" y="131045"/>
                        <a:pt x="68556" y="130476"/>
                      </a:cubicBezTo>
                      <a:cubicBezTo>
                        <a:pt x="81416" y="130761"/>
                        <a:pt x="94090" y="127512"/>
                        <a:pt x="105226" y="121100"/>
                      </a:cubicBezTo>
                      <a:close/>
                    </a:path>
                  </a:pathLst>
                </a:custGeom>
                <a:solidFill>
                  <a:srgbClr val="1E1E1E"/>
                </a:solidFill>
                <a:ln w="1673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CAA96E4-9286-469A-AB1F-BD4EC60A6051}"/>
                    </a:ext>
                  </a:extLst>
                </p:cNvPr>
                <p:cNvSpPr/>
                <p:nvPr/>
              </p:nvSpPr>
              <p:spPr>
                <a:xfrm>
                  <a:off x="9690248" y="3855435"/>
                  <a:ext cx="99145" cy="105280"/>
                </a:xfrm>
                <a:custGeom>
                  <a:avLst/>
                  <a:gdLst>
                    <a:gd name="connsiteX0" fmla="*/ 48994 w 99145"/>
                    <a:gd name="connsiteY0" fmla="*/ 105218 h 105280"/>
                    <a:gd name="connsiteX1" fmla="*/ 13329 w 99145"/>
                    <a:gd name="connsiteY1" fmla="*/ 91153 h 105280"/>
                    <a:gd name="connsiteX2" fmla="*/ 100 w 99145"/>
                    <a:gd name="connsiteY2" fmla="*/ 53813 h 105280"/>
                    <a:gd name="connsiteX3" fmla="*/ 13998 w 99145"/>
                    <a:gd name="connsiteY3" fmla="*/ 14297 h 105280"/>
                    <a:gd name="connsiteX4" fmla="*/ 51337 w 99145"/>
                    <a:gd name="connsiteY4" fmla="*/ 65 h 105280"/>
                    <a:gd name="connsiteX5" fmla="*/ 86333 w 99145"/>
                    <a:gd name="connsiteY5" fmla="*/ 13962 h 105280"/>
                    <a:gd name="connsiteX6" fmla="*/ 99059 w 99145"/>
                    <a:gd name="connsiteY6" fmla="*/ 52306 h 105280"/>
                    <a:gd name="connsiteX7" fmla="*/ 85328 w 99145"/>
                    <a:gd name="connsiteY7" fmla="*/ 90818 h 105280"/>
                    <a:gd name="connsiteX8" fmla="*/ 48994 w 99145"/>
                    <a:gd name="connsiteY8" fmla="*/ 105218 h 105280"/>
                    <a:gd name="connsiteX9" fmla="*/ 50166 w 99145"/>
                    <a:gd name="connsiteY9" fmla="*/ 13627 h 105280"/>
                    <a:gd name="connsiteX10" fmla="*/ 25552 w 99145"/>
                    <a:gd name="connsiteY10" fmla="*/ 24176 h 105280"/>
                    <a:gd name="connsiteX11" fmla="*/ 16510 w 99145"/>
                    <a:gd name="connsiteY11" fmla="*/ 53311 h 105280"/>
                    <a:gd name="connsiteX12" fmla="*/ 25719 w 99145"/>
                    <a:gd name="connsiteY12" fmla="*/ 81441 h 105280"/>
                    <a:gd name="connsiteX13" fmla="*/ 50166 w 99145"/>
                    <a:gd name="connsiteY13" fmla="*/ 91822 h 105280"/>
                    <a:gd name="connsiteX14" fmla="*/ 74110 w 99145"/>
                    <a:gd name="connsiteY14" fmla="*/ 81608 h 105280"/>
                    <a:gd name="connsiteX15" fmla="*/ 82482 w 99145"/>
                    <a:gd name="connsiteY15" fmla="*/ 52808 h 105280"/>
                    <a:gd name="connsiteX16" fmla="*/ 74110 w 99145"/>
                    <a:gd name="connsiteY16" fmla="*/ 23841 h 105280"/>
                    <a:gd name="connsiteX17" fmla="*/ 50166 w 99145"/>
                    <a:gd name="connsiteY17" fmla="*/ 13962 h 10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5" h="105280">
                      <a:moveTo>
                        <a:pt x="48994" y="105218"/>
                      </a:moveTo>
                      <a:cubicBezTo>
                        <a:pt x="35649" y="105854"/>
                        <a:pt x="22655" y="100730"/>
                        <a:pt x="13329" y="91153"/>
                      </a:cubicBezTo>
                      <a:cubicBezTo>
                        <a:pt x="4153" y="80939"/>
                        <a:pt x="-603" y="67526"/>
                        <a:pt x="100" y="53813"/>
                      </a:cubicBezTo>
                      <a:cubicBezTo>
                        <a:pt x="-787" y="39313"/>
                        <a:pt x="4236" y="25063"/>
                        <a:pt x="13998" y="14297"/>
                      </a:cubicBezTo>
                      <a:cubicBezTo>
                        <a:pt x="23944" y="4586"/>
                        <a:pt x="37457" y="-555"/>
                        <a:pt x="51337" y="65"/>
                      </a:cubicBezTo>
                      <a:cubicBezTo>
                        <a:pt x="64465" y="-639"/>
                        <a:pt x="77258" y="4435"/>
                        <a:pt x="86333" y="13962"/>
                      </a:cubicBezTo>
                      <a:cubicBezTo>
                        <a:pt x="95291" y="24662"/>
                        <a:pt x="99846" y="38375"/>
                        <a:pt x="99059" y="52306"/>
                      </a:cubicBezTo>
                      <a:cubicBezTo>
                        <a:pt x="99778" y="66455"/>
                        <a:pt x="94839" y="80302"/>
                        <a:pt x="85328" y="90818"/>
                      </a:cubicBezTo>
                      <a:cubicBezTo>
                        <a:pt x="75884" y="100663"/>
                        <a:pt x="62623" y="105921"/>
                        <a:pt x="48994" y="105218"/>
                      </a:cubicBezTo>
                      <a:close/>
                      <a:moveTo>
                        <a:pt x="50166" y="13627"/>
                      </a:moveTo>
                      <a:cubicBezTo>
                        <a:pt x="40789" y="13209"/>
                        <a:pt x="31713" y="17093"/>
                        <a:pt x="25552" y="24176"/>
                      </a:cubicBezTo>
                      <a:cubicBezTo>
                        <a:pt x="19105" y="32464"/>
                        <a:pt x="15891" y="42829"/>
                        <a:pt x="16510" y="53311"/>
                      </a:cubicBezTo>
                      <a:cubicBezTo>
                        <a:pt x="15991" y="63508"/>
                        <a:pt x="19273" y="73521"/>
                        <a:pt x="25719" y="81441"/>
                      </a:cubicBezTo>
                      <a:cubicBezTo>
                        <a:pt x="31898" y="88390"/>
                        <a:pt x="40872" y="92208"/>
                        <a:pt x="50166" y="91822"/>
                      </a:cubicBezTo>
                      <a:cubicBezTo>
                        <a:pt x="59308" y="92325"/>
                        <a:pt x="68149" y="88540"/>
                        <a:pt x="74110" y="81608"/>
                      </a:cubicBezTo>
                      <a:cubicBezTo>
                        <a:pt x="80188" y="73287"/>
                        <a:pt x="83152" y="63089"/>
                        <a:pt x="82482" y="52808"/>
                      </a:cubicBezTo>
                      <a:cubicBezTo>
                        <a:pt x="83118" y="42477"/>
                        <a:pt x="80154" y="32247"/>
                        <a:pt x="74110" y="23841"/>
                      </a:cubicBezTo>
                      <a:cubicBezTo>
                        <a:pt x="68133" y="16959"/>
                        <a:pt x="59258" y="13309"/>
                        <a:pt x="50166" y="13962"/>
                      </a:cubicBezTo>
                      <a:close/>
                    </a:path>
                  </a:pathLst>
                </a:custGeom>
                <a:solidFill>
                  <a:srgbClr val="1E1E1E"/>
                </a:solidFill>
                <a:ln w="1673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38D51E9-0A3E-4AE3-9DA3-69C89311E5C7}"/>
                    </a:ext>
                  </a:extLst>
                </p:cNvPr>
                <p:cNvSpPr/>
                <p:nvPr/>
              </p:nvSpPr>
              <p:spPr>
                <a:xfrm>
                  <a:off x="9814925" y="3856663"/>
                  <a:ext cx="143329" cy="101979"/>
                </a:xfrm>
                <a:custGeom>
                  <a:avLst/>
                  <a:gdLst>
                    <a:gd name="connsiteX0" fmla="*/ 141823 w 143329"/>
                    <a:gd name="connsiteY0" fmla="*/ 101980 h 101979"/>
                    <a:gd name="connsiteX1" fmla="*/ 125079 w 143329"/>
                    <a:gd name="connsiteY1" fmla="*/ 101980 h 101979"/>
                    <a:gd name="connsiteX2" fmla="*/ 125079 w 143329"/>
                    <a:gd name="connsiteY2" fmla="*/ 44380 h 101979"/>
                    <a:gd name="connsiteX3" fmla="*/ 120725 w 143329"/>
                    <a:gd name="connsiteY3" fmla="*/ 20269 h 101979"/>
                    <a:gd name="connsiteX4" fmla="*/ 103981 w 143329"/>
                    <a:gd name="connsiteY4" fmla="*/ 12734 h 101979"/>
                    <a:gd name="connsiteX5" fmla="*/ 87237 w 143329"/>
                    <a:gd name="connsiteY5" fmla="*/ 22110 h 101979"/>
                    <a:gd name="connsiteX6" fmla="*/ 80037 w 143329"/>
                    <a:gd name="connsiteY6" fmla="*/ 44715 h 101979"/>
                    <a:gd name="connsiteX7" fmla="*/ 80037 w 143329"/>
                    <a:gd name="connsiteY7" fmla="*/ 101980 h 101979"/>
                    <a:gd name="connsiteX8" fmla="*/ 63293 w 143329"/>
                    <a:gd name="connsiteY8" fmla="*/ 101980 h 101979"/>
                    <a:gd name="connsiteX9" fmla="*/ 63293 w 143329"/>
                    <a:gd name="connsiteY9" fmla="*/ 42371 h 101979"/>
                    <a:gd name="connsiteX10" fmla="*/ 40354 w 143329"/>
                    <a:gd name="connsiteY10" fmla="*/ 12734 h 101979"/>
                    <a:gd name="connsiteX11" fmla="*/ 23610 w 143329"/>
                    <a:gd name="connsiteY11" fmla="*/ 21608 h 101979"/>
                    <a:gd name="connsiteX12" fmla="*/ 16744 w 143329"/>
                    <a:gd name="connsiteY12" fmla="*/ 44715 h 101979"/>
                    <a:gd name="connsiteX13" fmla="*/ 16744 w 143329"/>
                    <a:gd name="connsiteY13" fmla="*/ 101980 h 101979"/>
                    <a:gd name="connsiteX14" fmla="*/ 0 w 143329"/>
                    <a:gd name="connsiteY14" fmla="*/ 101980 h 101979"/>
                    <a:gd name="connsiteX15" fmla="*/ 0 w 143329"/>
                    <a:gd name="connsiteY15" fmla="*/ 1515 h 101979"/>
                    <a:gd name="connsiteX16" fmla="*/ 16744 w 143329"/>
                    <a:gd name="connsiteY16" fmla="*/ 1515 h 101979"/>
                    <a:gd name="connsiteX17" fmla="*/ 16744 w 143329"/>
                    <a:gd name="connsiteY17" fmla="*/ 18259 h 101979"/>
                    <a:gd name="connsiteX18" fmla="*/ 16744 w 143329"/>
                    <a:gd name="connsiteY18" fmla="*/ 18259 h 101979"/>
                    <a:gd name="connsiteX19" fmla="*/ 47889 w 143329"/>
                    <a:gd name="connsiteY19" fmla="*/ 8 h 101979"/>
                    <a:gd name="connsiteX20" fmla="*/ 65972 w 143329"/>
                    <a:gd name="connsiteY20" fmla="*/ 5869 h 101979"/>
                    <a:gd name="connsiteX21" fmla="*/ 76353 w 143329"/>
                    <a:gd name="connsiteY21" fmla="*/ 20771 h 101979"/>
                    <a:gd name="connsiteX22" fmla="*/ 109841 w 143329"/>
                    <a:gd name="connsiteY22" fmla="*/ 8 h 101979"/>
                    <a:gd name="connsiteX23" fmla="*/ 143330 w 143329"/>
                    <a:gd name="connsiteY23" fmla="*/ 41031 h 10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3329" h="101979">
                      <a:moveTo>
                        <a:pt x="141823" y="101980"/>
                      </a:moveTo>
                      <a:lnTo>
                        <a:pt x="125079" y="101980"/>
                      </a:lnTo>
                      <a:lnTo>
                        <a:pt x="125079" y="44380"/>
                      </a:lnTo>
                      <a:cubicBezTo>
                        <a:pt x="125950" y="36092"/>
                        <a:pt x="124442" y="27736"/>
                        <a:pt x="120725" y="20269"/>
                      </a:cubicBezTo>
                      <a:cubicBezTo>
                        <a:pt x="116741" y="15128"/>
                        <a:pt x="110462" y="12315"/>
                        <a:pt x="103981" y="12734"/>
                      </a:cubicBezTo>
                      <a:cubicBezTo>
                        <a:pt x="97233" y="13018"/>
                        <a:pt x="91004" y="16501"/>
                        <a:pt x="87237" y="22110"/>
                      </a:cubicBezTo>
                      <a:cubicBezTo>
                        <a:pt x="82364" y="28624"/>
                        <a:pt x="79820" y="36577"/>
                        <a:pt x="80037" y="44715"/>
                      </a:cubicBezTo>
                      <a:lnTo>
                        <a:pt x="80037" y="101980"/>
                      </a:lnTo>
                      <a:lnTo>
                        <a:pt x="63293" y="101980"/>
                      </a:lnTo>
                      <a:lnTo>
                        <a:pt x="63293" y="42371"/>
                      </a:lnTo>
                      <a:cubicBezTo>
                        <a:pt x="63293" y="22613"/>
                        <a:pt x="55591" y="12734"/>
                        <a:pt x="40354" y="12734"/>
                      </a:cubicBezTo>
                      <a:cubicBezTo>
                        <a:pt x="33690" y="12901"/>
                        <a:pt x="27494" y="16183"/>
                        <a:pt x="23610" y="21608"/>
                      </a:cubicBezTo>
                      <a:cubicBezTo>
                        <a:pt x="18721" y="28289"/>
                        <a:pt x="16292" y="36443"/>
                        <a:pt x="16744" y="44715"/>
                      </a:cubicBezTo>
                      <a:lnTo>
                        <a:pt x="16744" y="101980"/>
                      </a:lnTo>
                      <a:lnTo>
                        <a:pt x="0" y="101980"/>
                      </a:lnTo>
                      <a:lnTo>
                        <a:pt x="0" y="1515"/>
                      </a:lnTo>
                      <a:lnTo>
                        <a:pt x="16744" y="1515"/>
                      </a:lnTo>
                      <a:lnTo>
                        <a:pt x="16744" y="18259"/>
                      </a:lnTo>
                      <a:lnTo>
                        <a:pt x="16744" y="18259"/>
                      </a:lnTo>
                      <a:cubicBezTo>
                        <a:pt x="22857" y="6790"/>
                        <a:pt x="34895" y="-260"/>
                        <a:pt x="47889" y="8"/>
                      </a:cubicBezTo>
                      <a:cubicBezTo>
                        <a:pt x="54402" y="-75"/>
                        <a:pt x="60749" y="1984"/>
                        <a:pt x="65972" y="5869"/>
                      </a:cubicBezTo>
                      <a:cubicBezTo>
                        <a:pt x="70996" y="9535"/>
                        <a:pt x="74645" y="14793"/>
                        <a:pt x="76353" y="20771"/>
                      </a:cubicBezTo>
                      <a:cubicBezTo>
                        <a:pt x="82432" y="7844"/>
                        <a:pt x="95559" y="-293"/>
                        <a:pt x="109841" y="8"/>
                      </a:cubicBezTo>
                      <a:cubicBezTo>
                        <a:pt x="131944" y="8"/>
                        <a:pt x="143330" y="13738"/>
                        <a:pt x="143330" y="41031"/>
                      </a:cubicBezTo>
                      <a:close/>
                    </a:path>
                  </a:pathLst>
                </a:custGeom>
                <a:solidFill>
                  <a:srgbClr val="1E1E1E"/>
                </a:solidFill>
                <a:ln w="1673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2B3B221-101D-4F77-BE27-DA4698C26457}"/>
                    </a:ext>
                  </a:extLst>
                </p:cNvPr>
                <p:cNvSpPr/>
                <p:nvPr/>
              </p:nvSpPr>
              <p:spPr>
                <a:xfrm>
                  <a:off x="9985883" y="3855456"/>
                  <a:ext cx="92680" cy="149066"/>
                </a:xfrm>
                <a:custGeom>
                  <a:avLst/>
                  <a:gdLst>
                    <a:gd name="connsiteX0" fmla="*/ 16744 w 92680"/>
                    <a:gd name="connsiteY0" fmla="*/ 88452 h 149066"/>
                    <a:gd name="connsiteX1" fmla="*/ 16744 w 92680"/>
                    <a:gd name="connsiteY1" fmla="*/ 88452 h 149066"/>
                    <a:gd name="connsiteX2" fmla="*/ 16744 w 92680"/>
                    <a:gd name="connsiteY2" fmla="*/ 149066 h 149066"/>
                    <a:gd name="connsiteX3" fmla="*/ 0 w 92680"/>
                    <a:gd name="connsiteY3" fmla="*/ 149066 h 149066"/>
                    <a:gd name="connsiteX4" fmla="*/ 0 w 92680"/>
                    <a:gd name="connsiteY4" fmla="*/ 2388 h 149066"/>
                    <a:gd name="connsiteX5" fmla="*/ 16744 w 92680"/>
                    <a:gd name="connsiteY5" fmla="*/ 2388 h 149066"/>
                    <a:gd name="connsiteX6" fmla="*/ 16744 w 92680"/>
                    <a:gd name="connsiteY6" fmla="*/ 20136 h 149066"/>
                    <a:gd name="connsiteX7" fmla="*/ 16744 w 92680"/>
                    <a:gd name="connsiteY7" fmla="*/ 20136 h 149066"/>
                    <a:gd name="connsiteX8" fmla="*/ 51405 w 92680"/>
                    <a:gd name="connsiteY8" fmla="*/ 44 h 149066"/>
                    <a:gd name="connsiteX9" fmla="*/ 81711 w 92680"/>
                    <a:gd name="connsiteY9" fmla="*/ 13606 h 149066"/>
                    <a:gd name="connsiteX10" fmla="*/ 92595 w 92680"/>
                    <a:gd name="connsiteY10" fmla="*/ 49774 h 149066"/>
                    <a:gd name="connsiteX11" fmla="*/ 80372 w 92680"/>
                    <a:gd name="connsiteY11" fmla="*/ 90127 h 149066"/>
                    <a:gd name="connsiteX12" fmla="*/ 46883 w 92680"/>
                    <a:gd name="connsiteY12" fmla="*/ 105197 h 149066"/>
                    <a:gd name="connsiteX13" fmla="*/ 16744 w 92680"/>
                    <a:gd name="connsiteY13" fmla="*/ 88452 h 149066"/>
                    <a:gd name="connsiteX14" fmla="*/ 16744 w 92680"/>
                    <a:gd name="connsiteY14" fmla="*/ 47932 h 149066"/>
                    <a:gd name="connsiteX15" fmla="*/ 16744 w 92680"/>
                    <a:gd name="connsiteY15" fmla="*/ 61829 h 149066"/>
                    <a:gd name="connsiteX16" fmla="*/ 24949 w 92680"/>
                    <a:gd name="connsiteY16" fmla="*/ 83094 h 149066"/>
                    <a:gd name="connsiteX17" fmla="*/ 65436 w 92680"/>
                    <a:gd name="connsiteY17" fmla="*/ 83814 h 149066"/>
                    <a:gd name="connsiteX18" fmla="*/ 68316 w 92680"/>
                    <a:gd name="connsiteY18" fmla="*/ 80583 h 149066"/>
                    <a:gd name="connsiteX19" fmla="*/ 76688 w 92680"/>
                    <a:gd name="connsiteY19" fmla="*/ 49439 h 149066"/>
                    <a:gd name="connsiteX20" fmla="*/ 68818 w 92680"/>
                    <a:gd name="connsiteY20" fmla="*/ 23150 h 149066"/>
                    <a:gd name="connsiteX21" fmla="*/ 47888 w 92680"/>
                    <a:gd name="connsiteY21" fmla="*/ 13606 h 149066"/>
                    <a:gd name="connsiteX22" fmla="*/ 25284 w 92680"/>
                    <a:gd name="connsiteY22" fmla="*/ 23318 h 149066"/>
                    <a:gd name="connsiteX23" fmla="*/ 16744 w 92680"/>
                    <a:gd name="connsiteY23" fmla="*/ 48267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680" h="149066">
                      <a:moveTo>
                        <a:pt x="16744" y="88452"/>
                      </a:moveTo>
                      <a:lnTo>
                        <a:pt x="16744" y="88452"/>
                      </a:lnTo>
                      <a:lnTo>
                        <a:pt x="16744" y="149066"/>
                      </a:lnTo>
                      <a:lnTo>
                        <a:pt x="0" y="149066"/>
                      </a:lnTo>
                      <a:lnTo>
                        <a:pt x="0" y="2388"/>
                      </a:lnTo>
                      <a:lnTo>
                        <a:pt x="16744" y="2388"/>
                      </a:lnTo>
                      <a:lnTo>
                        <a:pt x="16744" y="20136"/>
                      </a:lnTo>
                      <a:lnTo>
                        <a:pt x="16744" y="20136"/>
                      </a:lnTo>
                      <a:cubicBezTo>
                        <a:pt x="23509" y="7378"/>
                        <a:pt x="36954" y="-425"/>
                        <a:pt x="51405" y="44"/>
                      </a:cubicBezTo>
                      <a:cubicBezTo>
                        <a:pt x="63092" y="-526"/>
                        <a:pt x="74344" y="4514"/>
                        <a:pt x="81711" y="13606"/>
                      </a:cubicBezTo>
                      <a:cubicBezTo>
                        <a:pt x="89464" y="24021"/>
                        <a:pt x="93315" y="36814"/>
                        <a:pt x="92595" y="49774"/>
                      </a:cubicBezTo>
                      <a:cubicBezTo>
                        <a:pt x="93349" y="64240"/>
                        <a:pt x="89029" y="78507"/>
                        <a:pt x="80372" y="90127"/>
                      </a:cubicBezTo>
                      <a:cubicBezTo>
                        <a:pt x="72201" y="100140"/>
                        <a:pt x="59793" y="105732"/>
                        <a:pt x="46883" y="105197"/>
                      </a:cubicBezTo>
                      <a:cubicBezTo>
                        <a:pt x="34509" y="105615"/>
                        <a:pt x="22923" y="99169"/>
                        <a:pt x="16744" y="88452"/>
                      </a:cubicBezTo>
                      <a:close/>
                      <a:moveTo>
                        <a:pt x="16744" y="47932"/>
                      </a:moveTo>
                      <a:lnTo>
                        <a:pt x="16744" y="61829"/>
                      </a:lnTo>
                      <a:cubicBezTo>
                        <a:pt x="16526" y="69733"/>
                        <a:pt x="19490" y="77385"/>
                        <a:pt x="24949" y="83094"/>
                      </a:cubicBezTo>
                      <a:cubicBezTo>
                        <a:pt x="35933" y="94480"/>
                        <a:pt x="54050" y="94798"/>
                        <a:pt x="65436" y="83814"/>
                      </a:cubicBezTo>
                      <a:cubicBezTo>
                        <a:pt x="66474" y="82810"/>
                        <a:pt x="67446" y="81738"/>
                        <a:pt x="68316" y="80583"/>
                      </a:cubicBezTo>
                      <a:cubicBezTo>
                        <a:pt x="74360" y="71357"/>
                        <a:pt x="77291" y="60439"/>
                        <a:pt x="76688" y="49439"/>
                      </a:cubicBezTo>
                      <a:cubicBezTo>
                        <a:pt x="77224" y="40028"/>
                        <a:pt x="74428" y="30719"/>
                        <a:pt x="68818" y="23150"/>
                      </a:cubicBezTo>
                      <a:cubicBezTo>
                        <a:pt x="63779" y="16788"/>
                        <a:pt x="55992" y="13238"/>
                        <a:pt x="47888" y="13606"/>
                      </a:cubicBezTo>
                      <a:cubicBezTo>
                        <a:pt x="39282" y="13322"/>
                        <a:pt x="30994" y="16888"/>
                        <a:pt x="25284" y="23318"/>
                      </a:cubicBezTo>
                      <a:cubicBezTo>
                        <a:pt x="19406" y="30267"/>
                        <a:pt x="16342" y="39175"/>
                        <a:pt x="16744" y="48267"/>
                      </a:cubicBezTo>
                      <a:close/>
                    </a:path>
                  </a:pathLst>
                </a:custGeom>
                <a:solidFill>
                  <a:srgbClr val="1E1E1E"/>
                </a:solidFill>
                <a:ln w="1673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7DC4E15-3D1F-4898-A1C6-733555E5920B}"/>
                    </a:ext>
                  </a:extLst>
                </p:cNvPr>
                <p:cNvSpPr/>
                <p:nvPr/>
              </p:nvSpPr>
              <p:spPr>
                <a:xfrm>
                  <a:off x="10101082" y="3858178"/>
                  <a:ext cx="84725" cy="102829"/>
                </a:xfrm>
                <a:custGeom>
                  <a:avLst/>
                  <a:gdLst>
                    <a:gd name="connsiteX0" fmla="*/ 83721 w 84725"/>
                    <a:gd name="connsiteY0" fmla="*/ 100465 h 102829"/>
                    <a:gd name="connsiteX1" fmla="*/ 66976 w 84725"/>
                    <a:gd name="connsiteY1" fmla="*/ 100465 h 102829"/>
                    <a:gd name="connsiteX2" fmla="*/ 66976 w 84725"/>
                    <a:gd name="connsiteY2" fmla="*/ 84558 h 102829"/>
                    <a:gd name="connsiteX3" fmla="*/ 66976 w 84725"/>
                    <a:gd name="connsiteY3" fmla="*/ 84558 h 102829"/>
                    <a:gd name="connsiteX4" fmla="*/ 36000 w 84725"/>
                    <a:gd name="connsiteY4" fmla="*/ 102809 h 102829"/>
                    <a:gd name="connsiteX5" fmla="*/ 0 w 84725"/>
                    <a:gd name="connsiteY5" fmla="*/ 60111 h 102829"/>
                    <a:gd name="connsiteX6" fmla="*/ 0 w 84725"/>
                    <a:gd name="connsiteY6" fmla="*/ 0 h 102829"/>
                    <a:gd name="connsiteX7" fmla="*/ 16744 w 84725"/>
                    <a:gd name="connsiteY7" fmla="*/ 0 h 102829"/>
                    <a:gd name="connsiteX8" fmla="*/ 16744 w 84725"/>
                    <a:gd name="connsiteY8" fmla="*/ 57600 h 102829"/>
                    <a:gd name="connsiteX9" fmla="*/ 41023 w 84725"/>
                    <a:gd name="connsiteY9" fmla="*/ 89414 h 102829"/>
                    <a:gd name="connsiteX10" fmla="*/ 60446 w 84725"/>
                    <a:gd name="connsiteY10" fmla="*/ 80707 h 102829"/>
                    <a:gd name="connsiteX11" fmla="*/ 67981 w 84725"/>
                    <a:gd name="connsiteY11" fmla="*/ 57934 h 102829"/>
                    <a:gd name="connsiteX12" fmla="*/ 67981 w 84725"/>
                    <a:gd name="connsiteY12" fmla="*/ 0 h 102829"/>
                    <a:gd name="connsiteX13" fmla="*/ 84725 w 84725"/>
                    <a:gd name="connsiteY13" fmla="*/ 0 h 1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25" h="102829">
                      <a:moveTo>
                        <a:pt x="83721" y="100465"/>
                      </a:moveTo>
                      <a:lnTo>
                        <a:pt x="66976" y="100465"/>
                      </a:lnTo>
                      <a:lnTo>
                        <a:pt x="66976" y="84558"/>
                      </a:lnTo>
                      <a:lnTo>
                        <a:pt x="66976" y="84558"/>
                      </a:lnTo>
                      <a:cubicBezTo>
                        <a:pt x="61065" y="96145"/>
                        <a:pt x="48994" y="103261"/>
                        <a:pt x="36000" y="102809"/>
                      </a:cubicBezTo>
                      <a:cubicBezTo>
                        <a:pt x="12055" y="102809"/>
                        <a:pt x="0" y="88576"/>
                        <a:pt x="0" y="60111"/>
                      </a:cubicBezTo>
                      <a:lnTo>
                        <a:pt x="0" y="0"/>
                      </a:lnTo>
                      <a:lnTo>
                        <a:pt x="16744" y="0"/>
                      </a:lnTo>
                      <a:lnTo>
                        <a:pt x="16744" y="57600"/>
                      </a:lnTo>
                      <a:cubicBezTo>
                        <a:pt x="16744" y="78697"/>
                        <a:pt x="24781" y="89414"/>
                        <a:pt x="41023" y="89414"/>
                      </a:cubicBezTo>
                      <a:cubicBezTo>
                        <a:pt x="48475" y="89531"/>
                        <a:pt x="55591" y="86349"/>
                        <a:pt x="60446" y="80707"/>
                      </a:cubicBezTo>
                      <a:cubicBezTo>
                        <a:pt x="65687" y="74310"/>
                        <a:pt x="68366" y="66189"/>
                        <a:pt x="67981" y="57934"/>
                      </a:cubicBezTo>
                      <a:lnTo>
                        <a:pt x="67981" y="0"/>
                      </a:lnTo>
                      <a:lnTo>
                        <a:pt x="84725" y="0"/>
                      </a:lnTo>
                      <a:close/>
                    </a:path>
                  </a:pathLst>
                </a:custGeom>
                <a:solidFill>
                  <a:srgbClr val="1E1E1E"/>
                </a:solidFill>
                <a:ln w="1673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35E31DC4-9122-4EE0-8FF7-E817FB512007}"/>
                    </a:ext>
                  </a:extLst>
                </p:cNvPr>
                <p:cNvSpPr/>
                <p:nvPr/>
              </p:nvSpPr>
              <p:spPr>
                <a:xfrm>
                  <a:off x="10204896" y="3828541"/>
                  <a:ext cx="58772" cy="132313"/>
                </a:xfrm>
                <a:custGeom>
                  <a:avLst/>
                  <a:gdLst>
                    <a:gd name="connsiteX0" fmla="*/ 58269 w 58772"/>
                    <a:gd name="connsiteY0" fmla="*/ 129097 h 132313"/>
                    <a:gd name="connsiteX1" fmla="*/ 43199 w 58772"/>
                    <a:gd name="connsiteY1" fmla="*/ 132278 h 132313"/>
                    <a:gd name="connsiteX2" fmla="*/ 16744 w 58772"/>
                    <a:gd name="connsiteY2" fmla="*/ 102809 h 132313"/>
                    <a:gd name="connsiteX3" fmla="*/ 16744 w 58772"/>
                    <a:gd name="connsiteY3" fmla="*/ 43367 h 132313"/>
                    <a:gd name="connsiteX4" fmla="*/ 0 w 58772"/>
                    <a:gd name="connsiteY4" fmla="*/ 43367 h 132313"/>
                    <a:gd name="connsiteX5" fmla="*/ 0 w 58772"/>
                    <a:gd name="connsiteY5" fmla="*/ 29637 h 132313"/>
                    <a:gd name="connsiteX6" fmla="*/ 16744 w 58772"/>
                    <a:gd name="connsiteY6" fmla="*/ 29637 h 132313"/>
                    <a:gd name="connsiteX7" fmla="*/ 16744 w 58772"/>
                    <a:gd name="connsiteY7" fmla="*/ 5191 h 132313"/>
                    <a:gd name="connsiteX8" fmla="*/ 33488 w 58772"/>
                    <a:gd name="connsiteY8" fmla="*/ 0 h 132313"/>
                    <a:gd name="connsiteX9" fmla="*/ 33488 w 58772"/>
                    <a:gd name="connsiteY9" fmla="*/ 29637 h 132313"/>
                    <a:gd name="connsiteX10" fmla="*/ 58772 w 58772"/>
                    <a:gd name="connsiteY10" fmla="*/ 29637 h 132313"/>
                    <a:gd name="connsiteX11" fmla="*/ 58772 w 58772"/>
                    <a:gd name="connsiteY11" fmla="*/ 43367 h 132313"/>
                    <a:gd name="connsiteX12" fmla="*/ 33488 w 58772"/>
                    <a:gd name="connsiteY12" fmla="*/ 43367 h 132313"/>
                    <a:gd name="connsiteX13" fmla="*/ 33488 w 58772"/>
                    <a:gd name="connsiteY13" fmla="*/ 99962 h 132313"/>
                    <a:gd name="connsiteX14" fmla="*/ 36837 w 58772"/>
                    <a:gd name="connsiteY14" fmla="*/ 114530 h 132313"/>
                    <a:gd name="connsiteX15" fmla="*/ 48223 w 58772"/>
                    <a:gd name="connsiteY15" fmla="*/ 118716 h 132313"/>
                    <a:gd name="connsiteX16" fmla="*/ 58772 w 58772"/>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2313">
                      <a:moveTo>
                        <a:pt x="58269" y="129097"/>
                      </a:moveTo>
                      <a:cubicBezTo>
                        <a:pt x="53598" y="131425"/>
                        <a:pt x="48407" y="132530"/>
                        <a:pt x="43199" y="132278"/>
                      </a:cubicBezTo>
                      <a:cubicBezTo>
                        <a:pt x="26455"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03" y="105053"/>
                        <a:pt x="34174" y="110159"/>
                        <a:pt x="36837" y="114530"/>
                      </a:cubicBezTo>
                      <a:cubicBezTo>
                        <a:pt x="39784" y="117611"/>
                        <a:pt x="43986" y="119168"/>
                        <a:pt x="48223" y="118716"/>
                      </a:cubicBezTo>
                      <a:cubicBezTo>
                        <a:pt x="52024" y="118833"/>
                        <a:pt x="55741" y="117644"/>
                        <a:pt x="58772" y="115367"/>
                      </a:cubicBezTo>
                      <a:close/>
                    </a:path>
                  </a:pathLst>
                </a:custGeom>
                <a:solidFill>
                  <a:srgbClr val="1E1E1E"/>
                </a:solidFill>
                <a:ln w="1673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30C2E44-36F9-4803-9422-04F5502694CA}"/>
                    </a:ext>
                  </a:extLst>
                </p:cNvPr>
                <p:cNvSpPr/>
                <p:nvPr/>
              </p:nvSpPr>
              <p:spPr>
                <a:xfrm>
                  <a:off x="10275782" y="3855779"/>
                  <a:ext cx="88284" cy="105276"/>
                </a:xfrm>
                <a:custGeom>
                  <a:avLst/>
                  <a:gdLst>
                    <a:gd name="connsiteX0" fmla="*/ 87848 w 88284"/>
                    <a:gd name="connsiteY0" fmla="*/ 56650 h 105276"/>
                    <a:gd name="connsiteX1" fmla="*/ 16853 w 88284"/>
                    <a:gd name="connsiteY1" fmla="*/ 56650 h 105276"/>
                    <a:gd name="connsiteX2" fmla="*/ 25895 w 88284"/>
                    <a:gd name="connsiteY2" fmla="*/ 82603 h 105276"/>
                    <a:gd name="connsiteX3" fmla="*/ 49672 w 88284"/>
                    <a:gd name="connsiteY3" fmla="*/ 91812 h 105276"/>
                    <a:gd name="connsiteX4" fmla="*/ 80983 w 88284"/>
                    <a:gd name="connsiteY4" fmla="*/ 80594 h 105276"/>
                    <a:gd name="connsiteX5" fmla="*/ 80983 w 88284"/>
                    <a:gd name="connsiteY5" fmla="*/ 95663 h 105276"/>
                    <a:gd name="connsiteX6" fmla="*/ 45820 w 88284"/>
                    <a:gd name="connsiteY6" fmla="*/ 105208 h 105276"/>
                    <a:gd name="connsiteX7" fmla="*/ 12332 w 88284"/>
                    <a:gd name="connsiteY7" fmla="*/ 91645 h 105276"/>
                    <a:gd name="connsiteX8" fmla="*/ 109 w 88284"/>
                    <a:gd name="connsiteY8" fmla="*/ 53133 h 105276"/>
                    <a:gd name="connsiteX9" fmla="*/ 13336 w 88284"/>
                    <a:gd name="connsiteY9" fmla="*/ 14789 h 105276"/>
                    <a:gd name="connsiteX10" fmla="*/ 46825 w 88284"/>
                    <a:gd name="connsiteY10" fmla="*/ 55 h 105276"/>
                    <a:gd name="connsiteX11" fmla="*/ 77467 w 88284"/>
                    <a:gd name="connsiteY11" fmla="*/ 12780 h 105276"/>
                    <a:gd name="connsiteX12" fmla="*/ 88183 w 88284"/>
                    <a:gd name="connsiteY12" fmla="*/ 48278 h 105276"/>
                    <a:gd name="connsiteX13" fmla="*/ 71104 w 88284"/>
                    <a:gd name="connsiteY13" fmla="*/ 43087 h 105276"/>
                    <a:gd name="connsiteX14" fmla="*/ 64406 w 88284"/>
                    <a:gd name="connsiteY14" fmla="*/ 21320 h 105276"/>
                    <a:gd name="connsiteX15" fmla="*/ 45988 w 88284"/>
                    <a:gd name="connsiteY15" fmla="*/ 13617 h 105276"/>
                    <a:gd name="connsiteX16" fmla="*/ 26565 w 88284"/>
                    <a:gd name="connsiteY16" fmla="*/ 21822 h 105276"/>
                    <a:gd name="connsiteX17" fmla="*/ 16853 w 88284"/>
                    <a:gd name="connsiteY17" fmla="*/ 43087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4" h="105276">
                      <a:moveTo>
                        <a:pt x="87848" y="56650"/>
                      </a:moveTo>
                      <a:lnTo>
                        <a:pt x="16853" y="56650"/>
                      </a:lnTo>
                      <a:cubicBezTo>
                        <a:pt x="16535" y="66127"/>
                        <a:pt x="19767" y="75370"/>
                        <a:pt x="25895" y="82603"/>
                      </a:cubicBezTo>
                      <a:cubicBezTo>
                        <a:pt x="32174" y="88865"/>
                        <a:pt x="40797" y="92214"/>
                        <a:pt x="49672" y="91812"/>
                      </a:cubicBezTo>
                      <a:cubicBezTo>
                        <a:pt x="61074" y="91729"/>
                        <a:pt x="72125" y="87777"/>
                        <a:pt x="80983" y="80594"/>
                      </a:cubicBezTo>
                      <a:lnTo>
                        <a:pt x="80983" y="95663"/>
                      </a:lnTo>
                      <a:cubicBezTo>
                        <a:pt x="70568" y="102462"/>
                        <a:pt x="58262" y="105810"/>
                        <a:pt x="45820" y="105208"/>
                      </a:cubicBezTo>
                      <a:cubicBezTo>
                        <a:pt x="33196" y="105911"/>
                        <a:pt x="20905" y="100938"/>
                        <a:pt x="12332" y="91645"/>
                      </a:cubicBezTo>
                      <a:cubicBezTo>
                        <a:pt x="3608" y="80778"/>
                        <a:pt x="-762" y="67048"/>
                        <a:pt x="109" y="53133"/>
                      </a:cubicBezTo>
                      <a:cubicBezTo>
                        <a:pt x="-510" y="39135"/>
                        <a:pt x="4211" y="25422"/>
                        <a:pt x="13336" y="14789"/>
                      </a:cubicBezTo>
                      <a:cubicBezTo>
                        <a:pt x="21759" y="5162"/>
                        <a:pt x="34033" y="-230"/>
                        <a:pt x="46825" y="55"/>
                      </a:cubicBezTo>
                      <a:cubicBezTo>
                        <a:pt x="58446" y="-565"/>
                        <a:pt x="69714" y="4107"/>
                        <a:pt x="77467" y="12780"/>
                      </a:cubicBezTo>
                      <a:cubicBezTo>
                        <a:pt x="85169" y="22961"/>
                        <a:pt x="88970" y="35552"/>
                        <a:pt x="88183" y="48278"/>
                      </a:cubicBezTo>
                      <a:close/>
                      <a:moveTo>
                        <a:pt x="71104" y="43087"/>
                      </a:moveTo>
                      <a:cubicBezTo>
                        <a:pt x="71489" y="35267"/>
                        <a:pt x="69111" y="27565"/>
                        <a:pt x="64406" y="21320"/>
                      </a:cubicBezTo>
                      <a:cubicBezTo>
                        <a:pt x="59718" y="16129"/>
                        <a:pt x="52970" y="13316"/>
                        <a:pt x="45988" y="13617"/>
                      </a:cubicBezTo>
                      <a:cubicBezTo>
                        <a:pt x="38637" y="13467"/>
                        <a:pt x="31571" y="16447"/>
                        <a:pt x="26565" y="21822"/>
                      </a:cubicBezTo>
                      <a:cubicBezTo>
                        <a:pt x="21123" y="27682"/>
                        <a:pt x="17706" y="35134"/>
                        <a:pt x="16853" y="43087"/>
                      </a:cubicBezTo>
                      <a:close/>
                    </a:path>
                  </a:pathLst>
                </a:custGeom>
                <a:solidFill>
                  <a:srgbClr val="1E1E1E"/>
                </a:solidFill>
                <a:ln w="16732"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8E002B39-0A94-4EF4-8658-809CD5EF4E38}"/>
                    </a:ext>
                  </a:extLst>
                </p:cNvPr>
                <p:cNvSpPr/>
                <p:nvPr/>
              </p:nvSpPr>
              <p:spPr>
                <a:xfrm>
                  <a:off x="9642578" y="4096739"/>
                  <a:ext cx="75566" cy="105236"/>
                </a:xfrm>
                <a:custGeom>
                  <a:avLst/>
                  <a:gdLst>
                    <a:gd name="connsiteX0" fmla="*/ 75399 w 75566"/>
                    <a:gd name="connsiteY0" fmla="*/ 98331 h 105236"/>
                    <a:gd name="connsiteX1" fmla="*/ 47938 w 75566"/>
                    <a:gd name="connsiteY1" fmla="*/ 105196 h 105236"/>
                    <a:gd name="connsiteX2" fmla="*/ 13278 w 75566"/>
                    <a:gd name="connsiteY2" fmla="*/ 91298 h 105236"/>
                    <a:gd name="connsiteX3" fmla="*/ 50 w 75566"/>
                    <a:gd name="connsiteY3" fmla="*/ 54963 h 105236"/>
                    <a:gd name="connsiteX4" fmla="*/ 14283 w 75566"/>
                    <a:gd name="connsiteY4" fmla="*/ 15112 h 105236"/>
                    <a:gd name="connsiteX5" fmla="*/ 52292 w 75566"/>
                    <a:gd name="connsiteY5" fmla="*/ 43 h 105236"/>
                    <a:gd name="connsiteX6" fmla="*/ 75567 w 75566"/>
                    <a:gd name="connsiteY6" fmla="*/ 5066 h 105236"/>
                    <a:gd name="connsiteX7" fmla="*/ 75567 w 75566"/>
                    <a:gd name="connsiteY7" fmla="*/ 21810 h 105236"/>
                    <a:gd name="connsiteX8" fmla="*/ 51623 w 75566"/>
                    <a:gd name="connsiteY8" fmla="*/ 13940 h 105236"/>
                    <a:gd name="connsiteX9" fmla="*/ 26506 w 75566"/>
                    <a:gd name="connsiteY9" fmla="*/ 24991 h 105236"/>
                    <a:gd name="connsiteX10" fmla="*/ 16627 w 75566"/>
                    <a:gd name="connsiteY10" fmla="*/ 53959 h 105236"/>
                    <a:gd name="connsiteX11" fmla="*/ 25167 w 75566"/>
                    <a:gd name="connsiteY11" fmla="*/ 81586 h 105236"/>
                    <a:gd name="connsiteX12" fmla="*/ 50115 w 75566"/>
                    <a:gd name="connsiteY12" fmla="*/ 91800 h 105236"/>
                    <a:gd name="connsiteX13" fmla="*/ 74730 w 75566"/>
                    <a:gd name="connsiteY13" fmla="*/ 82926 h 1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66" h="105236">
                      <a:moveTo>
                        <a:pt x="75399" y="98331"/>
                      </a:moveTo>
                      <a:cubicBezTo>
                        <a:pt x="67061" y="103119"/>
                        <a:pt x="57550" y="105497"/>
                        <a:pt x="47938" y="105196"/>
                      </a:cubicBezTo>
                      <a:cubicBezTo>
                        <a:pt x="34929" y="105748"/>
                        <a:pt x="22303" y="100692"/>
                        <a:pt x="13278" y="91298"/>
                      </a:cubicBezTo>
                      <a:cubicBezTo>
                        <a:pt x="4287" y="81386"/>
                        <a:pt x="-452" y="68342"/>
                        <a:pt x="50" y="54963"/>
                      </a:cubicBezTo>
                      <a:cubicBezTo>
                        <a:pt x="-569" y="40329"/>
                        <a:pt x="4538" y="26030"/>
                        <a:pt x="14283" y="15112"/>
                      </a:cubicBezTo>
                      <a:cubicBezTo>
                        <a:pt x="24246" y="4932"/>
                        <a:pt x="38060" y="-543"/>
                        <a:pt x="52292" y="43"/>
                      </a:cubicBezTo>
                      <a:cubicBezTo>
                        <a:pt x="60329" y="-142"/>
                        <a:pt x="68317" y="1583"/>
                        <a:pt x="75567" y="5066"/>
                      </a:cubicBezTo>
                      <a:lnTo>
                        <a:pt x="75567" y="21810"/>
                      </a:lnTo>
                      <a:cubicBezTo>
                        <a:pt x="68601" y="16736"/>
                        <a:pt x="60229" y="13990"/>
                        <a:pt x="51623" y="13940"/>
                      </a:cubicBezTo>
                      <a:cubicBezTo>
                        <a:pt x="42011" y="13655"/>
                        <a:pt x="32785" y="17724"/>
                        <a:pt x="26506" y="24991"/>
                      </a:cubicBezTo>
                      <a:cubicBezTo>
                        <a:pt x="19624" y="33029"/>
                        <a:pt x="16091" y="43393"/>
                        <a:pt x="16627" y="53959"/>
                      </a:cubicBezTo>
                      <a:cubicBezTo>
                        <a:pt x="15940" y="63905"/>
                        <a:pt x="18988" y="73750"/>
                        <a:pt x="25167" y="81586"/>
                      </a:cubicBezTo>
                      <a:cubicBezTo>
                        <a:pt x="31613" y="88452"/>
                        <a:pt x="40705" y="92169"/>
                        <a:pt x="50115" y="91800"/>
                      </a:cubicBezTo>
                      <a:cubicBezTo>
                        <a:pt x="59090" y="91683"/>
                        <a:pt x="67747" y="88552"/>
                        <a:pt x="74730" y="82926"/>
                      </a:cubicBezTo>
                      <a:close/>
                    </a:path>
                  </a:pathLst>
                </a:custGeom>
                <a:solidFill>
                  <a:srgbClr val="1E1E1E"/>
                </a:solidFill>
                <a:ln w="16732"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FC0B13A-6514-4710-A708-44131C50EC0D}"/>
                    </a:ext>
                  </a:extLst>
                </p:cNvPr>
                <p:cNvSpPr/>
                <p:nvPr/>
              </p:nvSpPr>
              <p:spPr>
                <a:xfrm>
                  <a:off x="9738237" y="4051070"/>
                  <a:ext cx="16744" cy="148687"/>
                </a:xfrm>
                <a:custGeom>
                  <a:avLst/>
                  <a:gdLst>
                    <a:gd name="connsiteX0" fmla="*/ 16744 w 16744"/>
                    <a:gd name="connsiteY0" fmla="*/ 148688 h 148687"/>
                    <a:gd name="connsiteX1" fmla="*/ 0 w 16744"/>
                    <a:gd name="connsiteY1" fmla="*/ 148688 h 148687"/>
                    <a:gd name="connsiteX2" fmla="*/ 0 w 16744"/>
                    <a:gd name="connsiteY2" fmla="*/ 0 h 148687"/>
                    <a:gd name="connsiteX3" fmla="*/ 16744 w 16744"/>
                    <a:gd name="connsiteY3" fmla="*/ 0 h 148687"/>
                  </a:gdLst>
                  <a:ahLst/>
                  <a:cxnLst>
                    <a:cxn ang="0">
                      <a:pos x="connsiteX0" y="connsiteY0"/>
                    </a:cxn>
                    <a:cxn ang="0">
                      <a:pos x="connsiteX1" y="connsiteY1"/>
                    </a:cxn>
                    <a:cxn ang="0">
                      <a:pos x="connsiteX2" y="connsiteY2"/>
                    </a:cxn>
                    <a:cxn ang="0">
                      <a:pos x="connsiteX3" y="connsiteY3"/>
                    </a:cxn>
                  </a:cxnLst>
                  <a:rect l="l" t="t" r="r" b="b"/>
                  <a:pathLst>
                    <a:path w="16744" h="148687">
                      <a:moveTo>
                        <a:pt x="16744" y="148688"/>
                      </a:moveTo>
                      <a:lnTo>
                        <a:pt x="0" y="148688"/>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E4CF2F1-2AC0-4256-AA33-E72A779E05E1}"/>
                    </a:ext>
                  </a:extLst>
                </p:cNvPr>
                <p:cNvSpPr/>
                <p:nvPr/>
              </p:nvSpPr>
              <p:spPr>
                <a:xfrm>
                  <a:off x="9784116" y="4099293"/>
                  <a:ext cx="84054" cy="102829"/>
                </a:xfrm>
                <a:custGeom>
                  <a:avLst/>
                  <a:gdLst>
                    <a:gd name="connsiteX0" fmla="*/ 83553 w 84054"/>
                    <a:gd name="connsiteY0" fmla="*/ 100465 h 102829"/>
                    <a:gd name="connsiteX1" fmla="*/ 66809 w 84054"/>
                    <a:gd name="connsiteY1" fmla="*/ 100465 h 102829"/>
                    <a:gd name="connsiteX2" fmla="*/ 66809 w 84054"/>
                    <a:gd name="connsiteY2" fmla="*/ 84558 h 102829"/>
                    <a:gd name="connsiteX3" fmla="*/ 66809 w 84054"/>
                    <a:gd name="connsiteY3" fmla="*/ 84558 h 102829"/>
                    <a:gd name="connsiteX4" fmla="*/ 35833 w 84054"/>
                    <a:gd name="connsiteY4" fmla="*/ 102809 h 102829"/>
                    <a:gd name="connsiteX5" fmla="*/ 0 w 84054"/>
                    <a:gd name="connsiteY5" fmla="*/ 60111 h 102829"/>
                    <a:gd name="connsiteX6" fmla="*/ 0 w 84054"/>
                    <a:gd name="connsiteY6" fmla="*/ 0 h 102829"/>
                    <a:gd name="connsiteX7" fmla="*/ 15907 w 84054"/>
                    <a:gd name="connsiteY7" fmla="*/ 0 h 102829"/>
                    <a:gd name="connsiteX8" fmla="*/ 15907 w 84054"/>
                    <a:gd name="connsiteY8" fmla="*/ 57600 h 102829"/>
                    <a:gd name="connsiteX9" fmla="*/ 40353 w 84054"/>
                    <a:gd name="connsiteY9" fmla="*/ 89414 h 102829"/>
                    <a:gd name="connsiteX10" fmla="*/ 59609 w 84054"/>
                    <a:gd name="connsiteY10" fmla="*/ 80707 h 102829"/>
                    <a:gd name="connsiteX11" fmla="*/ 67311 w 84054"/>
                    <a:gd name="connsiteY11" fmla="*/ 57935 h 102829"/>
                    <a:gd name="connsiteX12" fmla="*/ 67311 w 84054"/>
                    <a:gd name="connsiteY12" fmla="*/ 0 h 102829"/>
                    <a:gd name="connsiteX13" fmla="*/ 84055 w 84054"/>
                    <a:gd name="connsiteY13" fmla="*/ 0 h 1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54" h="102829">
                      <a:moveTo>
                        <a:pt x="83553" y="100465"/>
                      </a:moveTo>
                      <a:lnTo>
                        <a:pt x="66809" y="100465"/>
                      </a:lnTo>
                      <a:lnTo>
                        <a:pt x="66809" y="84558"/>
                      </a:lnTo>
                      <a:lnTo>
                        <a:pt x="66809" y="84558"/>
                      </a:lnTo>
                      <a:cubicBezTo>
                        <a:pt x="60898" y="96145"/>
                        <a:pt x="48826" y="103261"/>
                        <a:pt x="35833" y="102809"/>
                      </a:cubicBezTo>
                      <a:cubicBezTo>
                        <a:pt x="11888" y="102809"/>
                        <a:pt x="0" y="88577"/>
                        <a:pt x="0" y="60111"/>
                      </a:cubicBezTo>
                      <a:lnTo>
                        <a:pt x="0" y="0"/>
                      </a:lnTo>
                      <a:lnTo>
                        <a:pt x="15907" y="0"/>
                      </a:lnTo>
                      <a:lnTo>
                        <a:pt x="15907" y="57600"/>
                      </a:lnTo>
                      <a:cubicBezTo>
                        <a:pt x="15907" y="78697"/>
                        <a:pt x="24112" y="89414"/>
                        <a:pt x="40353" y="89414"/>
                      </a:cubicBezTo>
                      <a:cubicBezTo>
                        <a:pt x="47754" y="89531"/>
                        <a:pt x="54804" y="86333"/>
                        <a:pt x="59609" y="80707"/>
                      </a:cubicBezTo>
                      <a:cubicBezTo>
                        <a:pt x="64900" y="74327"/>
                        <a:pt x="67646" y="66223"/>
                        <a:pt x="67311" y="57935"/>
                      </a:cubicBezTo>
                      <a:lnTo>
                        <a:pt x="67311" y="0"/>
                      </a:lnTo>
                      <a:lnTo>
                        <a:pt x="84055" y="0"/>
                      </a:lnTo>
                      <a:close/>
                    </a:path>
                  </a:pathLst>
                </a:custGeom>
                <a:solidFill>
                  <a:srgbClr val="1E1E1E"/>
                </a:solidFill>
                <a:ln w="16732"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9B728AF-E358-47F1-9368-22037A0E141F}"/>
                    </a:ext>
                  </a:extLst>
                </p:cNvPr>
                <p:cNvSpPr/>
                <p:nvPr/>
              </p:nvSpPr>
              <p:spPr>
                <a:xfrm>
                  <a:off x="9893121" y="4097443"/>
                  <a:ext cx="66648" cy="105667"/>
                </a:xfrm>
                <a:custGeom>
                  <a:avLst/>
                  <a:gdLst>
                    <a:gd name="connsiteX0" fmla="*/ 0 w 66648"/>
                    <a:gd name="connsiteY0" fmla="*/ 98799 h 105667"/>
                    <a:gd name="connsiteX1" fmla="*/ 0 w 66648"/>
                    <a:gd name="connsiteY1" fmla="*/ 82055 h 105667"/>
                    <a:gd name="connsiteX2" fmla="*/ 28967 w 66648"/>
                    <a:gd name="connsiteY2" fmla="*/ 91767 h 105667"/>
                    <a:gd name="connsiteX3" fmla="*/ 50065 w 66648"/>
                    <a:gd name="connsiteY3" fmla="*/ 77534 h 105667"/>
                    <a:gd name="connsiteX4" fmla="*/ 48390 w 66648"/>
                    <a:gd name="connsiteY4" fmla="*/ 70669 h 105667"/>
                    <a:gd name="connsiteX5" fmla="*/ 43367 w 66648"/>
                    <a:gd name="connsiteY5" fmla="*/ 65813 h 105667"/>
                    <a:gd name="connsiteX6" fmla="*/ 36167 w 66648"/>
                    <a:gd name="connsiteY6" fmla="*/ 61962 h 105667"/>
                    <a:gd name="connsiteX7" fmla="*/ 27125 w 66648"/>
                    <a:gd name="connsiteY7" fmla="*/ 58278 h 105667"/>
                    <a:gd name="connsiteX8" fmla="*/ 15404 w 66648"/>
                    <a:gd name="connsiteY8" fmla="*/ 52920 h 105667"/>
                    <a:gd name="connsiteX9" fmla="*/ 7032 w 66648"/>
                    <a:gd name="connsiteY9" fmla="*/ 46892 h 105667"/>
                    <a:gd name="connsiteX10" fmla="*/ 1842 w 66648"/>
                    <a:gd name="connsiteY10" fmla="*/ 39190 h 105667"/>
                    <a:gd name="connsiteX11" fmla="*/ 167 w 66648"/>
                    <a:gd name="connsiteY11" fmla="*/ 29144 h 105667"/>
                    <a:gd name="connsiteX12" fmla="*/ 3348 w 66648"/>
                    <a:gd name="connsiteY12" fmla="*/ 16586 h 105667"/>
                    <a:gd name="connsiteX13" fmla="*/ 12055 w 66648"/>
                    <a:gd name="connsiteY13" fmla="*/ 7376 h 105667"/>
                    <a:gd name="connsiteX14" fmla="*/ 24446 w 66648"/>
                    <a:gd name="connsiteY14" fmla="*/ 1851 h 105667"/>
                    <a:gd name="connsiteX15" fmla="*/ 61952 w 66648"/>
                    <a:gd name="connsiteY15" fmla="*/ 4530 h 105667"/>
                    <a:gd name="connsiteX16" fmla="*/ 61952 w 66648"/>
                    <a:gd name="connsiteY16" fmla="*/ 21274 h 105667"/>
                    <a:gd name="connsiteX17" fmla="*/ 36502 w 66648"/>
                    <a:gd name="connsiteY17" fmla="*/ 14074 h 105667"/>
                    <a:gd name="connsiteX18" fmla="*/ 28298 w 66648"/>
                    <a:gd name="connsiteY18" fmla="*/ 15079 h 105667"/>
                    <a:gd name="connsiteX19" fmla="*/ 22102 w 66648"/>
                    <a:gd name="connsiteY19" fmla="*/ 18093 h 105667"/>
                    <a:gd name="connsiteX20" fmla="*/ 18083 w 66648"/>
                    <a:gd name="connsiteY20" fmla="*/ 22446 h 105667"/>
                    <a:gd name="connsiteX21" fmla="*/ 16744 w 66648"/>
                    <a:gd name="connsiteY21" fmla="*/ 28139 h 105667"/>
                    <a:gd name="connsiteX22" fmla="*/ 18083 w 66648"/>
                    <a:gd name="connsiteY22" fmla="*/ 34837 h 105667"/>
                    <a:gd name="connsiteX23" fmla="*/ 22269 w 66648"/>
                    <a:gd name="connsiteY23" fmla="*/ 39525 h 105667"/>
                    <a:gd name="connsiteX24" fmla="*/ 28967 w 66648"/>
                    <a:gd name="connsiteY24" fmla="*/ 43209 h 105667"/>
                    <a:gd name="connsiteX25" fmla="*/ 37841 w 66648"/>
                    <a:gd name="connsiteY25" fmla="*/ 46892 h 105667"/>
                    <a:gd name="connsiteX26" fmla="*/ 49897 w 66648"/>
                    <a:gd name="connsiteY26" fmla="*/ 52083 h 105667"/>
                    <a:gd name="connsiteX27" fmla="*/ 58939 w 66648"/>
                    <a:gd name="connsiteY27" fmla="*/ 58111 h 105667"/>
                    <a:gd name="connsiteX28" fmla="*/ 64632 w 66648"/>
                    <a:gd name="connsiteY28" fmla="*/ 65981 h 105667"/>
                    <a:gd name="connsiteX29" fmla="*/ 66641 w 66648"/>
                    <a:gd name="connsiteY29" fmla="*/ 76530 h 105667"/>
                    <a:gd name="connsiteX30" fmla="*/ 63292 w 66648"/>
                    <a:gd name="connsiteY30" fmla="*/ 89422 h 105667"/>
                    <a:gd name="connsiteX31" fmla="*/ 54585 w 66648"/>
                    <a:gd name="connsiteY31" fmla="*/ 98632 h 105667"/>
                    <a:gd name="connsiteX32" fmla="*/ 41860 w 66648"/>
                    <a:gd name="connsiteY32" fmla="*/ 103990 h 105667"/>
                    <a:gd name="connsiteX33" fmla="*/ 26958 w 66648"/>
                    <a:gd name="connsiteY33" fmla="*/ 105664 h 105667"/>
                    <a:gd name="connsiteX34" fmla="*/ 0 w 66648"/>
                    <a:gd name="connsiteY34" fmla="*/ 98799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648" h="105667">
                      <a:moveTo>
                        <a:pt x="0" y="98799"/>
                      </a:moveTo>
                      <a:lnTo>
                        <a:pt x="0" y="82055"/>
                      </a:lnTo>
                      <a:cubicBezTo>
                        <a:pt x="8355" y="88351"/>
                        <a:pt x="18518" y="91750"/>
                        <a:pt x="28967" y="91767"/>
                      </a:cubicBezTo>
                      <a:cubicBezTo>
                        <a:pt x="43033" y="91767"/>
                        <a:pt x="50065" y="86911"/>
                        <a:pt x="50065" y="77534"/>
                      </a:cubicBezTo>
                      <a:cubicBezTo>
                        <a:pt x="50149" y="75140"/>
                        <a:pt x="49562" y="72762"/>
                        <a:pt x="48390" y="70669"/>
                      </a:cubicBezTo>
                      <a:cubicBezTo>
                        <a:pt x="47084" y="68710"/>
                        <a:pt x="45360" y="67052"/>
                        <a:pt x="43367" y="65813"/>
                      </a:cubicBezTo>
                      <a:cubicBezTo>
                        <a:pt x="41123" y="64256"/>
                        <a:pt x="38712" y="62967"/>
                        <a:pt x="36167" y="61962"/>
                      </a:cubicBezTo>
                      <a:lnTo>
                        <a:pt x="27125" y="58278"/>
                      </a:lnTo>
                      <a:cubicBezTo>
                        <a:pt x="23107" y="56755"/>
                        <a:pt x="19189" y="54963"/>
                        <a:pt x="15404" y="52920"/>
                      </a:cubicBezTo>
                      <a:cubicBezTo>
                        <a:pt x="12273" y="51430"/>
                        <a:pt x="9443" y="49387"/>
                        <a:pt x="7032" y="46892"/>
                      </a:cubicBezTo>
                      <a:cubicBezTo>
                        <a:pt x="4772" y="44732"/>
                        <a:pt x="2996" y="42104"/>
                        <a:pt x="1842" y="39190"/>
                      </a:cubicBezTo>
                      <a:cubicBezTo>
                        <a:pt x="719" y="35958"/>
                        <a:pt x="150" y="32559"/>
                        <a:pt x="167" y="29144"/>
                      </a:cubicBezTo>
                      <a:cubicBezTo>
                        <a:pt x="150" y="24757"/>
                        <a:pt x="1239" y="20437"/>
                        <a:pt x="3348" y="16586"/>
                      </a:cubicBezTo>
                      <a:cubicBezTo>
                        <a:pt x="5576" y="12935"/>
                        <a:pt x="8539" y="9804"/>
                        <a:pt x="12055" y="7376"/>
                      </a:cubicBezTo>
                      <a:cubicBezTo>
                        <a:pt x="15890" y="4932"/>
                        <a:pt x="20076" y="3073"/>
                        <a:pt x="24446" y="1851"/>
                      </a:cubicBezTo>
                      <a:cubicBezTo>
                        <a:pt x="36904" y="-1331"/>
                        <a:pt x="50065" y="-393"/>
                        <a:pt x="61952" y="4530"/>
                      </a:cubicBezTo>
                      <a:lnTo>
                        <a:pt x="61952" y="21274"/>
                      </a:lnTo>
                      <a:cubicBezTo>
                        <a:pt x="54351" y="16468"/>
                        <a:pt x="45510" y="13957"/>
                        <a:pt x="36502" y="14074"/>
                      </a:cubicBezTo>
                      <a:cubicBezTo>
                        <a:pt x="33739" y="14040"/>
                        <a:pt x="30976" y="14392"/>
                        <a:pt x="28298" y="15079"/>
                      </a:cubicBezTo>
                      <a:cubicBezTo>
                        <a:pt x="26053" y="15665"/>
                        <a:pt x="23944" y="16686"/>
                        <a:pt x="22102" y="18093"/>
                      </a:cubicBezTo>
                      <a:cubicBezTo>
                        <a:pt x="20477" y="19248"/>
                        <a:pt x="19105" y="20721"/>
                        <a:pt x="18083" y="22446"/>
                      </a:cubicBezTo>
                      <a:cubicBezTo>
                        <a:pt x="17146" y="24187"/>
                        <a:pt x="16693" y="26163"/>
                        <a:pt x="16744" y="28139"/>
                      </a:cubicBezTo>
                      <a:cubicBezTo>
                        <a:pt x="16627" y="30450"/>
                        <a:pt x="17078" y="32760"/>
                        <a:pt x="18083" y="34837"/>
                      </a:cubicBezTo>
                      <a:cubicBezTo>
                        <a:pt x="19155" y="36662"/>
                        <a:pt x="20579" y="38252"/>
                        <a:pt x="22269" y="39525"/>
                      </a:cubicBezTo>
                      <a:cubicBezTo>
                        <a:pt x="24362" y="40998"/>
                        <a:pt x="26606" y="42221"/>
                        <a:pt x="28967" y="43209"/>
                      </a:cubicBezTo>
                      <a:lnTo>
                        <a:pt x="37841" y="46892"/>
                      </a:lnTo>
                      <a:cubicBezTo>
                        <a:pt x="41960" y="48366"/>
                        <a:pt x="45995" y="50107"/>
                        <a:pt x="49897" y="52083"/>
                      </a:cubicBezTo>
                      <a:cubicBezTo>
                        <a:pt x="53129" y="53741"/>
                        <a:pt x="56160" y="55767"/>
                        <a:pt x="58939" y="58111"/>
                      </a:cubicBezTo>
                      <a:cubicBezTo>
                        <a:pt x="61299" y="60355"/>
                        <a:pt x="63242" y="63034"/>
                        <a:pt x="64632" y="65981"/>
                      </a:cubicBezTo>
                      <a:cubicBezTo>
                        <a:pt x="66038" y="69313"/>
                        <a:pt x="66725" y="72913"/>
                        <a:pt x="66641" y="76530"/>
                      </a:cubicBezTo>
                      <a:cubicBezTo>
                        <a:pt x="66708" y="81050"/>
                        <a:pt x="65553" y="85504"/>
                        <a:pt x="63292" y="89422"/>
                      </a:cubicBezTo>
                      <a:cubicBezTo>
                        <a:pt x="61115" y="93106"/>
                        <a:pt x="58135" y="96254"/>
                        <a:pt x="54585" y="98632"/>
                      </a:cubicBezTo>
                      <a:cubicBezTo>
                        <a:pt x="50668" y="101110"/>
                        <a:pt x="46364" y="102918"/>
                        <a:pt x="41860" y="103990"/>
                      </a:cubicBezTo>
                      <a:cubicBezTo>
                        <a:pt x="36971" y="105145"/>
                        <a:pt x="31981" y="105714"/>
                        <a:pt x="26958" y="105664"/>
                      </a:cubicBezTo>
                      <a:cubicBezTo>
                        <a:pt x="17547" y="105564"/>
                        <a:pt x="8305" y="103220"/>
                        <a:pt x="0" y="98799"/>
                      </a:cubicBezTo>
                      <a:close/>
                    </a:path>
                  </a:pathLst>
                </a:custGeom>
                <a:solidFill>
                  <a:srgbClr val="1E1E1E"/>
                </a:solidFill>
                <a:ln w="16732"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59616BC2-FEBE-4533-B239-D62BC3479475}"/>
                    </a:ext>
                  </a:extLst>
                </p:cNvPr>
                <p:cNvSpPr/>
                <p:nvPr/>
              </p:nvSpPr>
              <p:spPr>
                <a:xfrm>
                  <a:off x="9973660" y="4069656"/>
                  <a:ext cx="58772" cy="132317"/>
                </a:xfrm>
                <a:custGeom>
                  <a:avLst/>
                  <a:gdLst>
                    <a:gd name="connsiteX0" fmla="*/ 58102 w 58772"/>
                    <a:gd name="connsiteY0" fmla="*/ 129097 h 132317"/>
                    <a:gd name="connsiteX1" fmla="*/ 43199 w 58772"/>
                    <a:gd name="connsiteY1" fmla="*/ 132279 h 132317"/>
                    <a:gd name="connsiteX2" fmla="*/ 16744 w 58772"/>
                    <a:gd name="connsiteY2" fmla="*/ 102809 h 132317"/>
                    <a:gd name="connsiteX3" fmla="*/ 16744 w 58772"/>
                    <a:gd name="connsiteY3" fmla="*/ 43367 h 132317"/>
                    <a:gd name="connsiteX4" fmla="*/ 0 w 58772"/>
                    <a:gd name="connsiteY4" fmla="*/ 43367 h 132317"/>
                    <a:gd name="connsiteX5" fmla="*/ 0 w 58772"/>
                    <a:gd name="connsiteY5" fmla="*/ 29637 h 132317"/>
                    <a:gd name="connsiteX6" fmla="*/ 16744 w 58772"/>
                    <a:gd name="connsiteY6" fmla="*/ 29637 h 132317"/>
                    <a:gd name="connsiteX7" fmla="*/ 16744 w 58772"/>
                    <a:gd name="connsiteY7" fmla="*/ 5191 h 132317"/>
                    <a:gd name="connsiteX8" fmla="*/ 33488 w 58772"/>
                    <a:gd name="connsiteY8" fmla="*/ 0 h 132317"/>
                    <a:gd name="connsiteX9" fmla="*/ 33488 w 58772"/>
                    <a:gd name="connsiteY9" fmla="*/ 29637 h 132317"/>
                    <a:gd name="connsiteX10" fmla="*/ 58772 w 58772"/>
                    <a:gd name="connsiteY10" fmla="*/ 29637 h 132317"/>
                    <a:gd name="connsiteX11" fmla="*/ 58772 w 58772"/>
                    <a:gd name="connsiteY11" fmla="*/ 43367 h 132317"/>
                    <a:gd name="connsiteX12" fmla="*/ 33488 w 58772"/>
                    <a:gd name="connsiteY12" fmla="*/ 43367 h 132317"/>
                    <a:gd name="connsiteX13" fmla="*/ 33488 w 58772"/>
                    <a:gd name="connsiteY13" fmla="*/ 99962 h 132317"/>
                    <a:gd name="connsiteX14" fmla="*/ 37004 w 58772"/>
                    <a:gd name="connsiteY14" fmla="*/ 114530 h 132317"/>
                    <a:gd name="connsiteX15" fmla="*/ 48390 w 58772"/>
                    <a:gd name="connsiteY15" fmla="*/ 118716 h 132317"/>
                    <a:gd name="connsiteX16" fmla="*/ 58772 w 58772"/>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2317">
                      <a:moveTo>
                        <a:pt x="58102" y="129097"/>
                      </a:moveTo>
                      <a:cubicBezTo>
                        <a:pt x="53498" y="131441"/>
                        <a:pt x="48357" y="132546"/>
                        <a:pt x="43199" y="132279"/>
                      </a:cubicBezTo>
                      <a:cubicBezTo>
                        <a:pt x="25618"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53" y="105069"/>
                        <a:pt x="34275" y="110176"/>
                        <a:pt x="37004" y="114530"/>
                      </a:cubicBezTo>
                      <a:cubicBezTo>
                        <a:pt x="39935" y="117644"/>
                        <a:pt x="44154" y="119185"/>
                        <a:pt x="48390" y="118716"/>
                      </a:cubicBezTo>
                      <a:cubicBezTo>
                        <a:pt x="52140" y="118866"/>
                        <a:pt x="55825" y="117678"/>
                        <a:pt x="58772" y="115367"/>
                      </a:cubicBezTo>
                      <a:close/>
                    </a:path>
                  </a:pathLst>
                </a:custGeom>
                <a:solidFill>
                  <a:srgbClr val="1E1E1E"/>
                </a:solidFill>
                <a:ln w="16732"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9305102-D14A-4DFC-A44D-39043AD5A466}"/>
                    </a:ext>
                  </a:extLst>
                </p:cNvPr>
                <p:cNvSpPr/>
                <p:nvPr/>
              </p:nvSpPr>
              <p:spPr>
                <a:xfrm>
                  <a:off x="10044564" y="4096895"/>
                  <a:ext cx="88417" cy="105276"/>
                </a:xfrm>
                <a:custGeom>
                  <a:avLst/>
                  <a:gdLst>
                    <a:gd name="connsiteX0" fmla="*/ 87830 w 88417"/>
                    <a:gd name="connsiteY0" fmla="*/ 56650 h 105276"/>
                    <a:gd name="connsiteX1" fmla="*/ 16835 w 88417"/>
                    <a:gd name="connsiteY1" fmla="*/ 56650 h 105276"/>
                    <a:gd name="connsiteX2" fmla="*/ 25876 w 88417"/>
                    <a:gd name="connsiteY2" fmla="*/ 82603 h 105276"/>
                    <a:gd name="connsiteX3" fmla="*/ 49653 w 88417"/>
                    <a:gd name="connsiteY3" fmla="*/ 91812 h 105276"/>
                    <a:gd name="connsiteX4" fmla="*/ 80797 w 88417"/>
                    <a:gd name="connsiteY4" fmla="*/ 80594 h 105276"/>
                    <a:gd name="connsiteX5" fmla="*/ 80797 w 88417"/>
                    <a:gd name="connsiteY5" fmla="*/ 95664 h 105276"/>
                    <a:gd name="connsiteX6" fmla="*/ 45802 w 88417"/>
                    <a:gd name="connsiteY6" fmla="*/ 105208 h 105276"/>
                    <a:gd name="connsiteX7" fmla="*/ 12314 w 88417"/>
                    <a:gd name="connsiteY7" fmla="*/ 91645 h 105276"/>
                    <a:gd name="connsiteX8" fmla="*/ 91 w 88417"/>
                    <a:gd name="connsiteY8" fmla="*/ 53133 h 105276"/>
                    <a:gd name="connsiteX9" fmla="*/ 13486 w 88417"/>
                    <a:gd name="connsiteY9" fmla="*/ 14789 h 105276"/>
                    <a:gd name="connsiteX10" fmla="*/ 46974 w 88417"/>
                    <a:gd name="connsiteY10" fmla="*/ 55 h 105276"/>
                    <a:gd name="connsiteX11" fmla="*/ 77448 w 88417"/>
                    <a:gd name="connsiteY11" fmla="*/ 12780 h 105276"/>
                    <a:gd name="connsiteX12" fmla="*/ 88333 w 88417"/>
                    <a:gd name="connsiteY12" fmla="*/ 48278 h 105276"/>
                    <a:gd name="connsiteX13" fmla="*/ 71086 w 88417"/>
                    <a:gd name="connsiteY13" fmla="*/ 43087 h 105276"/>
                    <a:gd name="connsiteX14" fmla="*/ 64388 w 88417"/>
                    <a:gd name="connsiteY14" fmla="*/ 21320 h 105276"/>
                    <a:gd name="connsiteX15" fmla="*/ 45969 w 88417"/>
                    <a:gd name="connsiteY15" fmla="*/ 13617 h 105276"/>
                    <a:gd name="connsiteX16" fmla="*/ 26713 w 88417"/>
                    <a:gd name="connsiteY16" fmla="*/ 21822 h 105276"/>
                    <a:gd name="connsiteX17" fmla="*/ 16835 w 88417"/>
                    <a:gd name="connsiteY17" fmla="*/ 43087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17" h="105276">
                      <a:moveTo>
                        <a:pt x="87830" y="56650"/>
                      </a:moveTo>
                      <a:lnTo>
                        <a:pt x="16835" y="56650"/>
                      </a:lnTo>
                      <a:cubicBezTo>
                        <a:pt x="16517" y="66127"/>
                        <a:pt x="19749" y="75370"/>
                        <a:pt x="25876" y="82603"/>
                      </a:cubicBezTo>
                      <a:cubicBezTo>
                        <a:pt x="32139" y="88899"/>
                        <a:pt x="40779" y="92248"/>
                        <a:pt x="49653" y="91812"/>
                      </a:cubicBezTo>
                      <a:cubicBezTo>
                        <a:pt x="61006" y="91695"/>
                        <a:pt x="71973" y="87743"/>
                        <a:pt x="80797" y="80594"/>
                      </a:cubicBezTo>
                      <a:lnTo>
                        <a:pt x="80797" y="95664"/>
                      </a:lnTo>
                      <a:cubicBezTo>
                        <a:pt x="70433" y="102461"/>
                        <a:pt x="58176" y="105810"/>
                        <a:pt x="45802" y="105208"/>
                      </a:cubicBezTo>
                      <a:cubicBezTo>
                        <a:pt x="33194" y="105844"/>
                        <a:pt x="20937" y="100888"/>
                        <a:pt x="12314" y="91645"/>
                      </a:cubicBezTo>
                      <a:cubicBezTo>
                        <a:pt x="3657" y="80744"/>
                        <a:pt x="-696" y="67031"/>
                        <a:pt x="91" y="53133"/>
                      </a:cubicBezTo>
                      <a:cubicBezTo>
                        <a:pt x="-496" y="39119"/>
                        <a:pt x="4293" y="25405"/>
                        <a:pt x="13486" y="14789"/>
                      </a:cubicBezTo>
                      <a:cubicBezTo>
                        <a:pt x="21892" y="5128"/>
                        <a:pt x="34165" y="-280"/>
                        <a:pt x="46974" y="55"/>
                      </a:cubicBezTo>
                      <a:cubicBezTo>
                        <a:pt x="58544" y="-565"/>
                        <a:pt x="69763" y="4123"/>
                        <a:pt x="77448" y="12780"/>
                      </a:cubicBezTo>
                      <a:cubicBezTo>
                        <a:pt x="85184" y="22944"/>
                        <a:pt x="89052" y="35518"/>
                        <a:pt x="88333" y="48278"/>
                      </a:cubicBezTo>
                      <a:close/>
                      <a:moveTo>
                        <a:pt x="71086" y="43087"/>
                      </a:moveTo>
                      <a:cubicBezTo>
                        <a:pt x="71471" y="35267"/>
                        <a:pt x="69093" y="27565"/>
                        <a:pt x="64388" y="21320"/>
                      </a:cubicBezTo>
                      <a:cubicBezTo>
                        <a:pt x="59716" y="16112"/>
                        <a:pt x="52952" y="13282"/>
                        <a:pt x="45969" y="13617"/>
                      </a:cubicBezTo>
                      <a:cubicBezTo>
                        <a:pt x="38669" y="13466"/>
                        <a:pt x="31654" y="16447"/>
                        <a:pt x="26713" y="21822"/>
                      </a:cubicBezTo>
                      <a:cubicBezTo>
                        <a:pt x="21205" y="27666"/>
                        <a:pt x="17739" y="35117"/>
                        <a:pt x="16835" y="43087"/>
                      </a:cubicBezTo>
                      <a:close/>
                    </a:path>
                  </a:pathLst>
                </a:custGeom>
                <a:solidFill>
                  <a:srgbClr val="1E1E1E"/>
                </a:solidFill>
                <a:ln w="16732"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04A4C83-2F93-445E-B44C-B355F2F0F547}"/>
                    </a:ext>
                  </a:extLst>
                </p:cNvPr>
                <p:cNvSpPr/>
                <p:nvPr/>
              </p:nvSpPr>
              <p:spPr>
                <a:xfrm>
                  <a:off x="10156505" y="4097405"/>
                  <a:ext cx="52744" cy="102352"/>
                </a:xfrm>
                <a:custGeom>
                  <a:avLst/>
                  <a:gdLst>
                    <a:gd name="connsiteX0" fmla="*/ 52577 w 52744"/>
                    <a:gd name="connsiteY0" fmla="*/ 18297 h 102352"/>
                    <a:gd name="connsiteX1" fmla="*/ 40353 w 52744"/>
                    <a:gd name="connsiteY1" fmla="*/ 14949 h 102352"/>
                    <a:gd name="connsiteX2" fmla="*/ 23609 w 52744"/>
                    <a:gd name="connsiteY2" fmla="*/ 24660 h 102352"/>
                    <a:gd name="connsiteX3" fmla="*/ 16744 w 52744"/>
                    <a:gd name="connsiteY3" fmla="*/ 51116 h 102352"/>
                    <a:gd name="connsiteX4" fmla="*/ 16744 w 52744"/>
                    <a:gd name="connsiteY4" fmla="*/ 102353 h 102352"/>
                    <a:gd name="connsiteX5" fmla="*/ 0 w 52744"/>
                    <a:gd name="connsiteY5" fmla="*/ 102353 h 102352"/>
                    <a:gd name="connsiteX6" fmla="*/ 0 w 52744"/>
                    <a:gd name="connsiteY6" fmla="*/ 1888 h 102352"/>
                    <a:gd name="connsiteX7" fmla="*/ 16744 w 52744"/>
                    <a:gd name="connsiteY7" fmla="*/ 1888 h 102352"/>
                    <a:gd name="connsiteX8" fmla="*/ 16744 w 52744"/>
                    <a:gd name="connsiteY8" fmla="*/ 22651 h 102352"/>
                    <a:gd name="connsiteX9" fmla="*/ 16744 w 52744"/>
                    <a:gd name="connsiteY9" fmla="*/ 22651 h 102352"/>
                    <a:gd name="connsiteX10" fmla="*/ 27293 w 52744"/>
                    <a:gd name="connsiteY10" fmla="*/ 5907 h 102352"/>
                    <a:gd name="connsiteX11" fmla="*/ 43033 w 52744"/>
                    <a:gd name="connsiteY11" fmla="*/ 46 h 102352"/>
                    <a:gd name="connsiteX12" fmla="*/ 52744 w 52744"/>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4" h="102352">
                      <a:moveTo>
                        <a:pt x="52577" y="18297"/>
                      </a:moveTo>
                      <a:cubicBezTo>
                        <a:pt x="48976" y="15870"/>
                        <a:pt x="44690" y="14697"/>
                        <a:pt x="40353" y="14949"/>
                      </a:cubicBezTo>
                      <a:cubicBezTo>
                        <a:pt x="33522" y="15250"/>
                        <a:pt x="27276" y="18884"/>
                        <a:pt x="23609" y="24660"/>
                      </a:cubicBezTo>
                      <a:cubicBezTo>
                        <a:pt x="18687" y="32580"/>
                        <a:pt x="16292" y="41806"/>
                        <a:pt x="16744" y="51116"/>
                      </a:cubicBezTo>
                      <a:lnTo>
                        <a:pt x="16744" y="102353"/>
                      </a:lnTo>
                      <a:lnTo>
                        <a:pt x="0" y="102353"/>
                      </a:lnTo>
                      <a:lnTo>
                        <a:pt x="0" y="1888"/>
                      </a:lnTo>
                      <a:lnTo>
                        <a:pt x="16744" y="1888"/>
                      </a:lnTo>
                      <a:lnTo>
                        <a:pt x="16744" y="22651"/>
                      </a:lnTo>
                      <a:lnTo>
                        <a:pt x="16744" y="22651"/>
                      </a:lnTo>
                      <a:cubicBezTo>
                        <a:pt x="18636" y="16204"/>
                        <a:pt x="22303" y="10411"/>
                        <a:pt x="27293" y="5907"/>
                      </a:cubicBezTo>
                      <a:cubicBezTo>
                        <a:pt x="31679" y="2156"/>
                        <a:pt x="37255" y="80"/>
                        <a:pt x="43033" y="46"/>
                      </a:cubicBezTo>
                      <a:cubicBezTo>
                        <a:pt x="46330" y="-154"/>
                        <a:pt x="49629" y="298"/>
                        <a:pt x="52744" y="1386"/>
                      </a:cubicBezTo>
                      <a:close/>
                    </a:path>
                  </a:pathLst>
                </a:custGeom>
                <a:solidFill>
                  <a:srgbClr val="1E1E1E"/>
                </a:solidFill>
                <a:ln w="16732"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79A8399C-51AD-43B1-B7CB-3FC3420CA147}"/>
                    </a:ext>
                  </a:extLst>
                </p:cNvPr>
                <p:cNvSpPr/>
                <p:nvPr/>
              </p:nvSpPr>
              <p:spPr>
                <a:xfrm>
                  <a:off x="10223649" y="4097443"/>
                  <a:ext cx="66482" cy="105665"/>
                </a:xfrm>
                <a:custGeom>
                  <a:avLst/>
                  <a:gdLst>
                    <a:gd name="connsiteX0" fmla="*/ 0 w 66482"/>
                    <a:gd name="connsiteY0" fmla="*/ 98799 h 105665"/>
                    <a:gd name="connsiteX1" fmla="*/ 0 w 66482"/>
                    <a:gd name="connsiteY1" fmla="*/ 82055 h 105665"/>
                    <a:gd name="connsiteX2" fmla="*/ 28799 w 66482"/>
                    <a:gd name="connsiteY2" fmla="*/ 91767 h 105665"/>
                    <a:gd name="connsiteX3" fmla="*/ 50065 w 66482"/>
                    <a:gd name="connsiteY3" fmla="*/ 77534 h 105665"/>
                    <a:gd name="connsiteX4" fmla="*/ 48223 w 66482"/>
                    <a:gd name="connsiteY4" fmla="*/ 70669 h 105665"/>
                    <a:gd name="connsiteX5" fmla="*/ 43367 w 66482"/>
                    <a:gd name="connsiteY5" fmla="*/ 65813 h 105665"/>
                    <a:gd name="connsiteX6" fmla="*/ 36167 w 66482"/>
                    <a:gd name="connsiteY6" fmla="*/ 61962 h 105665"/>
                    <a:gd name="connsiteX7" fmla="*/ 27125 w 66482"/>
                    <a:gd name="connsiteY7" fmla="*/ 58278 h 105665"/>
                    <a:gd name="connsiteX8" fmla="*/ 15404 w 66482"/>
                    <a:gd name="connsiteY8" fmla="*/ 52920 h 105665"/>
                    <a:gd name="connsiteX9" fmla="*/ 7032 w 66482"/>
                    <a:gd name="connsiteY9" fmla="*/ 46892 h 105665"/>
                    <a:gd name="connsiteX10" fmla="*/ 1842 w 66482"/>
                    <a:gd name="connsiteY10" fmla="*/ 39190 h 105665"/>
                    <a:gd name="connsiteX11" fmla="*/ 168 w 66482"/>
                    <a:gd name="connsiteY11" fmla="*/ 29144 h 105665"/>
                    <a:gd name="connsiteX12" fmla="*/ 3349 w 66482"/>
                    <a:gd name="connsiteY12" fmla="*/ 16586 h 105665"/>
                    <a:gd name="connsiteX13" fmla="*/ 12055 w 66482"/>
                    <a:gd name="connsiteY13" fmla="*/ 7376 h 105665"/>
                    <a:gd name="connsiteX14" fmla="*/ 24279 w 66482"/>
                    <a:gd name="connsiteY14" fmla="*/ 1851 h 105665"/>
                    <a:gd name="connsiteX15" fmla="*/ 61953 w 66482"/>
                    <a:gd name="connsiteY15" fmla="*/ 4530 h 105665"/>
                    <a:gd name="connsiteX16" fmla="*/ 61953 w 66482"/>
                    <a:gd name="connsiteY16" fmla="*/ 21274 h 105665"/>
                    <a:gd name="connsiteX17" fmla="*/ 36502 w 66482"/>
                    <a:gd name="connsiteY17" fmla="*/ 14074 h 105665"/>
                    <a:gd name="connsiteX18" fmla="*/ 28298 w 66482"/>
                    <a:gd name="connsiteY18" fmla="*/ 15079 h 105665"/>
                    <a:gd name="connsiteX19" fmla="*/ 22102 w 66482"/>
                    <a:gd name="connsiteY19" fmla="*/ 18093 h 105665"/>
                    <a:gd name="connsiteX20" fmla="*/ 18084 w 66482"/>
                    <a:gd name="connsiteY20" fmla="*/ 22446 h 105665"/>
                    <a:gd name="connsiteX21" fmla="*/ 16577 w 66482"/>
                    <a:gd name="connsiteY21" fmla="*/ 28139 h 105665"/>
                    <a:gd name="connsiteX22" fmla="*/ 22270 w 66482"/>
                    <a:gd name="connsiteY22" fmla="*/ 39525 h 105665"/>
                    <a:gd name="connsiteX23" fmla="*/ 28799 w 66482"/>
                    <a:gd name="connsiteY23" fmla="*/ 43209 h 105665"/>
                    <a:gd name="connsiteX24" fmla="*/ 37842 w 66482"/>
                    <a:gd name="connsiteY24" fmla="*/ 46892 h 105665"/>
                    <a:gd name="connsiteX25" fmla="*/ 49730 w 66482"/>
                    <a:gd name="connsiteY25" fmla="*/ 52083 h 105665"/>
                    <a:gd name="connsiteX26" fmla="*/ 58772 w 66482"/>
                    <a:gd name="connsiteY26" fmla="*/ 58111 h 105665"/>
                    <a:gd name="connsiteX27" fmla="*/ 64464 w 66482"/>
                    <a:gd name="connsiteY27" fmla="*/ 65981 h 105665"/>
                    <a:gd name="connsiteX28" fmla="*/ 66474 w 66482"/>
                    <a:gd name="connsiteY28" fmla="*/ 76530 h 105665"/>
                    <a:gd name="connsiteX29" fmla="*/ 63292 w 66482"/>
                    <a:gd name="connsiteY29" fmla="*/ 89422 h 105665"/>
                    <a:gd name="connsiteX30" fmla="*/ 54418 w 66482"/>
                    <a:gd name="connsiteY30" fmla="*/ 98632 h 105665"/>
                    <a:gd name="connsiteX31" fmla="*/ 41860 w 66482"/>
                    <a:gd name="connsiteY31" fmla="*/ 103990 h 105665"/>
                    <a:gd name="connsiteX32" fmla="*/ 26790 w 66482"/>
                    <a:gd name="connsiteY32" fmla="*/ 105664 h 105665"/>
                    <a:gd name="connsiteX33" fmla="*/ 0 w 66482"/>
                    <a:gd name="connsiteY33" fmla="*/ 98799 h 1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482" h="105665">
                      <a:moveTo>
                        <a:pt x="0" y="98799"/>
                      </a:moveTo>
                      <a:lnTo>
                        <a:pt x="0" y="82055"/>
                      </a:lnTo>
                      <a:cubicBezTo>
                        <a:pt x="8288" y="88317"/>
                        <a:pt x="18402" y="91733"/>
                        <a:pt x="28799" y="91767"/>
                      </a:cubicBezTo>
                      <a:cubicBezTo>
                        <a:pt x="43033" y="91767"/>
                        <a:pt x="50065" y="86911"/>
                        <a:pt x="50065" y="77534"/>
                      </a:cubicBezTo>
                      <a:cubicBezTo>
                        <a:pt x="50098" y="75123"/>
                        <a:pt x="49462" y="72745"/>
                        <a:pt x="48223" y="70669"/>
                      </a:cubicBezTo>
                      <a:cubicBezTo>
                        <a:pt x="46951" y="68727"/>
                        <a:pt x="45309" y="67086"/>
                        <a:pt x="43367" y="65813"/>
                      </a:cubicBezTo>
                      <a:cubicBezTo>
                        <a:pt x="41123" y="64256"/>
                        <a:pt x="38713" y="62967"/>
                        <a:pt x="36167" y="61962"/>
                      </a:cubicBezTo>
                      <a:lnTo>
                        <a:pt x="27125" y="58278"/>
                      </a:lnTo>
                      <a:cubicBezTo>
                        <a:pt x="23090" y="56788"/>
                        <a:pt x="19171" y="54996"/>
                        <a:pt x="15404" y="52920"/>
                      </a:cubicBezTo>
                      <a:cubicBezTo>
                        <a:pt x="12273" y="51430"/>
                        <a:pt x="9443" y="49387"/>
                        <a:pt x="7032" y="46892"/>
                      </a:cubicBezTo>
                      <a:cubicBezTo>
                        <a:pt x="4755" y="44732"/>
                        <a:pt x="2997" y="42104"/>
                        <a:pt x="1842" y="39190"/>
                      </a:cubicBezTo>
                      <a:cubicBezTo>
                        <a:pt x="636" y="35975"/>
                        <a:pt x="66" y="32576"/>
                        <a:pt x="168" y="29144"/>
                      </a:cubicBezTo>
                      <a:cubicBezTo>
                        <a:pt x="66" y="24740"/>
                        <a:pt x="1155" y="20403"/>
                        <a:pt x="3349" y="16586"/>
                      </a:cubicBezTo>
                      <a:cubicBezTo>
                        <a:pt x="5526" y="12902"/>
                        <a:pt x="8506" y="9754"/>
                        <a:pt x="12055" y="7376"/>
                      </a:cubicBezTo>
                      <a:cubicBezTo>
                        <a:pt x="15840" y="4932"/>
                        <a:pt x="19959" y="3073"/>
                        <a:pt x="24279" y="1851"/>
                      </a:cubicBezTo>
                      <a:cubicBezTo>
                        <a:pt x="36804" y="-1331"/>
                        <a:pt x="50015" y="-393"/>
                        <a:pt x="61953" y="4530"/>
                      </a:cubicBezTo>
                      <a:lnTo>
                        <a:pt x="61953" y="21274"/>
                      </a:lnTo>
                      <a:cubicBezTo>
                        <a:pt x="54351" y="16468"/>
                        <a:pt x="45511" y="13957"/>
                        <a:pt x="36502" y="14074"/>
                      </a:cubicBezTo>
                      <a:cubicBezTo>
                        <a:pt x="33740" y="14040"/>
                        <a:pt x="30976" y="14375"/>
                        <a:pt x="28298" y="15079"/>
                      </a:cubicBezTo>
                      <a:cubicBezTo>
                        <a:pt x="26053" y="15648"/>
                        <a:pt x="23944" y="16669"/>
                        <a:pt x="22102" y="18093"/>
                      </a:cubicBezTo>
                      <a:cubicBezTo>
                        <a:pt x="20395" y="19147"/>
                        <a:pt x="19005" y="20654"/>
                        <a:pt x="18084" y="22446"/>
                      </a:cubicBezTo>
                      <a:cubicBezTo>
                        <a:pt x="17096" y="24187"/>
                        <a:pt x="16577" y="26146"/>
                        <a:pt x="16577" y="28139"/>
                      </a:cubicBezTo>
                      <a:cubicBezTo>
                        <a:pt x="16375" y="32660"/>
                        <a:pt x="18519" y="36980"/>
                        <a:pt x="22270" y="39525"/>
                      </a:cubicBezTo>
                      <a:cubicBezTo>
                        <a:pt x="24329" y="40965"/>
                        <a:pt x="26506" y="42187"/>
                        <a:pt x="28799" y="43209"/>
                      </a:cubicBezTo>
                      <a:lnTo>
                        <a:pt x="37842" y="46892"/>
                      </a:lnTo>
                      <a:cubicBezTo>
                        <a:pt x="41894" y="48399"/>
                        <a:pt x="45862" y="50124"/>
                        <a:pt x="49730" y="52083"/>
                      </a:cubicBezTo>
                      <a:cubicBezTo>
                        <a:pt x="52961" y="53741"/>
                        <a:pt x="55992" y="55767"/>
                        <a:pt x="58772" y="58111"/>
                      </a:cubicBezTo>
                      <a:cubicBezTo>
                        <a:pt x="61199" y="60304"/>
                        <a:pt x="63125" y="62983"/>
                        <a:pt x="64464" y="65981"/>
                      </a:cubicBezTo>
                      <a:cubicBezTo>
                        <a:pt x="65871" y="69313"/>
                        <a:pt x="66557" y="72913"/>
                        <a:pt x="66474" y="76530"/>
                      </a:cubicBezTo>
                      <a:cubicBezTo>
                        <a:pt x="66591" y="81034"/>
                        <a:pt x="65503" y="85487"/>
                        <a:pt x="63292" y="89422"/>
                      </a:cubicBezTo>
                      <a:cubicBezTo>
                        <a:pt x="61049" y="93106"/>
                        <a:pt x="58018" y="96254"/>
                        <a:pt x="54418" y="98632"/>
                      </a:cubicBezTo>
                      <a:cubicBezTo>
                        <a:pt x="50567" y="101110"/>
                        <a:pt x="46314" y="102918"/>
                        <a:pt x="41860" y="103990"/>
                      </a:cubicBezTo>
                      <a:cubicBezTo>
                        <a:pt x="36921" y="105145"/>
                        <a:pt x="31864" y="105698"/>
                        <a:pt x="26790" y="105664"/>
                      </a:cubicBezTo>
                      <a:cubicBezTo>
                        <a:pt x="17431" y="105564"/>
                        <a:pt x="8255" y="103203"/>
                        <a:pt x="0" y="98799"/>
                      </a:cubicBezTo>
                      <a:close/>
                    </a:path>
                  </a:pathLst>
                </a:custGeom>
                <a:solidFill>
                  <a:srgbClr val="1E1E1E"/>
                </a:solidFill>
                <a:ln w="16732" cap="flat">
                  <a:noFill/>
                  <a:prstDash val="solid"/>
                  <a:miter/>
                </a:ln>
              </p:spPr>
              <p:txBody>
                <a:bodyPr rtlCol="0" anchor="ctr"/>
                <a:lstStyle/>
                <a:p>
                  <a:endParaRPr lang="en-US"/>
                </a:p>
              </p:txBody>
            </p:sp>
          </p:grpSp>
          <p:grpSp>
            <p:nvGrpSpPr>
              <p:cNvPr id="162" name="Graphic 4">
                <a:extLst>
                  <a:ext uri="{FF2B5EF4-FFF2-40B4-BE49-F238E27FC236}">
                    <a16:creationId xmlns:a16="http://schemas.microsoft.com/office/drawing/2014/main" id="{F572C04A-07B5-4A63-9A3F-B7160715649D}"/>
                  </a:ext>
                </a:extLst>
              </p:cNvPr>
              <p:cNvGrpSpPr/>
              <p:nvPr/>
            </p:nvGrpSpPr>
            <p:grpSpPr>
              <a:xfrm>
                <a:off x="4669960" y="5715435"/>
                <a:ext cx="759184" cy="194901"/>
                <a:chOff x="4669960" y="5715435"/>
                <a:chExt cx="759184" cy="194901"/>
              </a:xfrm>
              <a:solidFill>
                <a:srgbClr val="1E1E1E"/>
              </a:solidFill>
            </p:grpSpPr>
            <p:sp>
              <p:nvSpPr>
                <p:cNvPr id="163" name="Freeform: Shape 162">
                  <a:extLst>
                    <a:ext uri="{FF2B5EF4-FFF2-40B4-BE49-F238E27FC236}">
                      <a16:creationId xmlns:a16="http://schemas.microsoft.com/office/drawing/2014/main" id="{AE508DE7-BE6A-461D-A649-CE9234DC0F12}"/>
                    </a:ext>
                  </a:extLst>
                </p:cNvPr>
                <p:cNvSpPr/>
                <p:nvPr/>
              </p:nvSpPr>
              <p:spPr>
                <a:xfrm>
                  <a:off x="4669960" y="5723358"/>
                  <a:ext cx="86149" cy="140765"/>
                </a:xfrm>
                <a:custGeom>
                  <a:avLst/>
                  <a:gdLst>
                    <a:gd name="connsiteX0" fmla="*/ 16744 w 86149"/>
                    <a:gd name="connsiteY0" fmla="*/ 87687 h 140765"/>
                    <a:gd name="connsiteX1" fmla="*/ 16744 w 86149"/>
                    <a:gd name="connsiteY1" fmla="*/ 140765 h 140765"/>
                    <a:gd name="connsiteX2" fmla="*/ 0 w 86149"/>
                    <a:gd name="connsiteY2" fmla="*/ 140765 h 140765"/>
                    <a:gd name="connsiteX3" fmla="*/ 0 w 86149"/>
                    <a:gd name="connsiteY3" fmla="*/ 115 h 140765"/>
                    <a:gd name="connsiteX4" fmla="*/ 38679 w 86149"/>
                    <a:gd name="connsiteY4" fmla="*/ 115 h 140765"/>
                    <a:gd name="connsiteX5" fmla="*/ 73675 w 86149"/>
                    <a:gd name="connsiteY5" fmla="*/ 11166 h 140765"/>
                    <a:gd name="connsiteX6" fmla="*/ 86065 w 86149"/>
                    <a:gd name="connsiteY6" fmla="*/ 42143 h 140765"/>
                    <a:gd name="connsiteX7" fmla="*/ 72335 w 86149"/>
                    <a:gd name="connsiteY7" fmla="*/ 75631 h 140765"/>
                    <a:gd name="connsiteX8" fmla="*/ 35163 w 86149"/>
                    <a:gd name="connsiteY8" fmla="*/ 88356 h 140765"/>
                    <a:gd name="connsiteX9" fmla="*/ 16744 w 86149"/>
                    <a:gd name="connsiteY9" fmla="*/ 15017 h 140765"/>
                    <a:gd name="connsiteX10" fmla="*/ 16744 w 86149"/>
                    <a:gd name="connsiteY10" fmla="*/ 72784 h 140765"/>
                    <a:gd name="connsiteX11" fmla="*/ 33488 w 86149"/>
                    <a:gd name="connsiteY11" fmla="*/ 72784 h 140765"/>
                    <a:gd name="connsiteX12" fmla="*/ 59609 w 86149"/>
                    <a:gd name="connsiteY12" fmla="*/ 64914 h 140765"/>
                    <a:gd name="connsiteX13" fmla="*/ 68483 w 86149"/>
                    <a:gd name="connsiteY13" fmla="*/ 42980 h 140765"/>
                    <a:gd name="connsiteX14" fmla="*/ 34995 w 86149"/>
                    <a:gd name="connsiteY14" fmla="*/ 15017 h 14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6149" h="140765">
                      <a:moveTo>
                        <a:pt x="16744" y="87687"/>
                      </a:moveTo>
                      <a:lnTo>
                        <a:pt x="16744" y="140765"/>
                      </a:lnTo>
                      <a:lnTo>
                        <a:pt x="0" y="140765"/>
                      </a:lnTo>
                      <a:lnTo>
                        <a:pt x="0" y="115"/>
                      </a:lnTo>
                      <a:lnTo>
                        <a:pt x="38679" y="115"/>
                      </a:lnTo>
                      <a:cubicBezTo>
                        <a:pt x="51321" y="-739"/>
                        <a:pt x="63812" y="3195"/>
                        <a:pt x="73675" y="11166"/>
                      </a:cubicBezTo>
                      <a:cubicBezTo>
                        <a:pt x="82281" y="19086"/>
                        <a:pt x="86835" y="30472"/>
                        <a:pt x="86065" y="42143"/>
                      </a:cubicBezTo>
                      <a:cubicBezTo>
                        <a:pt x="86701" y="54801"/>
                        <a:pt x="81661" y="67074"/>
                        <a:pt x="72335" y="75631"/>
                      </a:cubicBezTo>
                      <a:cubicBezTo>
                        <a:pt x="62020" y="84455"/>
                        <a:pt x="48725" y="89009"/>
                        <a:pt x="35163" y="88356"/>
                      </a:cubicBezTo>
                      <a:close/>
                      <a:moveTo>
                        <a:pt x="16744" y="15017"/>
                      </a:moveTo>
                      <a:lnTo>
                        <a:pt x="16744" y="72784"/>
                      </a:lnTo>
                      <a:lnTo>
                        <a:pt x="33488" y="72784"/>
                      </a:lnTo>
                      <a:cubicBezTo>
                        <a:pt x="42865" y="73387"/>
                        <a:pt x="52125" y="70591"/>
                        <a:pt x="59609" y="64914"/>
                      </a:cubicBezTo>
                      <a:cubicBezTo>
                        <a:pt x="65670" y="59272"/>
                        <a:pt x="68919" y="51252"/>
                        <a:pt x="68483" y="42980"/>
                      </a:cubicBezTo>
                      <a:cubicBezTo>
                        <a:pt x="68483" y="24394"/>
                        <a:pt x="57600" y="15017"/>
                        <a:pt x="34995" y="15017"/>
                      </a:cubicBezTo>
                      <a:close/>
                    </a:path>
                  </a:pathLst>
                </a:custGeom>
                <a:solidFill>
                  <a:srgbClr val="1E1E1E"/>
                </a:solidFill>
                <a:ln w="16732"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19272F-6E38-4F72-A934-FC564507A226}"/>
                    </a:ext>
                  </a:extLst>
                </p:cNvPr>
                <p:cNvSpPr/>
                <p:nvPr/>
              </p:nvSpPr>
              <p:spPr>
                <a:xfrm>
                  <a:off x="4778454" y="5717276"/>
                  <a:ext cx="20943" cy="146847"/>
                </a:xfrm>
                <a:custGeom>
                  <a:avLst/>
                  <a:gdLst>
                    <a:gd name="connsiteX0" fmla="*/ 10390 w 20943"/>
                    <a:gd name="connsiteY0" fmla="*/ 20932 h 146847"/>
                    <a:gd name="connsiteX1" fmla="*/ 3022 w 20943"/>
                    <a:gd name="connsiteY1" fmla="*/ 17918 h 146847"/>
                    <a:gd name="connsiteX2" fmla="*/ 8 w 20943"/>
                    <a:gd name="connsiteY2" fmla="*/ 10551 h 146847"/>
                    <a:gd name="connsiteX3" fmla="*/ 3022 w 20943"/>
                    <a:gd name="connsiteY3" fmla="*/ 3015 h 146847"/>
                    <a:gd name="connsiteX4" fmla="*/ 10390 w 20943"/>
                    <a:gd name="connsiteY4" fmla="*/ 2 h 146847"/>
                    <a:gd name="connsiteX5" fmla="*/ 17925 w 20943"/>
                    <a:gd name="connsiteY5" fmla="*/ 3015 h 146847"/>
                    <a:gd name="connsiteX6" fmla="*/ 20939 w 20943"/>
                    <a:gd name="connsiteY6" fmla="*/ 10551 h 146847"/>
                    <a:gd name="connsiteX7" fmla="*/ 17925 w 20943"/>
                    <a:gd name="connsiteY7" fmla="*/ 17918 h 146847"/>
                    <a:gd name="connsiteX8" fmla="*/ 10390 w 20943"/>
                    <a:gd name="connsiteY8" fmla="*/ 20932 h 146847"/>
                    <a:gd name="connsiteX9" fmla="*/ 18259 w 20943"/>
                    <a:gd name="connsiteY9" fmla="*/ 146847 h 146847"/>
                    <a:gd name="connsiteX10" fmla="*/ 1515 w 20943"/>
                    <a:gd name="connsiteY10" fmla="*/ 146847 h 146847"/>
                    <a:gd name="connsiteX11" fmla="*/ 1515 w 20943"/>
                    <a:gd name="connsiteY11" fmla="*/ 46383 h 146847"/>
                    <a:gd name="connsiteX12" fmla="*/ 18259 w 20943"/>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3" h="146847">
                      <a:moveTo>
                        <a:pt x="10390" y="20932"/>
                      </a:moveTo>
                      <a:cubicBezTo>
                        <a:pt x="7627" y="20982"/>
                        <a:pt x="4965" y="19893"/>
                        <a:pt x="3022" y="17918"/>
                      </a:cubicBezTo>
                      <a:cubicBezTo>
                        <a:pt x="996" y="16026"/>
                        <a:pt x="-109" y="13330"/>
                        <a:pt x="8" y="10551"/>
                      </a:cubicBezTo>
                      <a:cubicBezTo>
                        <a:pt x="-75" y="7738"/>
                        <a:pt x="1013" y="5008"/>
                        <a:pt x="3022" y="3015"/>
                      </a:cubicBezTo>
                      <a:cubicBezTo>
                        <a:pt x="4965" y="1039"/>
                        <a:pt x="7627" y="-48"/>
                        <a:pt x="10390" y="2"/>
                      </a:cubicBezTo>
                      <a:cubicBezTo>
                        <a:pt x="13203" y="-15"/>
                        <a:pt x="15899" y="1056"/>
                        <a:pt x="17925" y="3015"/>
                      </a:cubicBezTo>
                      <a:cubicBezTo>
                        <a:pt x="19934" y="5008"/>
                        <a:pt x="21022" y="7738"/>
                        <a:pt x="20939" y="10551"/>
                      </a:cubicBezTo>
                      <a:cubicBezTo>
                        <a:pt x="20989" y="13313"/>
                        <a:pt x="19900" y="15976"/>
                        <a:pt x="17925" y="17918"/>
                      </a:cubicBezTo>
                      <a:cubicBezTo>
                        <a:pt x="15899" y="19877"/>
                        <a:pt x="13203" y="20949"/>
                        <a:pt x="10390" y="20932"/>
                      </a:cubicBezTo>
                      <a:close/>
                      <a:moveTo>
                        <a:pt x="18259" y="146847"/>
                      </a:moveTo>
                      <a:lnTo>
                        <a:pt x="1515" y="146847"/>
                      </a:lnTo>
                      <a:lnTo>
                        <a:pt x="1515" y="46383"/>
                      </a:lnTo>
                      <a:lnTo>
                        <a:pt x="18259" y="46383"/>
                      </a:lnTo>
                      <a:close/>
                    </a:path>
                  </a:pathLst>
                </a:custGeom>
                <a:solidFill>
                  <a:srgbClr val="1E1E1E"/>
                </a:solidFill>
                <a:ln w="16732"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A7B9F95-237B-46BE-82A1-9152628ECD31}"/>
                    </a:ext>
                  </a:extLst>
                </p:cNvPr>
                <p:cNvSpPr/>
                <p:nvPr/>
              </p:nvSpPr>
              <p:spPr>
                <a:xfrm>
                  <a:off x="4828695" y="5761266"/>
                  <a:ext cx="92687" cy="149071"/>
                </a:xfrm>
                <a:custGeom>
                  <a:avLst/>
                  <a:gdLst>
                    <a:gd name="connsiteX0" fmla="*/ 16744 w 92687"/>
                    <a:gd name="connsiteY0" fmla="*/ 88457 h 149071"/>
                    <a:gd name="connsiteX1" fmla="*/ 16744 w 92687"/>
                    <a:gd name="connsiteY1" fmla="*/ 88457 h 149071"/>
                    <a:gd name="connsiteX2" fmla="*/ 16744 w 92687"/>
                    <a:gd name="connsiteY2" fmla="*/ 149071 h 149071"/>
                    <a:gd name="connsiteX3" fmla="*/ 0 w 92687"/>
                    <a:gd name="connsiteY3" fmla="*/ 149071 h 149071"/>
                    <a:gd name="connsiteX4" fmla="*/ 0 w 92687"/>
                    <a:gd name="connsiteY4" fmla="*/ 2392 h 149071"/>
                    <a:gd name="connsiteX5" fmla="*/ 16744 w 92687"/>
                    <a:gd name="connsiteY5" fmla="*/ 2392 h 149071"/>
                    <a:gd name="connsiteX6" fmla="*/ 16744 w 92687"/>
                    <a:gd name="connsiteY6" fmla="*/ 20141 h 149071"/>
                    <a:gd name="connsiteX7" fmla="*/ 16744 w 92687"/>
                    <a:gd name="connsiteY7" fmla="*/ 20141 h 149071"/>
                    <a:gd name="connsiteX8" fmla="*/ 51405 w 92687"/>
                    <a:gd name="connsiteY8" fmla="*/ 49 h 149071"/>
                    <a:gd name="connsiteX9" fmla="*/ 81711 w 92687"/>
                    <a:gd name="connsiteY9" fmla="*/ 13611 h 149071"/>
                    <a:gd name="connsiteX10" fmla="*/ 92595 w 92687"/>
                    <a:gd name="connsiteY10" fmla="*/ 49779 h 149071"/>
                    <a:gd name="connsiteX11" fmla="*/ 80372 w 92687"/>
                    <a:gd name="connsiteY11" fmla="*/ 90132 h 149071"/>
                    <a:gd name="connsiteX12" fmla="*/ 46883 w 92687"/>
                    <a:gd name="connsiteY12" fmla="*/ 105202 h 149071"/>
                    <a:gd name="connsiteX13" fmla="*/ 16744 w 92687"/>
                    <a:gd name="connsiteY13" fmla="*/ 88457 h 149071"/>
                    <a:gd name="connsiteX14" fmla="*/ 16744 w 92687"/>
                    <a:gd name="connsiteY14" fmla="*/ 47936 h 149071"/>
                    <a:gd name="connsiteX15" fmla="*/ 16744 w 92687"/>
                    <a:gd name="connsiteY15" fmla="*/ 61834 h 149071"/>
                    <a:gd name="connsiteX16" fmla="*/ 24949 w 92687"/>
                    <a:gd name="connsiteY16" fmla="*/ 83099 h 149071"/>
                    <a:gd name="connsiteX17" fmla="*/ 65436 w 92687"/>
                    <a:gd name="connsiteY17" fmla="*/ 83819 h 149071"/>
                    <a:gd name="connsiteX18" fmla="*/ 68316 w 92687"/>
                    <a:gd name="connsiteY18" fmla="*/ 80588 h 149071"/>
                    <a:gd name="connsiteX19" fmla="*/ 76688 w 92687"/>
                    <a:gd name="connsiteY19" fmla="*/ 49443 h 149071"/>
                    <a:gd name="connsiteX20" fmla="*/ 68986 w 92687"/>
                    <a:gd name="connsiteY20" fmla="*/ 23156 h 149071"/>
                    <a:gd name="connsiteX21" fmla="*/ 47888 w 92687"/>
                    <a:gd name="connsiteY21" fmla="*/ 13611 h 149071"/>
                    <a:gd name="connsiteX22" fmla="*/ 25284 w 92687"/>
                    <a:gd name="connsiteY22" fmla="*/ 23323 h 149071"/>
                    <a:gd name="connsiteX23" fmla="*/ 16744 w 92687"/>
                    <a:gd name="connsiteY23" fmla="*/ 47936 h 1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687" h="149071">
                      <a:moveTo>
                        <a:pt x="16744" y="88457"/>
                      </a:moveTo>
                      <a:lnTo>
                        <a:pt x="16744" y="88457"/>
                      </a:lnTo>
                      <a:lnTo>
                        <a:pt x="16744" y="149071"/>
                      </a:lnTo>
                      <a:lnTo>
                        <a:pt x="0" y="149071"/>
                      </a:lnTo>
                      <a:lnTo>
                        <a:pt x="0" y="2392"/>
                      </a:lnTo>
                      <a:lnTo>
                        <a:pt x="16744" y="2392"/>
                      </a:lnTo>
                      <a:lnTo>
                        <a:pt x="16744" y="20141"/>
                      </a:lnTo>
                      <a:lnTo>
                        <a:pt x="16744" y="20141"/>
                      </a:lnTo>
                      <a:cubicBezTo>
                        <a:pt x="23509" y="7382"/>
                        <a:pt x="36954" y="-421"/>
                        <a:pt x="51405" y="49"/>
                      </a:cubicBezTo>
                      <a:cubicBezTo>
                        <a:pt x="63092" y="-554"/>
                        <a:pt x="74361" y="4485"/>
                        <a:pt x="81711" y="13611"/>
                      </a:cubicBezTo>
                      <a:cubicBezTo>
                        <a:pt x="89480" y="24009"/>
                        <a:pt x="93349" y="36818"/>
                        <a:pt x="92595" y="49779"/>
                      </a:cubicBezTo>
                      <a:cubicBezTo>
                        <a:pt x="93332" y="64245"/>
                        <a:pt x="89012" y="78512"/>
                        <a:pt x="80372" y="90132"/>
                      </a:cubicBezTo>
                      <a:cubicBezTo>
                        <a:pt x="72201" y="100145"/>
                        <a:pt x="59793" y="105737"/>
                        <a:pt x="46883" y="105202"/>
                      </a:cubicBezTo>
                      <a:cubicBezTo>
                        <a:pt x="34510" y="105620"/>
                        <a:pt x="22922" y="99173"/>
                        <a:pt x="16744" y="88457"/>
                      </a:cubicBezTo>
                      <a:close/>
                      <a:moveTo>
                        <a:pt x="16744" y="47936"/>
                      </a:moveTo>
                      <a:lnTo>
                        <a:pt x="16744" y="61834"/>
                      </a:lnTo>
                      <a:cubicBezTo>
                        <a:pt x="16627" y="69720"/>
                        <a:pt x="19574" y="77339"/>
                        <a:pt x="24949" y="83099"/>
                      </a:cubicBezTo>
                      <a:cubicBezTo>
                        <a:pt x="35933" y="94485"/>
                        <a:pt x="54050" y="94803"/>
                        <a:pt x="65436" y="83819"/>
                      </a:cubicBezTo>
                      <a:cubicBezTo>
                        <a:pt x="66474" y="82815"/>
                        <a:pt x="67446" y="81743"/>
                        <a:pt x="68316" y="80588"/>
                      </a:cubicBezTo>
                      <a:cubicBezTo>
                        <a:pt x="74361" y="71362"/>
                        <a:pt x="77291" y="60444"/>
                        <a:pt x="76688" y="49443"/>
                      </a:cubicBezTo>
                      <a:cubicBezTo>
                        <a:pt x="77174" y="40067"/>
                        <a:pt x="74461" y="30791"/>
                        <a:pt x="68986" y="23156"/>
                      </a:cubicBezTo>
                      <a:cubicBezTo>
                        <a:pt x="63862" y="16826"/>
                        <a:pt x="56026" y="13276"/>
                        <a:pt x="47888" y="13611"/>
                      </a:cubicBezTo>
                      <a:cubicBezTo>
                        <a:pt x="39282" y="13327"/>
                        <a:pt x="30994" y="16893"/>
                        <a:pt x="25284" y="23323"/>
                      </a:cubicBezTo>
                      <a:cubicBezTo>
                        <a:pt x="19473" y="30188"/>
                        <a:pt x="16426" y="38962"/>
                        <a:pt x="16744" y="47936"/>
                      </a:cubicBezTo>
                      <a:close/>
                    </a:path>
                  </a:pathLst>
                </a:custGeom>
                <a:solidFill>
                  <a:srgbClr val="1E1E1E"/>
                </a:solidFill>
                <a:ln w="16732"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809BEAD5-B54E-467D-8AEA-1F2FBDBCEE4C}"/>
                    </a:ext>
                  </a:extLst>
                </p:cNvPr>
                <p:cNvSpPr/>
                <p:nvPr/>
              </p:nvSpPr>
              <p:spPr>
                <a:xfrm>
                  <a:off x="4940442" y="5761260"/>
                  <a:ext cx="88278" cy="105284"/>
                </a:xfrm>
                <a:custGeom>
                  <a:avLst/>
                  <a:gdLst>
                    <a:gd name="connsiteX0" fmla="*/ 87675 w 88278"/>
                    <a:gd name="connsiteY0" fmla="*/ 56650 h 105284"/>
                    <a:gd name="connsiteX1" fmla="*/ 16680 w 88278"/>
                    <a:gd name="connsiteY1" fmla="*/ 56650 h 105284"/>
                    <a:gd name="connsiteX2" fmla="*/ 25721 w 88278"/>
                    <a:gd name="connsiteY2" fmla="*/ 82603 h 105284"/>
                    <a:gd name="connsiteX3" fmla="*/ 49498 w 88278"/>
                    <a:gd name="connsiteY3" fmla="*/ 91812 h 105284"/>
                    <a:gd name="connsiteX4" fmla="*/ 80642 w 88278"/>
                    <a:gd name="connsiteY4" fmla="*/ 80594 h 105284"/>
                    <a:gd name="connsiteX5" fmla="*/ 80642 w 88278"/>
                    <a:gd name="connsiteY5" fmla="*/ 95663 h 105284"/>
                    <a:gd name="connsiteX6" fmla="*/ 45647 w 88278"/>
                    <a:gd name="connsiteY6" fmla="*/ 105208 h 105284"/>
                    <a:gd name="connsiteX7" fmla="*/ 12159 w 88278"/>
                    <a:gd name="connsiteY7" fmla="*/ 91645 h 105284"/>
                    <a:gd name="connsiteX8" fmla="*/ 103 w 88278"/>
                    <a:gd name="connsiteY8" fmla="*/ 53133 h 105284"/>
                    <a:gd name="connsiteX9" fmla="*/ 13331 w 88278"/>
                    <a:gd name="connsiteY9" fmla="*/ 14790 h 105284"/>
                    <a:gd name="connsiteX10" fmla="*/ 46819 w 88278"/>
                    <a:gd name="connsiteY10" fmla="*/ 55 h 105284"/>
                    <a:gd name="connsiteX11" fmla="*/ 77461 w 88278"/>
                    <a:gd name="connsiteY11" fmla="*/ 12780 h 105284"/>
                    <a:gd name="connsiteX12" fmla="*/ 88177 w 88278"/>
                    <a:gd name="connsiteY12" fmla="*/ 48278 h 105284"/>
                    <a:gd name="connsiteX13" fmla="*/ 70931 w 88278"/>
                    <a:gd name="connsiteY13" fmla="*/ 43087 h 105284"/>
                    <a:gd name="connsiteX14" fmla="*/ 64066 w 88278"/>
                    <a:gd name="connsiteY14" fmla="*/ 21320 h 105284"/>
                    <a:gd name="connsiteX15" fmla="*/ 45815 w 88278"/>
                    <a:gd name="connsiteY15" fmla="*/ 13617 h 105284"/>
                    <a:gd name="connsiteX16" fmla="*/ 26391 w 88278"/>
                    <a:gd name="connsiteY16" fmla="*/ 21822 h 105284"/>
                    <a:gd name="connsiteX17" fmla="*/ 16680 w 88278"/>
                    <a:gd name="connsiteY17" fmla="*/ 43087 h 10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78" h="105284">
                      <a:moveTo>
                        <a:pt x="87675" y="56650"/>
                      </a:moveTo>
                      <a:lnTo>
                        <a:pt x="16680" y="56650"/>
                      </a:lnTo>
                      <a:cubicBezTo>
                        <a:pt x="16362" y="66127"/>
                        <a:pt x="19593" y="75370"/>
                        <a:pt x="25721" y="82603"/>
                      </a:cubicBezTo>
                      <a:cubicBezTo>
                        <a:pt x="32001" y="88865"/>
                        <a:pt x="40624" y="92214"/>
                        <a:pt x="49498" y="91812"/>
                      </a:cubicBezTo>
                      <a:cubicBezTo>
                        <a:pt x="60851" y="91695"/>
                        <a:pt x="71835" y="87744"/>
                        <a:pt x="80642" y="80594"/>
                      </a:cubicBezTo>
                      <a:lnTo>
                        <a:pt x="80642" y="95663"/>
                      </a:lnTo>
                      <a:cubicBezTo>
                        <a:pt x="70295" y="102495"/>
                        <a:pt x="58038" y="105844"/>
                        <a:pt x="45647" y="105208"/>
                      </a:cubicBezTo>
                      <a:cubicBezTo>
                        <a:pt x="33039" y="105844"/>
                        <a:pt x="20782" y="100871"/>
                        <a:pt x="12159" y="91645"/>
                      </a:cubicBezTo>
                      <a:cubicBezTo>
                        <a:pt x="3552" y="80711"/>
                        <a:pt x="-734" y="67014"/>
                        <a:pt x="103" y="53133"/>
                      </a:cubicBezTo>
                      <a:cubicBezTo>
                        <a:pt x="-533" y="39135"/>
                        <a:pt x="4205" y="25422"/>
                        <a:pt x="13331" y="14790"/>
                      </a:cubicBezTo>
                      <a:cubicBezTo>
                        <a:pt x="21753" y="5162"/>
                        <a:pt x="34027" y="-230"/>
                        <a:pt x="46819" y="55"/>
                      </a:cubicBezTo>
                      <a:cubicBezTo>
                        <a:pt x="58440" y="-565"/>
                        <a:pt x="69709" y="4107"/>
                        <a:pt x="77461" y="12780"/>
                      </a:cubicBezTo>
                      <a:cubicBezTo>
                        <a:pt x="85163" y="22960"/>
                        <a:pt x="88964" y="35552"/>
                        <a:pt x="88177" y="48278"/>
                      </a:cubicBezTo>
                      <a:close/>
                      <a:moveTo>
                        <a:pt x="70931" y="43087"/>
                      </a:moveTo>
                      <a:cubicBezTo>
                        <a:pt x="71265" y="35251"/>
                        <a:pt x="68838" y="27549"/>
                        <a:pt x="64066" y="21320"/>
                      </a:cubicBezTo>
                      <a:cubicBezTo>
                        <a:pt x="59444" y="16146"/>
                        <a:pt x="52747" y="13316"/>
                        <a:pt x="45815" y="13617"/>
                      </a:cubicBezTo>
                      <a:cubicBezTo>
                        <a:pt x="38464" y="13467"/>
                        <a:pt x="31398" y="16447"/>
                        <a:pt x="26391" y="21822"/>
                      </a:cubicBezTo>
                      <a:cubicBezTo>
                        <a:pt x="20882" y="27632"/>
                        <a:pt x="17467" y="35117"/>
                        <a:pt x="16680" y="43087"/>
                      </a:cubicBezTo>
                      <a:close/>
                    </a:path>
                  </a:pathLst>
                </a:custGeom>
                <a:solidFill>
                  <a:srgbClr val="1E1E1E"/>
                </a:solidFill>
                <a:ln w="16732"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D993DA97-FD1D-459D-A4D8-F32122AA4B36}"/>
                    </a:ext>
                  </a:extLst>
                </p:cNvPr>
                <p:cNvSpPr/>
                <p:nvPr/>
              </p:nvSpPr>
              <p:spPr>
                <a:xfrm>
                  <a:off x="5051727" y="5715435"/>
                  <a:ext cx="16744" cy="148687"/>
                </a:xfrm>
                <a:custGeom>
                  <a:avLst/>
                  <a:gdLst>
                    <a:gd name="connsiteX0" fmla="*/ 16744 w 16744"/>
                    <a:gd name="connsiteY0" fmla="*/ 148688 h 148687"/>
                    <a:gd name="connsiteX1" fmla="*/ 0 w 16744"/>
                    <a:gd name="connsiteY1" fmla="*/ 148688 h 148687"/>
                    <a:gd name="connsiteX2" fmla="*/ 0 w 16744"/>
                    <a:gd name="connsiteY2" fmla="*/ 0 h 148687"/>
                    <a:gd name="connsiteX3" fmla="*/ 16744 w 16744"/>
                    <a:gd name="connsiteY3" fmla="*/ 0 h 148687"/>
                  </a:gdLst>
                  <a:ahLst/>
                  <a:cxnLst>
                    <a:cxn ang="0">
                      <a:pos x="connsiteX0" y="connsiteY0"/>
                    </a:cxn>
                    <a:cxn ang="0">
                      <a:pos x="connsiteX1" y="connsiteY1"/>
                    </a:cxn>
                    <a:cxn ang="0">
                      <a:pos x="connsiteX2" y="connsiteY2"/>
                    </a:cxn>
                    <a:cxn ang="0">
                      <a:pos x="connsiteX3" y="connsiteY3"/>
                    </a:cxn>
                  </a:cxnLst>
                  <a:rect l="l" t="t" r="r" b="b"/>
                  <a:pathLst>
                    <a:path w="16744" h="148687">
                      <a:moveTo>
                        <a:pt x="16744" y="148688"/>
                      </a:moveTo>
                      <a:lnTo>
                        <a:pt x="0" y="148688"/>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B03301C-4A55-4813-AC81-B8156A8F4540}"/>
                    </a:ext>
                  </a:extLst>
                </p:cNvPr>
                <p:cNvSpPr/>
                <p:nvPr/>
              </p:nvSpPr>
              <p:spPr>
                <a:xfrm>
                  <a:off x="5098937" y="5717276"/>
                  <a:ext cx="20940" cy="146847"/>
                </a:xfrm>
                <a:custGeom>
                  <a:avLst/>
                  <a:gdLst>
                    <a:gd name="connsiteX0" fmla="*/ 10390 w 20940"/>
                    <a:gd name="connsiteY0" fmla="*/ 20932 h 146847"/>
                    <a:gd name="connsiteX1" fmla="*/ 3022 w 20940"/>
                    <a:gd name="connsiteY1" fmla="*/ 17918 h 146847"/>
                    <a:gd name="connsiteX2" fmla="*/ 9 w 20940"/>
                    <a:gd name="connsiteY2" fmla="*/ 10551 h 146847"/>
                    <a:gd name="connsiteX3" fmla="*/ 3022 w 20940"/>
                    <a:gd name="connsiteY3" fmla="*/ 3015 h 146847"/>
                    <a:gd name="connsiteX4" fmla="*/ 10390 w 20940"/>
                    <a:gd name="connsiteY4" fmla="*/ 2 h 146847"/>
                    <a:gd name="connsiteX5" fmla="*/ 20939 w 20940"/>
                    <a:gd name="connsiteY5" fmla="*/ 10215 h 146847"/>
                    <a:gd name="connsiteX6" fmla="*/ 20939 w 20940"/>
                    <a:gd name="connsiteY6" fmla="*/ 10551 h 146847"/>
                    <a:gd name="connsiteX7" fmla="*/ 17924 w 20940"/>
                    <a:gd name="connsiteY7" fmla="*/ 17918 h 146847"/>
                    <a:gd name="connsiteX8" fmla="*/ 10390 w 20940"/>
                    <a:gd name="connsiteY8" fmla="*/ 20932 h 146847"/>
                    <a:gd name="connsiteX9" fmla="*/ 18260 w 20940"/>
                    <a:gd name="connsiteY9" fmla="*/ 146847 h 146847"/>
                    <a:gd name="connsiteX10" fmla="*/ 1515 w 20940"/>
                    <a:gd name="connsiteY10" fmla="*/ 146847 h 146847"/>
                    <a:gd name="connsiteX11" fmla="*/ 1515 w 20940"/>
                    <a:gd name="connsiteY11" fmla="*/ 46383 h 146847"/>
                    <a:gd name="connsiteX12" fmla="*/ 18260 w 20940"/>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0" h="146847">
                      <a:moveTo>
                        <a:pt x="10390" y="20932"/>
                      </a:moveTo>
                      <a:cubicBezTo>
                        <a:pt x="7627" y="20982"/>
                        <a:pt x="4965" y="19893"/>
                        <a:pt x="3022" y="17918"/>
                      </a:cubicBezTo>
                      <a:cubicBezTo>
                        <a:pt x="996" y="16026"/>
                        <a:pt x="-109" y="13330"/>
                        <a:pt x="9" y="10551"/>
                      </a:cubicBezTo>
                      <a:cubicBezTo>
                        <a:pt x="-75" y="7738"/>
                        <a:pt x="1013" y="5008"/>
                        <a:pt x="3022" y="3015"/>
                      </a:cubicBezTo>
                      <a:cubicBezTo>
                        <a:pt x="4965" y="1039"/>
                        <a:pt x="7627" y="-48"/>
                        <a:pt x="10390" y="2"/>
                      </a:cubicBezTo>
                      <a:cubicBezTo>
                        <a:pt x="16116" y="-99"/>
                        <a:pt x="20838" y="4472"/>
                        <a:pt x="20939" y="10215"/>
                      </a:cubicBezTo>
                      <a:cubicBezTo>
                        <a:pt x="20939" y="10333"/>
                        <a:pt x="20939" y="10433"/>
                        <a:pt x="20939" y="10551"/>
                      </a:cubicBezTo>
                      <a:cubicBezTo>
                        <a:pt x="20989" y="13313"/>
                        <a:pt x="19900" y="15976"/>
                        <a:pt x="17924" y="17918"/>
                      </a:cubicBezTo>
                      <a:cubicBezTo>
                        <a:pt x="15932" y="19927"/>
                        <a:pt x="13203" y="21016"/>
                        <a:pt x="10390" y="20932"/>
                      </a:cubicBezTo>
                      <a:close/>
                      <a:moveTo>
                        <a:pt x="18260" y="146847"/>
                      </a:moveTo>
                      <a:lnTo>
                        <a:pt x="1515" y="146847"/>
                      </a:lnTo>
                      <a:lnTo>
                        <a:pt x="1515" y="46383"/>
                      </a:lnTo>
                      <a:lnTo>
                        <a:pt x="18260" y="46383"/>
                      </a:lnTo>
                      <a:close/>
                    </a:path>
                  </a:pathLst>
                </a:custGeom>
                <a:solidFill>
                  <a:srgbClr val="1E1E1E"/>
                </a:solidFill>
                <a:ln w="16732"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4126CD49-5CC2-401D-B197-AE36C664F8BA}"/>
                    </a:ext>
                  </a:extLst>
                </p:cNvPr>
                <p:cNvSpPr/>
                <p:nvPr/>
              </p:nvSpPr>
              <p:spPr>
                <a:xfrm>
                  <a:off x="5148508" y="5761251"/>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539 w 84725"/>
                    <a:gd name="connsiteY3" fmla="*/ 13626 h 102871"/>
                    <a:gd name="connsiteX4" fmla="*/ 24614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349 w 84725"/>
                    <a:gd name="connsiteY13" fmla="*/ 10779 h 102871"/>
                    <a:gd name="connsiteX14" fmla="*/ 84223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111" y="13626"/>
                        <a:pt x="44539" y="13626"/>
                      </a:cubicBezTo>
                      <a:cubicBezTo>
                        <a:pt x="36870" y="13441"/>
                        <a:pt x="29520" y="16773"/>
                        <a:pt x="24614" y="22668"/>
                      </a:cubicBezTo>
                      <a:cubicBezTo>
                        <a:pt x="19222" y="29064"/>
                        <a:pt x="16409" y="37251"/>
                        <a:pt x="16744" y="45607"/>
                      </a:cubicBezTo>
                      <a:lnTo>
                        <a:pt x="16744" y="102872"/>
                      </a:lnTo>
                      <a:lnTo>
                        <a:pt x="0" y="102872"/>
                      </a:lnTo>
                      <a:lnTo>
                        <a:pt x="0" y="2407"/>
                      </a:lnTo>
                      <a:lnTo>
                        <a:pt x="16744" y="2407"/>
                      </a:lnTo>
                      <a:lnTo>
                        <a:pt x="16744" y="19151"/>
                      </a:lnTo>
                      <a:lnTo>
                        <a:pt x="16744" y="19151"/>
                      </a:lnTo>
                      <a:cubicBezTo>
                        <a:pt x="23308" y="6878"/>
                        <a:pt x="36334" y="-557"/>
                        <a:pt x="50232" y="63"/>
                      </a:cubicBezTo>
                      <a:cubicBezTo>
                        <a:pt x="59827" y="-557"/>
                        <a:pt x="69153" y="3428"/>
                        <a:pt x="75349" y="10779"/>
                      </a:cubicBezTo>
                      <a:cubicBezTo>
                        <a:pt x="81828" y="19687"/>
                        <a:pt x="84976" y="30587"/>
                        <a:pt x="84223" y="41588"/>
                      </a:cubicBezTo>
                      <a:close/>
                    </a:path>
                  </a:pathLst>
                </a:custGeom>
                <a:solidFill>
                  <a:srgbClr val="1E1E1E"/>
                </a:solidFill>
                <a:ln w="16732"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8D7579E-749A-4E8A-B9A6-14133AAB2BF0}"/>
                    </a:ext>
                  </a:extLst>
                </p:cNvPr>
                <p:cNvSpPr/>
                <p:nvPr/>
              </p:nvSpPr>
              <p:spPr>
                <a:xfrm>
                  <a:off x="5256571" y="5761260"/>
                  <a:ext cx="88262" cy="105284"/>
                </a:xfrm>
                <a:custGeom>
                  <a:avLst/>
                  <a:gdLst>
                    <a:gd name="connsiteX0" fmla="*/ 87675 w 88262"/>
                    <a:gd name="connsiteY0" fmla="*/ 56650 h 105284"/>
                    <a:gd name="connsiteX1" fmla="*/ 16680 w 88262"/>
                    <a:gd name="connsiteY1" fmla="*/ 56650 h 105284"/>
                    <a:gd name="connsiteX2" fmla="*/ 25721 w 88262"/>
                    <a:gd name="connsiteY2" fmla="*/ 82603 h 105284"/>
                    <a:gd name="connsiteX3" fmla="*/ 49498 w 88262"/>
                    <a:gd name="connsiteY3" fmla="*/ 91812 h 105284"/>
                    <a:gd name="connsiteX4" fmla="*/ 80642 w 88262"/>
                    <a:gd name="connsiteY4" fmla="*/ 80594 h 105284"/>
                    <a:gd name="connsiteX5" fmla="*/ 80642 w 88262"/>
                    <a:gd name="connsiteY5" fmla="*/ 95663 h 105284"/>
                    <a:gd name="connsiteX6" fmla="*/ 45647 w 88262"/>
                    <a:gd name="connsiteY6" fmla="*/ 105208 h 105284"/>
                    <a:gd name="connsiteX7" fmla="*/ 12159 w 88262"/>
                    <a:gd name="connsiteY7" fmla="*/ 91645 h 105284"/>
                    <a:gd name="connsiteX8" fmla="*/ 103 w 88262"/>
                    <a:gd name="connsiteY8" fmla="*/ 53133 h 105284"/>
                    <a:gd name="connsiteX9" fmla="*/ 13331 w 88262"/>
                    <a:gd name="connsiteY9" fmla="*/ 14789 h 105284"/>
                    <a:gd name="connsiteX10" fmla="*/ 46819 w 88262"/>
                    <a:gd name="connsiteY10" fmla="*/ 55 h 105284"/>
                    <a:gd name="connsiteX11" fmla="*/ 77294 w 88262"/>
                    <a:gd name="connsiteY11" fmla="*/ 12780 h 105284"/>
                    <a:gd name="connsiteX12" fmla="*/ 88177 w 88262"/>
                    <a:gd name="connsiteY12" fmla="*/ 48278 h 105284"/>
                    <a:gd name="connsiteX13" fmla="*/ 70931 w 88262"/>
                    <a:gd name="connsiteY13" fmla="*/ 43087 h 105284"/>
                    <a:gd name="connsiteX14" fmla="*/ 64233 w 88262"/>
                    <a:gd name="connsiteY14" fmla="*/ 21319 h 105284"/>
                    <a:gd name="connsiteX15" fmla="*/ 45815 w 88262"/>
                    <a:gd name="connsiteY15" fmla="*/ 13617 h 105284"/>
                    <a:gd name="connsiteX16" fmla="*/ 26559 w 88262"/>
                    <a:gd name="connsiteY16" fmla="*/ 21822 h 105284"/>
                    <a:gd name="connsiteX17" fmla="*/ 16680 w 88262"/>
                    <a:gd name="connsiteY17" fmla="*/ 43087 h 10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62" h="105284">
                      <a:moveTo>
                        <a:pt x="87675" y="56650"/>
                      </a:moveTo>
                      <a:lnTo>
                        <a:pt x="16680" y="56650"/>
                      </a:lnTo>
                      <a:cubicBezTo>
                        <a:pt x="16362" y="66127"/>
                        <a:pt x="19593" y="75369"/>
                        <a:pt x="25721" y="82603"/>
                      </a:cubicBezTo>
                      <a:cubicBezTo>
                        <a:pt x="32001" y="88865"/>
                        <a:pt x="40624" y="92214"/>
                        <a:pt x="49498" y="91812"/>
                      </a:cubicBezTo>
                      <a:cubicBezTo>
                        <a:pt x="60850" y="91695"/>
                        <a:pt x="71835" y="87743"/>
                        <a:pt x="80642" y="80594"/>
                      </a:cubicBezTo>
                      <a:lnTo>
                        <a:pt x="80642" y="95663"/>
                      </a:lnTo>
                      <a:cubicBezTo>
                        <a:pt x="70295" y="102495"/>
                        <a:pt x="58038" y="105844"/>
                        <a:pt x="45647" y="105208"/>
                      </a:cubicBezTo>
                      <a:cubicBezTo>
                        <a:pt x="33039" y="105844"/>
                        <a:pt x="20782" y="100871"/>
                        <a:pt x="12159" y="91645"/>
                      </a:cubicBezTo>
                      <a:cubicBezTo>
                        <a:pt x="3552" y="80711"/>
                        <a:pt x="-734" y="67014"/>
                        <a:pt x="103" y="53133"/>
                      </a:cubicBezTo>
                      <a:cubicBezTo>
                        <a:pt x="-533" y="39135"/>
                        <a:pt x="4205" y="25422"/>
                        <a:pt x="13331" y="14789"/>
                      </a:cubicBezTo>
                      <a:cubicBezTo>
                        <a:pt x="21753" y="5161"/>
                        <a:pt x="34027" y="-230"/>
                        <a:pt x="46819" y="55"/>
                      </a:cubicBezTo>
                      <a:cubicBezTo>
                        <a:pt x="58389" y="-565"/>
                        <a:pt x="69608" y="4123"/>
                        <a:pt x="77294" y="12780"/>
                      </a:cubicBezTo>
                      <a:cubicBezTo>
                        <a:pt x="85029" y="22944"/>
                        <a:pt x="88897" y="35518"/>
                        <a:pt x="88177" y="48278"/>
                      </a:cubicBezTo>
                      <a:close/>
                      <a:moveTo>
                        <a:pt x="70931" y="43087"/>
                      </a:moveTo>
                      <a:cubicBezTo>
                        <a:pt x="71450" y="35251"/>
                        <a:pt x="69055" y="27515"/>
                        <a:pt x="64233" y="21319"/>
                      </a:cubicBezTo>
                      <a:cubicBezTo>
                        <a:pt x="59561" y="16112"/>
                        <a:pt x="52797" y="13282"/>
                        <a:pt x="45815" y="13617"/>
                      </a:cubicBezTo>
                      <a:cubicBezTo>
                        <a:pt x="38531" y="13500"/>
                        <a:pt x="31532" y="16480"/>
                        <a:pt x="26559" y="21822"/>
                      </a:cubicBezTo>
                      <a:cubicBezTo>
                        <a:pt x="21050" y="27665"/>
                        <a:pt x="17601" y="35117"/>
                        <a:pt x="16680" y="43087"/>
                      </a:cubicBezTo>
                      <a:close/>
                    </a:path>
                  </a:pathLst>
                </a:custGeom>
                <a:solidFill>
                  <a:srgbClr val="1E1E1E"/>
                </a:solidFill>
                <a:ln w="16732"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AC4C470-B94B-426F-93B0-D12802E43F27}"/>
                    </a:ext>
                  </a:extLst>
                </p:cNvPr>
                <p:cNvSpPr/>
                <p:nvPr/>
              </p:nvSpPr>
              <p:spPr>
                <a:xfrm>
                  <a:off x="5362497" y="5761976"/>
                  <a:ext cx="66648" cy="105669"/>
                </a:xfrm>
                <a:custGeom>
                  <a:avLst/>
                  <a:gdLst>
                    <a:gd name="connsiteX0" fmla="*/ 0 w 66648"/>
                    <a:gd name="connsiteY0" fmla="*/ 98631 h 105669"/>
                    <a:gd name="connsiteX1" fmla="*/ 0 w 66648"/>
                    <a:gd name="connsiteY1" fmla="*/ 81887 h 105669"/>
                    <a:gd name="connsiteX2" fmla="*/ 28967 w 66648"/>
                    <a:gd name="connsiteY2" fmla="*/ 91766 h 105669"/>
                    <a:gd name="connsiteX3" fmla="*/ 50065 w 66648"/>
                    <a:gd name="connsiteY3" fmla="*/ 77533 h 105669"/>
                    <a:gd name="connsiteX4" fmla="*/ 48223 w 66648"/>
                    <a:gd name="connsiteY4" fmla="*/ 70668 h 105669"/>
                    <a:gd name="connsiteX5" fmla="*/ 43367 w 66648"/>
                    <a:gd name="connsiteY5" fmla="*/ 65813 h 105669"/>
                    <a:gd name="connsiteX6" fmla="*/ 36167 w 66648"/>
                    <a:gd name="connsiteY6" fmla="*/ 61961 h 105669"/>
                    <a:gd name="connsiteX7" fmla="*/ 27125 w 66648"/>
                    <a:gd name="connsiteY7" fmla="*/ 58278 h 105669"/>
                    <a:gd name="connsiteX8" fmla="*/ 15404 w 66648"/>
                    <a:gd name="connsiteY8" fmla="*/ 52920 h 105669"/>
                    <a:gd name="connsiteX9" fmla="*/ 7032 w 66648"/>
                    <a:gd name="connsiteY9" fmla="*/ 46892 h 105669"/>
                    <a:gd name="connsiteX10" fmla="*/ 1842 w 66648"/>
                    <a:gd name="connsiteY10" fmla="*/ 39190 h 105669"/>
                    <a:gd name="connsiteX11" fmla="*/ 168 w 66648"/>
                    <a:gd name="connsiteY11" fmla="*/ 29143 h 105669"/>
                    <a:gd name="connsiteX12" fmla="*/ 3349 w 66648"/>
                    <a:gd name="connsiteY12" fmla="*/ 16585 h 105669"/>
                    <a:gd name="connsiteX13" fmla="*/ 12056 w 66648"/>
                    <a:gd name="connsiteY13" fmla="*/ 7375 h 105669"/>
                    <a:gd name="connsiteX14" fmla="*/ 24279 w 66648"/>
                    <a:gd name="connsiteY14" fmla="*/ 1850 h 105669"/>
                    <a:gd name="connsiteX15" fmla="*/ 38679 w 66648"/>
                    <a:gd name="connsiteY15" fmla="*/ 8 h 105669"/>
                    <a:gd name="connsiteX16" fmla="*/ 61953 w 66648"/>
                    <a:gd name="connsiteY16" fmla="*/ 4529 h 105669"/>
                    <a:gd name="connsiteX17" fmla="*/ 61953 w 66648"/>
                    <a:gd name="connsiteY17" fmla="*/ 21273 h 105669"/>
                    <a:gd name="connsiteX18" fmla="*/ 36502 w 66648"/>
                    <a:gd name="connsiteY18" fmla="*/ 14074 h 105669"/>
                    <a:gd name="connsiteX19" fmla="*/ 28298 w 66648"/>
                    <a:gd name="connsiteY19" fmla="*/ 15078 h 105669"/>
                    <a:gd name="connsiteX20" fmla="*/ 22102 w 66648"/>
                    <a:gd name="connsiteY20" fmla="*/ 18092 h 105669"/>
                    <a:gd name="connsiteX21" fmla="*/ 18083 w 66648"/>
                    <a:gd name="connsiteY21" fmla="*/ 22446 h 105669"/>
                    <a:gd name="connsiteX22" fmla="*/ 16577 w 66648"/>
                    <a:gd name="connsiteY22" fmla="*/ 28139 h 105669"/>
                    <a:gd name="connsiteX23" fmla="*/ 18083 w 66648"/>
                    <a:gd name="connsiteY23" fmla="*/ 34836 h 105669"/>
                    <a:gd name="connsiteX24" fmla="*/ 22269 w 66648"/>
                    <a:gd name="connsiteY24" fmla="*/ 39524 h 105669"/>
                    <a:gd name="connsiteX25" fmla="*/ 28967 w 66648"/>
                    <a:gd name="connsiteY25" fmla="*/ 43208 h 105669"/>
                    <a:gd name="connsiteX26" fmla="*/ 37842 w 66648"/>
                    <a:gd name="connsiteY26" fmla="*/ 46892 h 105669"/>
                    <a:gd name="connsiteX27" fmla="*/ 49897 w 66648"/>
                    <a:gd name="connsiteY27" fmla="*/ 52083 h 105669"/>
                    <a:gd name="connsiteX28" fmla="*/ 58772 w 66648"/>
                    <a:gd name="connsiteY28" fmla="*/ 58110 h 105669"/>
                    <a:gd name="connsiteX29" fmla="*/ 64632 w 66648"/>
                    <a:gd name="connsiteY29" fmla="*/ 65980 h 105669"/>
                    <a:gd name="connsiteX30" fmla="*/ 66641 w 66648"/>
                    <a:gd name="connsiteY30" fmla="*/ 76529 h 105669"/>
                    <a:gd name="connsiteX31" fmla="*/ 63293 w 66648"/>
                    <a:gd name="connsiteY31" fmla="*/ 89422 h 105669"/>
                    <a:gd name="connsiteX32" fmla="*/ 54586 w 66648"/>
                    <a:gd name="connsiteY32" fmla="*/ 98631 h 105669"/>
                    <a:gd name="connsiteX33" fmla="*/ 41860 w 66648"/>
                    <a:gd name="connsiteY33" fmla="*/ 103989 h 105669"/>
                    <a:gd name="connsiteX34" fmla="*/ 26791 w 66648"/>
                    <a:gd name="connsiteY34" fmla="*/ 105664 h 105669"/>
                    <a:gd name="connsiteX35" fmla="*/ 0 w 66648"/>
                    <a:gd name="connsiteY35" fmla="*/ 98631 h 10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48" h="105669">
                      <a:moveTo>
                        <a:pt x="0" y="98631"/>
                      </a:moveTo>
                      <a:lnTo>
                        <a:pt x="0" y="81887"/>
                      </a:lnTo>
                      <a:cubicBezTo>
                        <a:pt x="8305" y="88300"/>
                        <a:pt x="18486" y="91766"/>
                        <a:pt x="28967" y="91766"/>
                      </a:cubicBezTo>
                      <a:cubicBezTo>
                        <a:pt x="43033" y="91766"/>
                        <a:pt x="50065" y="86910"/>
                        <a:pt x="50065" y="77533"/>
                      </a:cubicBezTo>
                      <a:cubicBezTo>
                        <a:pt x="50182" y="75106"/>
                        <a:pt x="49529" y="72711"/>
                        <a:pt x="48223" y="70668"/>
                      </a:cubicBezTo>
                      <a:cubicBezTo>
                        <a:pt x="46950" y="68726"/>
                        <a:pt x="45309" y="67085"/>
                        <a:pt x="43367" y="65813"/>
                      </a:cubicBezTo>
                      <a:cubicBezTo>
                        <a:pt x="41123" y="64255"/>
                        <a:pt x="38696" y="62966"/>
                        <a:pt x="36167" y="61961"/>
                      </a:cubicBezTo>
                      <a:lnTo>
                        <a:pt x="27125" y="58278"/>
                      </a:lnTo>
                      <a:cubicBezTo>
                        <a:pt x="23107" y="56754"/>
                        <a:pt x="19189" y="54962"/>
                        <a:pt x="15404" y="52920"/>
                      </a:cubicBezTo>
                      <a:cubicBezTo>
                        <a:pt x="12273" y="51429"/>
                        <a:pt x="9444" y="49387"/>
                        <a:pt x="7032" y="46892"/>
                      </a:cubicBezTo>
                      <a:cubicBezTo>
                        <a:pt x="4772" y="44732"/>
                        <a:pt x="2997" y="42103"/>
                        <a:pt x="1842" y="39190"/>
                      </a:cubicBezTo>
                      <a:cubicBezTo>
                        <a:pt x="636" y="35975"/>
                        <a:pt x="67" y="32575"/>
                        <a:pt x="168" y="29143"/>
                      </a:cubicBezTo>
                      <a:cubicBezTo>
                        <a:pt x="67" y="24739"/>
                        <a:pt x="1155" y="20403"/>
                        <a:pt x="3349" y="16585"/>
                      </a:cubicBezTo>
                      <a:cubicBezTo>
                        <a:pt x="5525" y="12901"/>
                        <a:pt x="8506" y="9753"/>
                        <a:pt x="12056" y="7375"/>
                      </a:cubicBezTo>
                      <a:cubicBezTo>
                        <a:pt x="15840" y="4931"/>
                        <a:pt x="19959" y="3072"/>
                        <a:pt x="24279" y="1850"/>
                      </a:cubicBezTo>
                      <a:cubicBezTo>
                        <a:pt x="28984" y="645"/>
                        <a:pt x="33823" y="25"/>
                        <a:pt x="38679" y="8"/>
                      </a:cubicBezTo>
                      <a:cubicBezTo>
                        <a:pt x="46666" y="-126"/>
                        <a:pt x="54602" y="1415"/>
                        <a:pt x="61953" y="4529"/>
                      </a:cubicBezTo>
                      <a:lnTo>
                        <a:pt x="61953" y="21273"/>
                      </a:lnTo>
                      <a:cubicBezTo>
                        <a:pt x="54351" y="16468"/>
                        <a:pt x="45510" y="13956"/>
                        <a:pt x="36502" y="14074"/>
                      </a:cubicBezTo>
                      <a:cubicBezTo>
                        <a:pt x="33739" y="14040"/>
                        <a:pt x="30977" y="14391"/>
                        <a:pt x="28298" y="15078"/>
                      </a:cubicBezTo>
                      <a:cubicBezTo>
                        <a:pt x="26054" y="15664"/>
                        <a:pt x="23944" y="16685"/>
                        <a:pt x="22102" y="18092"/>
                      </a:cubicBezTo>
                      <a:cubicBezTo>
                        <a:pt x="20478" y="19247"/>
                        <a:pt x="19105" y="20720"/>
                        <a:pt x="18083" y="22446"/>
                      </a:cubicBezTo>
                      <a:cubicBezTo>
                        <a:pt x="17096" y="24187"/>
                        <a:pt x="16577" y="26146"/>
                        <a:pt x="16577" y="28139"/>
                      </a:cubicBezTo>
                      <a:cubicBezTo>
                        <a:pt x="16510" y="30466"/>
                        <a:pt x="17029" y="32760"/>
                        <a:pt x="18083" y="34836"/>
                      </a:cubicBezTo>
                      <a:cubicBezTo>
                        <a:pt x="19155" y="36661"/>
                        <a:pt x="20579" y="38252"/>
                        <a:pt x="22269" y="39524"/>
                      </a:cubicBezTo>
                      <a:cubicBezTo>
                        <a:pt x="24362" y="40998"/>
                        <a:pt x="26606" y="42220"/>
                        <a:pt x="28967" y="43208"/>
                      </a:cubicBezTo>
                      <a:lnTo>
                        <a:pt x="37842" y="46892"/>
                      </a:lnTo>
                      <a:cubicBezTo>
                        <a:pt x="41960" y="48399"/>
                        <a:pt x="45979" y="50123"/>
                        <a:pt x="49897" y="52083"/>
                      </a:cubicBezTo>
                      <a:cubicBezTo>
                        <a:pt x="53112" y="53690"/>
                        <a:pt x="56093" y="55716"/>
                        <a:pt x="58772" y="58110"/>
                      </a:cubicBezTo>
                      <a:cubicBezTo>
                        <a:pt x="61233" y="60304"/>
                        <a:pt x="63243" y="62983"/>
                        <a:pt x="64632" y="65980"/>
                      </a:cubicBezTo>
                      <a:cubicBezTo>
                        <a:pt x="66039" y="69312"/>
                        <a:pt x="66725" y="72912"/>
                        <a:pt x="66641" y="76529"/>
                      </a:cubicBezTo>
                      <a:cubicBezTo>
                        <a:pt x="66709" y="81050"/>
                        <a:pt x="65553" y="85504"/>
                        <a:pt x="63293" y="89422"/>
                      </a:cubicBezTo>
                      <a:cubicBezTo>
                        <a:pt x="61116" y="93106"/>
                        <a:pt x="58135" y="96253"/>
                        <a:pt x="54586" y="98631"/>
                      </a:cubicBezTo>
                      <a:cubicBezTo>
                        <a:pt x="50668" y="101109"/>
                        <a:pt x="46364" y="102918"/>
                        <a:pt x="41860" y="103989"/>
                      </a:cubicBezTo>
                      <a:cubicBezTo>
                        <a:pt x="36921" y="105161"/>
                        <a:pt x="31864" y="105731"/>
                        <a:pt x="26791" y="105664"/>
                      </a:cubicBezTo>
                      <a:cubicBezTo>
                        <a:pt x="17430" y="105496"/>
                        <a:pt x="8238" y="103085"/>
                        <a:pt x="0" y="98631"/>
                      </a:cubicBezTo>
                      <a:close/>
                    </a:path>
                  </a:pathLst>
                </a:custGeom>
                <a:solidFill>
                  <a:srgbClr val="1E1E1E"/>
                </a:solidFill>
                <a:ln w="16732" cap="flat">
                  <a:noFill/>
                  <a:prstDash val="solid"/>
                  <a:miter/>
                </a:ln>
              </p:spPr>
              <p:txBody>
                <a:bodyPr rtlCol="0" anchor="ctr"/>
                <a:lstStyle/>
                <a:p>
                  <a:endParaRPr lang="en-US"/>
                </a:p>
              </p:txBody>
            </p:sp>
          </p:grpSp>
          <p:grpSp>
            <p:nvGrpSpPr>
              <p:cNvPr id="172" name="Graphic 4">
                <a:extLst>
                  <a:ext uri="{FF2B5EF4-FFF2-40B4-BE49-F238E27FC236}">
                    <a16:creationId xmlns:a16="http://schemas.microsoft.com/office/drawing/2014/main" id="{F572C04A-07B5-4A63-9A3F-B7160715649D}"/>
                  </a:ext>
                </a:extLst>
              </p:cNvPr>
              <p:cNvGrpSpPr/>
              <p:nvPr/>
            </p:nvGrpSpPr>
            <p:grpSpPr>
              <a:xfrm>
                <a:off x="6598381" y="5723473"/>
                <a:ext cx="731056" cy="144170"/>
                <a:chOff x="6598381" y="5723473"/>
                <a:chExt cx="731056" cy="144170"/>
              </a:xfrm>
              <a:solidFill>
                <a:srgbClr val="1E1E1E"/>
              </a:solidFill>
            </p:grpSpPr>
            <p:sp>
              <p:nvSpPr>
                <p:cNvPr id="173" name="Freeform: Shape 172">
                  <a:extLst>
                    <a:ext uri="{FF2B5EF4-FFF2-40B4-BE49-F238E27FC236}">
                      <a16:creationId xmlns:a16="http://schemas.microsoft.com/office/drawing/2014/main" id="{8326840D-4E7C-42FC-AF8F-C0A6A9BC9AB0}"/>
                    </a:ext>
                  </a:extLst>
                </p:cNvPr>
                <p:cNvSpPr/>
                <p:nvPr/>
              </p:nvSpPr>
              <p:spPr>
                <a:xfrm>
                  <a:off x="6598381" y="5723473"/>
                  <a:ext cx="113088" cy="140753"/>
                </a:xfrm>
                <a:custGeom>
                  <a:avLst/>
                  <a:gdLst>
                    <a:gd name="connsiteX0" fmla="*/ 0 w 113088"/>
                    <a:gd name="connsiteY0" fmla="*/ 140650 h 140753"/>
                    <a:gd name="connsiteX1" fmla="*/ 0 w 113088"/>
                    <a:gd name="connsiteY1" fmla="*/ 0 h 140753"/>
                    <a:gd name="connsiteX2" fmla="*/ 38679 w 113088"/>
                    <a:gd name="connsiteY2" fmla="*/ 0 h 140753"/>
                    <a:gd name="connsiteX3" fmla="*/ 113023 w 113088"/>
                    <a:gd name="connsiteY3" fmla="*/ 68651 h 140753"/>
                    <a:gd name="connsiteX4" fmla="*/ 92427 w 113088"/>
                    <a:gd name="connsiteY4" fmla="*/ 120893 h 140753"/>
                    <a:gd name="connsiteX5" fmla="*/ 37172 w 113088"/>
                    <a:gd name="connsiteY5" fmla="*/ 140650 h 140753"/>
                    <a:gd name="connsiteX6" fmla="*/ 16744 w 113088"/>
                    <a:gd name="connsiteY6" fmla="*/ 14903 h 140753"/>
                    <a:gd name="connsiteX7" fmla="*/ 16744 w 113088"/>
                    <a:gd name="connsiteY7" fmla="*/ 125748 h 140753"/>
                    <a:gd name="connsiteX8" fmla="*/ 37674 w 113088"/>
                    <a:gd name="connsiteY8" fmla="*/ 125748 h 140753"/>
                    <a:gd name="connsiteX9" fmla="*/ 80707 w 113088"/>
                    <a:gd name="connsiteY9" fmla="*/ 111014 h 140753"/>
                    <a:gd name="connsiteX10" fmla="*/ 96111 w 113088"/>
                    <a:gd name="connsiteY10" fmla="*/ 68986 h 140753"/>
                    <a:gd name="connsiteX11" fmla="*/ 38679 w 113088"/>
                    <a:gd name="connsiteY11" fmla="*/ 14903 h 14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88" h="140753">
                      <a:moveTo>
                        <a:pt x="0" y="140650"/>
                      </a:moveTo>
                      <a:lnTo>
                        <a:pt x="0" y="0"/>
                      </a:lnTo>
                      <a:lnTo>
                        <a:pt x="38679" y="0"/>
                      </a:lnTo>
                      <a:cubicBezTo>
                        <a:pt x="88241" y="0"/>
                        <a:pt x="113023" y="22889"/>
                        <a:pt x="113023" y="68651"/>
                      </a:cubicBezTo>
                      <a:cubicBezTo>
                        <a:pt x="113877" y="88191"/>
                        <a:pt x="106392" y="107179"/>
                        <a:pt x="92427" y="120893"/>
                      </a:cubicBezTo>
                      <a:cubicBezTo>
                        <a:pt x="77391" y="134589"/>
                        <a:pt x="57482" y="141706"/>
                        <a:pt x="37172" y="140650"/>
                      </a:cubicBezTo>
                      <a:close/>
                      <a:moveTo>
                        <a:pt x="16744" y="14903"/>
                      </a:moveTo>
                      <a:lnTo>
                        <a:pt x="16744" y="125748"/>
                      </a:lnTo>
                      <a:lnTo>
                        <a:pt x="37674" y="125748"/>
                      </a:lnTo>
                      <a:cubicBezTo>
                        <a:pt x="53397" y="126736"/>
                        <a:pt x="68885" y="121429"/>
                        <a:pt x="80707" y="111014"/>
                      </a:cubicBezTo>
                      <a:cubicBezTo>
                        <a:pt x="91540" y="99812"/>
                        <a:pt x="97133" y="84541"/>
                        <a:pt x="96111" y="68986"/>
                      </a:cubicBezTo>
                      <a:cubicBezTo>
                        <a:pt x="96111" y="33036"/>
                        <a:pt x="76972" y="15020"/>
                        <a:pt x="38679" y="14903"/>
                      </a:cubicBezTo>
                      <a:close/>
                    </a:path>
                  </a:pathLst>
                </a:custGeom>
                <a:solidFill>
                  <a:srgbClr val="1E1E1E"/>
                </a:solidFill>
                <a:ln w="16732"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94375DF6-D5F3-45BD-B841-0D79192DDFAE}"/>
                    </a:ext>
                  </a:extLst>
                </p:cNvPr>
                <p:cNvSpPr/>
                <p:nvPr/>
              </p:nvSpPr>
              <p:spPr>
                <a:xfrm>
                  <a:off x="6729297" y="5760475"/>
                  <a:ext cx="79723" cy="106042"/>
                </a:xfrm>
                <a:custGeom>
                  <a:avLst/>
                  <a:gdLst>
                    <a:gd name="connsiteX0" fmla="*/ 79724 w 79723"/>
                    <a:gd name="connsiteY0" fmla="*/ 103648 h 106042"/>
                    <a:gd name="connsiteX1" fmla="*/ 62980 w 79723"/>
                    <a:gd name="connsiteY1" fmla="*/ 103648 h 106042"/>
                    <a:gd name="connsiteX2" fmla="*/ 62980 w 79723"/>
                    <a:gd name="connsiteY2" fmla="*/ 88076 h 106042"/>
                    <a:gd name="connsiteX3" fmla="*/ 62980 w 79723"/>
                    <a:gd name="connsiteY3" fmla="*/ 88076 h 106042"/>
                    <a:gd name="connsiteX4" fmla="*/ 32004 w 79723"/>
                    <a:gd name="connsiteY4" fmla="*/ 105992 h 106042"/>
                    <a:gd name="connsiteX5" fmla="*/ 8561 w 79723"/>
                    <a:gd name="connsiteY5" fmla="*/ 98122 h 106042"/>
                    <a:gd name="connsiteX6" fmla="*/ 22 w 79723"/>
                    <a:gd name="connsiteY6" fmla="*/ 77025 h 106042"/>
                    <a:gd name="connsiteX7" fmla="*/ 33510 w 79723"/>
                    <a:gd name="connsiteY7" fmla="*/ 43536 h 106042"/>
                    <a:gd name="connsiteX8" fmla="*/ 63650 w 79723"/>
                    <a:gd name="connsiteY8" fmla="*/ 39350 h 106042"/>
                    <a:gd name="connsiteX9" fmla="*/ 43054 w 79723"/>
                    <a:gd name="connsiteY9" fmla="*/ 13732 h 106042"/>
                    <a:gd name="connsiteX10" fmla="*/ 9566 w 79723"/>
                    <a:gd name="connsiteY10" fmla="*/ 26122 h 106042"/>
                    <a:gd name="connsiteX11" fmla="*/ 9566 w 79723"/>
                    <a:gd name="connsiteY11" fmla="*/ 9378 h 106042"/>
                    <a:gd name="connsiteX12" fmla="*/ 43054 w 79723"/>
                    <a:gd name="connsiteY12" fmla="*/ 2 h 106042"/>
                    <a:gd name="connsiteX13" fmla="*/ 78385 w 79723"/>
                    <a:gd name="connsiteY13" fmla="*/ 37509 h 106042"/>
                    <a:gd name="connsiteX14" fmla="*/ 62980 w 79723"/>
                    <a:gd name="connsiteY14" fmla="*/ 53415 h 106042"/>
                    <a:gd name="connsiteX15" fmla="*/ 38868 w 79723"/>
                    <a:gd name="connsiteY15" fmla="*/ 56764 h 106042"/>
                    <a:gd name="connsiteX16" fmla="*/ 22124 w 79723"/>
                    <a:gd name="connsiteY16" fmla="*/ 62290 h 106042"/>
                    <a:gd name="connsiteX17" fmla="*/ 16431 w 79723"/>
                    <a:gd name="connsiteY17" fmla="*/ 76355 h 106042"/>
                    <a:gd name="connsiteX18" fmla="*/ 21622 w 79723"/>
                    <a:gd name="connsiteY18" fmla="*/ 88410 h 106042"/>
                    <a:gd name="connsiteX19" fmla="*/ 35687 w 79723"/>
                    <a:gd name="connsiteY19" fmla="*/ 93099 h 106042"/>
                    <a:gd name="connsiteX20" fmla="*/ 55445 w 79723"/>
                    <a:gd name="connsiteY20" fmla="*/ 84560 h 106042"/>
                    <a:gd name="connsiteX21" fmla="*/ 63147 w 79723"/>
                    <a:gd name="connsiteY21" fmla="*/ 63462 h 10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3" h="106042">
                      <a:moveTo>
                        <a:pt x="79724" y="103648"/>
                      </a:moveTo>
                      <a:lnTo>
                        <a:pt x="62980" y="103648"/>
                      </a:lnTo>
                      <a:lnTo>
                        <a:pt x="62980" y="88076"/>
                      </a:lnTo>
                      <a:lnTo>
                        <a:pt x="62980" y="88076"/>
                      </a:lnTo>
                      <a:cubicBezTo>
                        <a:pt x="56985" y="99529"/>
                        <a:pt x="44913" y="106494"/>
                        <a:pt x="32004" y="105992"/>
                      </a:cubicBezTo>
                      <a:cubicBezTo>
                        <a:pt x="23464" y="106461"/>
                        <a:pt x="15092" y="103648"/>
                        <a:pt x="8561" y="98122"/>
                      </a:cubicBezTo>
                      <a:cubicBezTo>
                        <a:pt x="2818" y="92647"/>
                        <a:pt x="-296" y="84961"/>
                        <a:pt x="22" y="77025"/>
                      </a:cubicBezTo>
                      <a:cubicBezTo>
                        <a:pt x="22" y="58271"/>
                        <a:pt x="11073" y="47388"/>
                        <a:pt x="33510" y="43536"/>
                      </a:cubicBezTo>
                      <a:lnTo>
                        <a:pt x="63650" y="39350"/>
                      </a:lnTo>
                      <a:cubicBezTo>
                        <a:pt x="63650" y="22272"/>
                        <a:pt x="56785" y="13732"/>
                        <a:pt x="43054" y="13732"/>
                      </a:cubicBezTo>
                      <a:cubicBezTo>
                        <a:pt x="30748" y="13615"/>
                        <a:pt x="18842" y="18035"/>
                        <a:pt x="9566" y="26122"/>
                      </a:cubicBezTo>
                      <a:lnTo>
                        <a:pt x="9566" y="9378"/>
                      </a:lnTo>
                      <a:cubicBezTo>
                        <a:pt x="19629" y="3166"/>
                        <a:pt x="31233" y="-82"/>
                        <a:pt x="43054" y="2"/>
                      </a:cubicBezTo>
                      <a:cubicBezTo>
                        <a:pt x="66663" y="2"/>
                        <a:pt x="78385" y="12560"/>
                        <a:pt x="78385" y="37509"/>
                      </a:cubicBezTo>
                      <a:close/>
                      <a:moveTo>
                        <a:pt x="62980" y="53415"/>
                      </a:moveTo>
                      <a:lnTo>
                        <a:pt x="38868" y="56764"/>
                      </a:lnTo>
                      <a:cubicBezTo>
                        <a:pt x="32924" y="57250"/>
                        <a:pt x="27198" y="59142"/>
                        <a:pt x="22124" y="62290"/>
                      </a:cubicBezTo>
                      <a:cubicBezTo>
                        <a:pt x="18089" y="65806"/>
                        <a:pt x="15979" y="71030"/>
                        <a:pt x="16431" y="76355"/>
                      </a:cubicBezTo>
                      <a:cubicBezTo>
                        <a:pt x="16280" y="80943"/>
                        <a:pt x="18173" y="85363"/>
                        <a:pt x="21622" y="88410"/>
                      </a:cubicBezTo>
                      <a:cubicBezTo>
                        <a:pt x="25574" y="91643"/>
                        <a:pt x="30580" y="93300"/>
                        <a:pt x="35687" y="93099"/>
                      </a:cubicBezTo>
                      <a:cubicBezTo>
                        <a:pt x="43205" y="93266"/>
                        <a:pt x="50422" y="90152"/>
                        <a:pt x="55445" y="84560"/>
                      </a:cubicBezTo>
                      <a:cubicBezTo>
                        <a:pt x="60703" y="78816"/>
                        <a:pt x="63466" y="71231"/>
                        <a:pt x="63147" y="63462"/>
                      </a:cubicBezTo>
                      <a:close/>
                    </a:path>
                  </a:pathLst>
                </a:custGeom>
                <a:solidFill>
                  <a:srgbClr val="1E1E1E"/>
                </a:solidFill>
                <a:ln w="16732"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7F4D0CB-9742-4955-8497-52F21C2C8982}"/>
                    </a:ext>
                  </a:extLst>
                </p:cNvPr>
                <p:cNvSpPr/>
                <p:nvPr/>
              </p:nvSpPr>
              <p:spPr>
                <a:xfrm>
                  <a:off x="6827775" y="5734021"/>
                  <a:ext cx="58771" cy="132313"/>
                </a:xfrm>
                <a:custGeom>
                  <a:avLst/>
                  <a:gdLst>
                    <a:gd name="connsiteX0" fmla="*/ 58269 w 58771"/>
                    <a:gd name="connsiteY0" fmla="*/ 129097 h 132313"/>
                    <a:gd name="connsiteX1" fmla="*/ 43200 w 58771"/>
                    <a:gd name="connsiteY1" fmla="*/ 132278 h 132313"/>
                    <a:gd name="connsiteX2" fmla="*/ 16744 w 58771"/>
                    <a:gd name="connsiteY2" fmla="*/ 102809 h 132313"/>
                    <a:gd name="connsiteX3" fmla="*/ 16744 w 58771"/>
                    <a:gd name="connsiteY3" fmla="*/ 43367 h 132313"/>
                    <a:gd name="connsiteX4" fmla="*/ 0 w 58771"/>
                    <a:gd name="connsiteY4" fmla="*/ 43367 h 132313"/>
                    <a:gd name="connsiteX5" fmla="*/ 0 w 58771"/>
                    <a:gd name="connsiteY5" fmla="*/ 29637 h 132313"/>
                    <a:gd name="connsiteX6" fmla="*/ 16744 w 58771"/>
                    <a:gd name="connsiteY6" fmla="*/ 29637 h 132313"/>
                    <a:gd name="connsiteX7" fmla="*/ 16744 w 58771"/>
                    <a:gd name="connsiteY7" fmla="*/ 5191 h 132313"/>
                    <a:gd name="connsiteX8" fmla="*/ 33488 w 58771"/>
                    <a:gd name="connsiteY8" fmla="*/ 0 h 132313"/>
                    <a:gd name="connsiteX9" fmla="*/ 33488 w 58771"/>
                    <a:gd name="connsiteY9" fmla="*/ 29637 h 132313"/>
                    <a:gd name="connsiteX10" fmla="*/ 58772 w 58771"/>
                    <a:gd name="connsiteY10" fmla="*/ 29637 h 132313"/>
                    <a:gd name="connsiteX11" fmla="*/ 58772 w 58771"/>
                    <a:gd name="connsiteY11" fmla="*/ 43367 h 132313"/>
                    <a:gd name="connsiteX12" fmla="*/ 33488 w 58771"/>
                    <a:gd name="connsiteY12" fmla="*/ 43367 h 132313"/>
                    <a:gd name="connsiteX13" fmla="*/ 33488 w 58771"/>
                    <a:gd name="connsiteY13" fmla="*/ 99962 h 132313"/>
                    <a:gd name="connsiteX14" fmla="*/ 36837 w 58771"/>
                    <a:gd name="connsiteY14" fmla="*/ 114530 h 132313"/>
                    <a:gd name="connsiteX15" fmla="*/ 48223 w 58771"/>
                    <a:gd name="connsiteY15" fmla="*/ 118716 h 132313"/>
                    <a:gd name="connsiteX16" fmla="*/ 58772 w 58771"/>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3">
                      <a:moveTo>
                        <a:pt x="58269" y="129097"/>
                      </a:moveTo>
                      <a:cubicBezTo>
                        <a:pt x="53598" y="131425"/>
                        <a:pt x="48407" y="132530"/>
                        <a:pt x="43200" y="132278"/>
                      </a:cubicBezTo>
                      <a:cubicBezTo>
                        <a:pt x="25618"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02" y="105052"/>
                        <a:pt x="34174" y="110160"/>
                        <a:pt x="36837" y="114530"/>
                      </a:cubicBezTo>
                      <a:cubicBezTo>
                        <a:pt x="39784" y="117610"/>
                        <a:pt x="43987" y="119168"/>
                        <a:pt x="48223" y="118716"/>
                      </a:cubicBezTo>
                      <a:cubicBezTo>
                        <a:pt x="52024" y="118833"/>
                        <a:pt x="55741" y="117644"/>
                        <a:pt x="58772" y="115367"/>
                      </a:cubicBezTo>
                      <a:close/>
                    </a:path>
                  </a:pathLst>
                </a:custGeom>
                <a:solidFill>
                  <a:srgbClr val="1E1E1E"/>
                </a:solidFill>
                <a:ln w="16732"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9FF2E6E2-9168-406E-B055-275BAF76A1E2}"/>
                    </a:ext>
                  </a:extLst>
                </p:cNvPr>
                <p:cNvSpPr/>
                <p:nvPr/>
              </p:nvSpPr>
              <p:spPr>
                <a:xfrm>
                  <a:off x="6899752" y="5760475"/>
                  <a:ext cx="79724" cy="106049"/>
                </a:xfrm>
                <a:custGeom>
                  <a:avLst/>
                  <a:gdLst>
                    <a:gd name="connsiteX0" fmla="*/ 79724 w 79724"/>
                    <a:gd name="connsiteY0" fmla="*/ 103648 h 106049"/>
                    <a:gd name="connsiteX1" fmla="*/ 62980 w 79724"/>
                    <a:gd name="connsiteY1" fmla="*/ 103648 h 106049"/>
                    <a:gd name="connsiteX2" fmla="*/ 62980 w 79724"/>
                    <a:gd name="connsiteY2" fmla="*/ 88076 h 106049"/>
                    <a:gd name="connsiteX3" fmla="*/ 62980 w 79724"/>
                    <a:gd name="connsiteY3" fmla="*/ 88076 h 106049"/>
                    <a:gd name="connsiteX4" fmla="*/ 32171 w 79724"/>
                    <a:gd name="connsiteY4" fmla="*/ 105992 h 106049"/>
                    <a:gd name="connsiteX5" fmla="*/ 8562 w 79724"/>
                    <a:gd name="connsiteY5" fmla="*/ 98122 h 106049"/>
                    <a:gd name="connsiteX6" fmla="*/ 22 w 79724"/>
                    <a:gd name="connsiteY6" fmla="*/ 77025 h 106049"/>
                    <a:gd name="connsiteX7" fmla="*/ 33510 w 79724"/>
                    <a:gd name="connsiteY7" fmla="*/ 43536 h 106049"/>
                    <a:gd name="connsiteX8" fmla="*/ 63483 w 79724"/>
                    <a:gd name="connsiteY8" fmla="*/ 39350 h 106049"/>
                    <a:gd name="connsiteX9" fmla="*/ 42887 w 79724"/>
                    <a:gd name="connsiteY9" fmla="*/ 13732 h 106049"/>
                    <a:gd name="connsiteX10" fmla="*/ 9399 w 79724"/>
                    <a:gd name="connsiteY10" fmla="*/ 26122 h 106049"/>
                    <a:gd name="connsiteX11" fmla="*/ 9399 w 79724"/>
                    <a:gd name="connsiteY11" fmla="*/ 9378 h 106049"/>
                    <a:gd name="connsiteX12" fmla="*/ 42887 w 79724"/>
                    <a:gd name="connsiteY12" fmla="*/ 2 h 106049"/>
                    <a:gd name="connsiteX13" fmla="*/ 78385 w 79724"/>
                    <a:gd name="connsiteY13" fmla="*/ 37509 h 106049"/>
                    <a:gd name="connsiteX14" fmla="*/ 62980 w 79724"/>
                    <a:gd name="connsiteY14" fmla="*/ 53415 h 106049"/>
                    <a:gd name="connsiteX15" fmla="*/ 38869 w 79724"/>
                    <a:gd name="connsiteY15" fmla="*/ 56764 h 106049"/>
                    <a:gd name="connsiteX16" fmla="*/ 22125 w 79724"/>
                    <a:gd name="connsiteY16" fmla="*/ 62290 h 106049"/>
                    <a:gd name="connsiteX17" fmla="*/ 16432 w 79724"/>
                    <a:gd name="connsiteY17" fmla="*/ 76355 h 106049"/>
                    <a:gd name="connsiteX18" fmla="*/ 21622 w 79724"/>
                    <a:gd name="connsiteY18" fmla="*/ 88410 h 106049"/>
                    <a:gd name="connsiteX19" fmla="*/ 35687 w 79724"/>
                    <a:gd name="connsiteY19" fmla="*/ 93099 h 106049"/>
                    <a:gd name="connsiteX20" fmla="*/ 55445 w 79724"/>
                    <a:gd name="connsiteY20" fmla="*/ 84560 h 106049"/>
                    <a:gd name="connsiteX21" fmla="*/ 63147 w 79724"/>
                    <a:gd name="connsiteY21" fmla="*/ 63462 h 106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4" h="106049">
                      <a:moveTo>
                        <a:pt x="79724" y="103648"/>
                      </a:moveTo>
                      <a:lnTo>
                        <a:pt x="62980" y="103648"/>
                      </a:lnTo>
                      <a:lnTo>
                        <a:pt x="62980" y="88076"/>
                      </a:lnTo>
                      <a:lnTo>
                        <a:pt x="62980" y="88076"/>
                      </a:lnTo>
                      <a:cubicBezTo>
                        <a:pt x="57002" y="99479"/>
                        <a:pt x="45030" y="106427"/>
                        <a:pt x="32171" y="105992"/>
                      </a:cubicBezTo>
                      <a:cubicBezTo>
                        <a:pt x="23581" y="106494"/>
                        <a:pt x="15126" y="103681"/>
                        <a:pt x="8562" y="98122"/>
                      </a:cubicBezTo>
                      <a:cubicBezTo>
                        <a:pt x="2818" y="92647"/>
                        <a:pt x="-296" y="84961"/>
                        <a:pt x="22" y="77025"/>
                      </a:cubicBezTo>
                      <a:cubicBezTo>
                        <a:pt x="22" y="58271"/>
                        <a:pt x="11240" y="47388"/>
                        <a:pt x="33510" y="43536"/>
                      </a:cubicBezTo>
                      <a:lnTo>
                        <a:pt x="63483" y="39350"/>
                      </a:lnTo>
                      <a:cubicBezTo>
                        <a:pt x="63483" y="22272"/>
                        <a:pt x="56617" y="13732"/>
                        <a:pt x="42887" y="13732"/>
                      </a:cubicBezTo>
                      <a:cubicBezTo>
                        <a:pt x="30580" y="13615"/>
                        <a:pt x="18675" y="18035"/>
                        <a:pt x="9399" y="26122"/>
                      </a:cubicBezTo>
                      <a:lnTo>
                        <a:pt x="9399" y="9378"/>
                      </a:lnTo>
                      <a:cubicBezTo>
                        <a:pt x="19462" y="3166"/>
                        <a:pt x="31066" y="-82"/>
                        <a:pt x="42887" y="2"/>
                      </a:cubicBezTo>
                      <a:cubicBezTo>
                        <a:pt x="66496" y="2"/>
                        <a:pt x="78385" y="12560"/>
                        <a:pt x="78385" y="37509"/>
                      </a:cubicBezTo>
                      <a:close/>
                      <a:moveTo>
                        <a:pt x="62980" y="53415"/>
                      </a:moveTo>
                      <a:lnTo>
                        <a:pt x="38869" y="56764"/>
                      </a:lnTo>
                      <a:cubicBezTo>
                        <a:pt x="32941" y="57284"/>
                        <a:pt x="27198" y="59175"/>
                        <a:pt x="22125" y="62290"/>
                      </a:cubicBezTo>
                      <a:cubicBezTo>
                        <a:pt x="18089" y="65806"/>
                        <a:pt x="15979" y="71030"/>
                        <a:pt x="16432" y="76355"/>
                      </a:cubicBezTo>
                      <a:cubicBezTo>
                        <a:pt x="16281" y="80943"/>
                        <a:pt x="18173" y="85363"/>
                        <a:pt x="21622" y="88410"/>
                      </a:cubicBezTo>
                      <a:cubicBezTo>
                        <a:pt x="25574" y="91643"/>
                        <a:pt x="30580" y="93300"/>
                        <a:pt x="35687" y="93099"/>
                      </a:cubicBezTo>
                      <a:cubicBezTo>
                        <a:pt x="43205" y="93266"/>
                        <a:pt x="50422" y="90152"/>
                        <a:pt x="55445" y="84560"/>
                      </a:cubicBezTo>
                      <a:cubicBezTo>
                        <a:pt x="60703" y="78816"/>
                        <a:pt x="63466" y="71231"/>
                        <a:pt x="63147" y="63462"/>
                      </a:cubicBezTo>
                      <a:close/>
                    </a:path>
                  </a:pathLst>
                </a:custGeom>
                <a:solidFill>
                  <a:srgbClr val="1E1E1E"/>
                </a:solidFill>
                <a:ln w="16732"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1FBEFC4-393F-4376-B566-3F9013A46E07}"/>
                    </a:ext>
                  </a:extLst>
                </p:cNvPr>
                <p:cNvSpPr/>
                <p:nvPr/>
              </p:nvSpPr>
              <p:spPr>
                <a:xfrm>
                  <a:off x="7003588" y="5761976"/>
                  <a:ext cx="66654" cy="105666"/>
                </a:xfrm>
                <a:custGeom>
                  <a:avLst/>
                  <a:gdLst>
                    <a:gd name="connsiteX0" fmla="*/ 0 w 66654"/>
                    <a:gd name="connsiteY0" fmla="*/ 98631 h 105666"/>
                    <a:gd name="connsiteX1" fmla="*/ 0 w 66654"/>
                    <a:gd name="connsiteY1" fmla="*/ 81887 h 105666"/>
                    <a:gd name="connsiteX2" fmla="*/ 28967 w 66654"/>
                    <a:gd name="connsiteY2" fmla="*/ 91766 h 105666"/>
                    <a:gd name="connsiteX3" fmla="*/ 50232 w 66654"/>
                    <a:gd name="connsiteY3" fmla="*/ 77533 h 105666"/>
                    <a:gd name="connsiteX4" fmla="*/ 48390 w 66654"/>
                    <a:gd name="connsiteY4" fmla="*/ 70668 h 105666"/>
                    <a:gd name="connsiteX5" fmla="*/ 43534 w 66654"/>
                    <a:gd name="connsiteY5" fmla="*/ 65813 h 105666"/>
                    <a:gd name="connsiteX6" fmla="*/ 36167 w 66654"/>
                    <a:gd name="connsiteY6" fmla="*/ 61961 h 105666"/>
                    <a:gd name="connsiteX7" fmla="*/ 27292 w 66654"/>
                    <a:gd name="connsiteY7" fmla="*/ 58278 h 105666"/>
                    <a:gd name="connsiteX8" fmla="*/ 15572 w 66654"/>
                    <a:gd name="connsiteY8" fmla="*/ 52920 h 105666"/>
                    <a:gd name="connsiteX9" fmla="*/ 7032 w 66654"/>
                    <a:gd name="connsiteY9" fmla="*/ 46892 h 105666"/>
                    <a:gd name="connsiteX10" fmla="*/ 2009 w 66654"/>
                    <a:gd name="connsiteY10" fmla="*/ 39190 h 105666"/>
                    <a:gd name="connsiteX11" fmla="*/ 167 w 66654"/>
                    <a:gd name="connsiteY11" fmla="*/ 29143 h 105666"/>
                    <a:gd name="connsiteX12" fmla="*/ 3516 w 66654"/>
                    <a:gd name="connsiteY12" fmla="*/ 16585 h 105666"/>
                    <a:gd name="connsiteX13" fmla="*/ 12055 w 66654"/>
                    <a:gd name="connsiteY13" fmla="*/ 7375 h 105666"/>
                    <a:gd name="connsiteX14" fmla="*/ 24446 w 66654"/>
                    <a:gd name="connsiteY14" fmla="*/ 1850 h 105666"/>
                    <a:gd name="connsiteX15" fmla="*/ 38679 w 66654"/>
                    <a:gd name="connsiteY15" fmla="*/ 8 h 105666"/>
                    <a:gd name="connsiteX16" fmla="*/ 62121 w 66654"/>
                    <a:gd name="connsiteY16" fmla="*/ 4529 h 105666"/>
                    <a:gd name="connsiteX17" fmla="*/ 62121 w 66654"/>
                    <a:gd name="connsiteY17" fmla="*/ 21273 h 105666"/>
                    <a:gd name="connsiteX18" fmla="*/ 36502 w 66654"/>
                    <a:gd name="connsiteY18" fmla="*/ 14074 h 105666"/>
                    <a:gd name="connsiteX19" fmla="*/ 28465 w 66654"/>
                    <a:gd name="connsiteY19" fmla="*/ 15078 h 105666"/>
                    <a:gd name="connsiteX20" fmla="*/ 22102 w 66654"/>
                    <a:gd name="connsiteY20" fmla="*/ 18092 h 105666"/>
                    <a:gd name="connsiteX21" fmla="*/ 18083 w 66654"/>
                    <a:gd name="connsiteY21" fmla="*/ 22446 h 105666"/>
                    <a:gd name="connsiteX22" fmla="*/ 16744 w 66654"/>
                    <a:gd name="connsiteY22" fmla="*/ 28139 h 105666"/>
                    <a:gd name="connsiteX23" fmla="*/ 18083 w 66654"/>
                    <a:gd name="connsiteY23" fmla="*/ 34836 h 105666"/>
                    <a:gd name="connsiteX24" fmla="*/ 22269 w 66654"/>
                    <a:gd name="connsiteY24" fmla="*/ 39524 h 105666"/>
                    <a:gd name="connsiteX25" fmla="*/ 28967 w 66654"/>
                    <a:gd name="connsiteY25" fmla="*/ 43208 h 105666"/>
                    <a:gd name="connsiteX26" fmla="*/ 37841 w 66654"/>
                    <a:gd name="connsiteY26" fmla="*/ 46892 h 105666"/>
                    <a:gd name="connsiteX27" fmla="*/ 49897 w 66654"/>
                    <a:gd name="connsiteY27" fmla="*/ 52083 h 105666"/>
                    <a:gd name="connsiteX28" fmla="*/ 58939 w 66654"/>
                    <a:gd name="connsiteY28" fmla="*/ 58110 h 105666"/>
                    <a:gd name="connsiteX29" fmla="*/ 64632 w 66654"/>
                    <a:gd name="connsiteY29" fmla="*/ 65980 h 105666"/>
                    <a:gd name="connsiteX30" fmla="*/ 66641 w 66654"/>
                    <a:gd name="connsiteY30" fmla="*/ 76529 h 105666"/>
                    <a:gd name="connsiteX31" fmla="*/ 63293 w 66654"/>
                    <a:gd name="connsiteY31" fmla="*/ 89422 h 105666"/>
                    <a:gd name="connsiteX32" fmla="*/ 54585 w 66654"/>
                    <a:gd name="connsiteY32" fmla="*/ 98631 h 105666"/>
                    <a:gd name="connsiteX33" fmla="*/ 41860 w 66654"/>
                    <a:gd name="connsiteY33" fmla="*/ 103989 h 105666"/>
                    <a:gd name="connsiteX34" fmla="*/ 26958 w 66654"/>
                    <a:gd name="connsiteY34" fmla="*/ 105664 h 105666"/>
                    <a:gd name="connsiteX35" fmla="*/ 0 w 66654"/>
                    <a:gd name="connsiteY35" fmla="*/ 98631 h 10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54" h="105666">
                      <a:moveTo>
                        <a:pt x="0" y="98631"/>
                      </a:moveTo>
                      <a:lnTo>
                        <a:pt x="0" y="81887"/>
                      </a:lnTo>
                      <a:cubicBezTo>
                        <a:pt x="8305" y="88267"/>
                        <a:pt x="18485" y="91749"/>
                        <a:pt x="28967" y="91766"/>
                      </a:cubicBezTo>
                      <a:cubicBezTo>
                        <a:pt x="43032" y="91766"/>
                        <a:pt x="50232" y="86910"/>
                        <a:pt x="50232" y="77533"/>
                      </a:cubicBezTo>
                      <a:cubicBezTo>
                        <a:pt x="50266" y="75123"/>
                        <a:pt x="49629" y="72745"/>
                        <a:pt x="48390" y="70668"/>
                      </a:cubicBezTo>
                      <a:cubicBezTo>
                        <a:pt x="47118" y="68726"/>
                        <a:pt x="45477" y="67085"/>
                        <a:pt x="43534" y="65813"/>
                      </a:cubicBezTo>
                      <a:cubicBezTo>
                        <a:pt x="41224" y="64255"/>
                        <a:pt x="38762" y="62966"/>
                        <a:pt x="36167" y="61961"/>
                      </a:cubicBezTo>
                      <a:lnTo>
                        <a:pt x="27292" y="58278"/>
                      </a:lnTo>
                      <a:cubicBezTo>
                        <a:pt x="23257" y="56788"/>
                        <a:pt x="19339" y="54996"/>
                        <a:pt x="15572" y="52920"/>
                      </a:cubicBezTo>
                      <a:cubicBezTo>
                        <a:pt x="12390" y="51429"/>
                        <a:pt x="9511" y="49387"/>
                        <a:pt x="7032" y="46892"/>
                      </a:cubicBezTo>
                      <a:cubicBezTo>
                        <a:pt x="4805" y="44732"/>
                        <a:pt x="3098" y="42103"/>
                        <a:pt x="2009" y="39190"/>
                      </a:cubicBezTo>
                      <a:cubicBezTo>
                        <a:pt x="736" y="35991"/>
                        <a:pt x="117" y="32575"/>
                        <a:pt x="167" y="29143"/>
                      </a:cubicBezTo>
                      <a:cubicBezTo>
                        <a:pt x="117" y="24723"/>
                        <a:pt x="1272" y="20386"/>
                        <a:pt x="3516" y="16585"/>
                      </a:cubicBezTo>
                      <a:cubicBezTo>
                        <a:pt x="5676" y="12951"/>
                        <a:pt x="8590" y="9804"/>
                        <a:pt x="12055" y="7375"/>
                      </a:cubicBezTo>
                      <a:cubicBezTo>
                        <a:pt x="15890" y="4931"/>
                        <a:pt x="20076" y="3072"/>
                        <a:pt x="24446" y="1850"/>
                      </a:cubicBezTo>
                      <a:cubicBezTo>
                        <a:pt x="29101" y="645"/>
                        <a:pt x="33873" y="25"/>
                        <a:pt x="38679" y="8"/>
                      </a:cubicBezTo>
                      <a:cubicBezTo>
                        <a:pt x="46716" y="-126"/>
                        <a:pt x="54703" y="1415"/>
                        <a:pt x="62121" y="4529"/>
                      </a:cubicBezTo>
                      <a:lnTo>
                        <a:pt x="62121" y="21273"/>
                      </a:lnTo>
                      <a:cubicBezTo>
                        <a:pt x="54452" y="16468"/>
                        <a:pt x="45560" y="13973"/>
                        <a:pt x="36502" y="14074"/>
                      </a:cubicBezTo>
                      <a:cubicBezTo>
                        <a:pt x="33789" y="14040"/>
                        <a:pt x="31077" y="14375"/>
                        <a:pt x="28465" y="15078"/>
                      </a:cubicBezTo>
                      <a:cubicBezTo>
                        <a:pt x="26171" y="15664"/>
                        <a:pt x="24011" y="16685"/>
                        <a:pt x="22102" y="18092"/>
                      </a:cubicBezTo>
                      <a:cubicBezTo>
                        <a:pt x="20478" y="19247"/>
                        <a:pt x="19105" y="20720"/>
                        <a:pt x="18083" y="22446"/>
                      </a:cubicBezTo>
                      <a:cubicBezTo>
                        <a:pt x="17230" y="24220"/>
                        <a:pt x="16777" y="26163"/>
                        <a:pt x="16744" y="28139"/>
                      </a:cubicBezTo>
                      <a:cubicBezTo>
                        <a:pt x="16727" y="30432"/>
                        <a:pt x="17179" y="32726"/>
                        <a:pt x="18083" y="34836"/>
                      </a:cubicBezTo>
                      <a:cubicBezTo>
                        <a:pt x="19155" y="36661"/>
                        <a:pt x="20578" y="38252"/>
                        <a:pt x="22269" y="39524"/>
                      </a:cubicBezTo>
                      <a:cubicBezTo>
                        <a:pt x="24362" y="40998"/>
                        <a:pt x="26606" y="42220"/>
                        <a:pt x="28967" y="43208"/>
                      </a:cubicBezTo>
                      <a:lnTo>
                        <a:pt x="37841" y="46892"/>
                      </a:lnTo>
                      <a:cubicBezTo>
                        <a:pt x="41960" y="48365"/>
                        <a:pt x="45996" y="50107"/>
                        <a:pt x="49897" y="52083"/>
                      </a:cubicBezTo>
                      <a:cubicBezTo>
                        <a:pt x="53129" y="53740"/>
                        <a:pt x="56159" y="55766"/>
                        <a:pt x="58939" y="58110"/>
                      </a:cubicBezTo>
                      <a:cubicBezTo>
                        <a:pt x="61367" y="60304"/>
                        <a:pt x="63293" y="62983"/>
                        <a:pt x="64632" y="65980"/>
                      </a:cubicBezTo>
                      <a:cubicBezTo>
                        <a:pt x="66039" y="69312"/>
                        <a:pt x="66725" y="72912"/>
                        <a:pt x="66641" y="76529"/>
                      </a:cubicBezTo>
                      <a:cubicBezTo>
                        <a:pt x="66792" y="81066"/>
                        <a:pt x="65620" y="85537"/>
                        <a:pt x="63293" y="89422"/>
                      </a:cubicBezTo>
                      <a:cubicBezTo>
                        <a:pt x="61116" y="93106"/>
                        <a:pt x="58135" y="96253"/>
                        <a:pt x="54585" y="98631"/>
                      </a:cubicBezTo>
                      <a:cubicBezTo>
                        <a:pt x="50667" y="101109"/>
                        <a:pt x="46364" y="102918"/>
                        <a:pt x="41860" y="103989"/>
                      </a:cubicBezTo>
                      <a:cubicBezTo>
                        <a:pt x="36971" y="105145"/>
                        <a:pt x="31981" y="105714"/>
                        <a:pt x="26958" y="105664"/>
                      </a:cubicBezTo>
                      <a:cubicBezTo>
                        <a:pt x="17547" y="105496"/>
                        <a:pt x="8305" y="103085"/>
                        <a:pt x="0" y="98631"/>
                      </a:cubicBezTo>
                      <a:close/>
                    </a:path>
                  </a:pathLst>
                </a:custGeom>
                <a:solidFill>
                  <a:srgbClr val="1E1E1E"/>
                </a:solidFill>
                <a:ln w="16732"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98057941-AD13-4DA2-8D6A-A7334FE21AA0}"/>
                    </a:ext>
                  </a:extLst>
                </p:cNvPr>
                <p:cNvSpPr/>
                <p:nvPr/>
              </p:nvSpPr>
              <p:spPr>
                <a:xfrm>
                  <a:off x="7088043" y="5761260"/>
                  <a:ext cx="88256" cy="105284"/>
                </a:xfrm>
                <a:custGeom>
                  <a:avLst/>
                  <a:gdLst>
                    <a:gd name="connsiteX0" fmla="*/ 87675 w 88256"/>
                    <a:gd name="connsiteY0" fmla="*/ 56650 h 105284"/>
                    <a:gd name="connsiteX1" fmla="*/ 16680 w 88256"/>
                    <a:gd name="connsiteY1" fmla="*/ 56650 h 105284"/>
                    <a:gd name="connsiteX2" fmla="*/ 25721 w 88256"/>
                    <a:gd name="connsiteY2" fmla="*/ 82603 h 105284"/>
                    <a:gd name="connsiteX3" fmla="*/ 49498 w 88256"/>
                    <a:gd name="connsiteY3" fmla="*/ 91812 h 105284"/>
                    <a:gd name="connsiteX4" fmla="*/ 80642 w 88256"/>
                    <a:gd name="connsiteY4" fmla="*/ 80594 h 105284"/>
                    <a:gd name="connsiteX5" fmla="*/ 80642 w 88256"/>
                    <a:gd name="connsiteY5" fmla="*/ 95663 h 105284"/>
                    <a:gd name="connsiteX6" fmla="*/ 45647 w 88256"/>
                    <a:gd name="connsiteY6" fmla="*/ 105208 h 105284"/>
                    <a:gd name="connsiteX7" fmla="*/ 12159 w 88256"/>
                    <a:gd name="connsiteY7" fmla="*/ 91645 h 105284"/>
                    <a:gd name="connsiteX8" fmla="*/ 103 w 88256"/>
                    <a:gd name="connsiteY8" fmla="*/ 53133 h 105284"/>
                    <a:gd name="connsiteX9" fmla="*/ 13331 w 88256"/>
                    <a:gd name="connsiteY9" fmla="*/ 14790 h 105284"/>
                    <a:gd name="connsiteX10" fmla="*/ 46819 w 88256"/>
                    <a:gd name="connsiteY10" fmla="*/ 55 h 105284"/>
                    <a:gd name="connsiteX11" fmla="*/ 77461 w 88256"/>
                    <a:gd name="connsiteY11" fmla="*/ 12780 h 105284"/>
                    <a:gd name="connsiteX12" fmla="*/ 88177 w 88256"/>
                    <a:gd name="connsiteY12" fmla="*/ 48278 h 105284"/>
                    <a:gd name="connsiteX13" fmla="*/ 70931 w 88256"/>
                    <a:gd name="connsiteY13" fmla="*/ 43087 h 105284"/>
                    <a:gd name="connsiteX14" fmla="*/ 64066 w 88256"/>
                    <a:gd name="connsiteY14" fmla="*/ 21320 h 105284"/>
                    <a:gd name="connsiteX15" fmla="*/ 45815 w 88256"/>
                    <a:gd name="connsiteY15" fmla="*/ 13617 h 105284"/>
                    <a:gd name="connsiteX16" fmla="*/ 26391 w 88256"/>
                    <a:gd name="connsiteY16" fmla="*/ 21822 h 105284"/>
                    <a:gd name="connsiteX17" fmla="*/ 16680 w 88256"/>
                    <a:gd name="connsiteY17" fmla="*/ 43087 h 10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56" h="105284">
                      <a:moveTo>
                        <a:pt x="87675" y="56650"/>
                      </a:moveTo>
                      <a:lnTo>
                        <a:pt x="16680" y="56650"/>
                      </a:lnTo>
                      <a:cubicBezTo>
                        <a:pt x="16362" y="66127"/>
                        <a:pt x="19593" y="75370"/>
                        <a:pt x="25721" y="82603"/>
                      </a:cubicBezTo>
                      <a:cubicBezTo>
                        <a:pt x="32001" y="88865"/>
                        <a:pt x="40623" y="92214"/>
                        <a:pt x="49498" y="91812"/>
                      </a:cubicBezTo>
                      <a:cubicBezTo>
                        <a:pt x="60850" y="91695"/>
                        <a:pt x="71835" y="87744"/>
                        <a:pt x="80642" y="80594"/>
                      </a:cubicBezTo>
                      <a:lnTo>
                        <a:pt x="80642" y="95663"/>
                      </a:lnTo>
                      <a:cubicBezTo>
                        <a:pt x="70294" y="102495"/>
                        <a:pt x="58038" y="105844"/>
                        <a:pt x="45647" y="105208"/>
                      </a:cubicBezTo>
                      <a:cubicBezTo>
                        <a:pt x="33039" y="105844"/>
                        <a:pt x="20782" y="100871"/>
                        <a:pt x="12159" y="91645"/>
                      </a:cubicBezTo>
                      <a:cubicBezTo>
                        <a:pt x="3552" y="80711"/>
                        <a:pt x="-734" y="67014"/>
                        <a:pt x="103" y="53133"/>
                      </a:cubicBezTo>
                      <a:cubicBezTo>
                        <a:pt x="-533" y="39135"/>
                        <a:pt x="4205" y="25422"/>
                        <a:pt x="13331" y="14790"/>
                      </a:cubicBezTo>
                      <a:cubicBezTo>
                        <a:pt x="21753" y="5162"/>
                        <a:pt x="34027" y="-230"/>
                        <a:pt x="46819" y="55"/>
                      </a:cubicBezTo>
                      <a:cubicBezTo>
                        <a:pt x="58440" y="-565"/>
                        <a:pt x="69708" y="4107"/>
                        <a:pt x="77461" y="12780"/>
                      </a:cubicBezTo>
                      <a:cubicBezTo>
                        <a:pt x="85080" y="22994"/>
                        <a:pt x="88863" y="35552"/>
                        <a:pt x="88177" y="48278"/>
                      </a:cubicBezTo>
                      <a:close/>
                      <a:moveTo>
                        <a:pt x="70931" y="43087"/>
                      </a:moveTo>
                      <a:cubicBezTo>
                        <a:pt x="71265" y="35251"/>
                        <a:pt x="68838" y="27549"/>
                        <a:pt x="64066" y="21320"/>
                      </a:cubicBezTo>
                      <a:cubicBezTo>
                        <a:pt x="59444" y="16146"/>
                        <a:pt x="52747" y="13316"/>
                        <a:pt x="45815" y="13617"/>
                      </a:cubicBezTo>
                      <a:cubicBezTo>
                        <a:pt x="38464" y="13467"/>
                        <a:pt x="31398" y="16447"/>
                        <a:pt x="26391" y="21822"/>
                      </a:cubicBezTo>
                      <a:cubicBezTo>
                        <a:pt x="20882" y="27632"/>
                        <a:pt x="17466" y="35117"/>
                        <a:pt x="16680" y="43087"/>
                      </a:cubicBezTo>
                      <a:close/>
                    </a:path>
                  </a:pathLst>
                </a:custGeom>
                <a:solidFill>
                  <a:srgbClr val="1E1E1E"/>
                </a:solidFill>
                <a:ln w="16732"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8FC47C1-D5BF-4D06-B7E7-5AB55A4FE005}"/>
                    </a:ext>
                  </a:extLst>
                </p:cNvPr>
                <p:cNvSpPr/>
                <p:nvPr/>
              </p:nvSpPr>
              <p:spPr>
                <a:xfrm>
                  <a:off x="7188443" y="5734021"/>
                  <a:ext cx="58939" cy="132313"/>
                </a:xfrm>
                <a:custGeom>
                  <a:avLst/>
                  <a:gdLst>
                    <a:gd name="connsiteX0" fmla="*/ 58270 w 58939"/>
                    <a:gd name="connsiteY0" fmla="*/ 129097 h 132313"/>
                    <a:gd name="connsiteX1" fmla="*/ 43200 w 58939"/>
                    <a:gd name="connsiteY1" fmla="*/ 132278 h 132313"/>
                    <a:gd name="connsiteX2" fmla="*/ 16744 w 58939"/>
                    <a:gd name="connsiteY2" fmla="*/ 102809 h 132313"/>
                    <a:gd name="connsiteX3" fmla="*/ 16744 w 58939"/>
                    <a:gd name="connsiteY3" fmla="*/ 43367 h 132313"/>
                    <a:gd name="connsiteX4" fmla="*/ 0 w 58939"/>
                    <a:gd name="connsiteY4" fmla="*/ 43367 h 132313"/>
                    <a:gd name="connsiteX5" fmla="*/ 0 w 58939"/>
                    <a:gd name="connsiteY5" fmla="*/ 29637 h 132313"/>
                    <a:gd name="connsiteX6" fmla="*/ 16744 w 58939"/>
                    <a:gd name="connsiteY6" fmla="*/ 29637 h 132313"/>
                    <a:gd name="connsiteX7" fmla="*/ 16744 w 58939"/>
                    <a:gd name="connsiteY7" fmla="*/ 5191 h 132313"/>
                    <a:gd name="connsiteX8" fmla="*/ 33488 w 58939"/>
                    <a:gd name="connsiteY8" fmla="*/ 0 h 132313"/>
                    <a:gd name="connsiteX9" fmla="*/ 33488 w 58939"/>
                    <a:gd name="connsiteY9" fmla="*/ 29637 h 132313"/>
                    <a:gd name="connsiteX10" fmla="*/ 58940 w 58939"/>
                    <a:gd name="connsiteY10" fmla="*/ 29637 h 132313"/>
                    <a:gd name="connsiteX11" fmla="*/ 58940 w 58939"/>
                    <a:gd name="connsiteY11" fmla="*/ 43367 h 132313"/>
                    <a:gd name="connsiteX12" fmla="*/ 33488 w 58939"/>
                    <a:gd name="connsiteY12" fmla="*/ 43367 h 132313"/>
                    <a:gd name="connsiteX13" fmla="*/ 33488 w 58939"/>
                    <a:gd name="connsiteY13" fmla="*/ 99962 h 132313"/>
                    <a:gd name="connsiteX14" fmla="*/ 37005 w 58939"/>
                    <a:gd name="connsiteY14" fmla="*/ 114530 h 132313"/>
                    <a:gd name="connsiteX15" fmla="*/ 48391 w 58939"/>
                    <a:gd name="connsiteY15" fmla="*/ 118716 h 132313"/>
                    <a:gd name="connsiteX16" fmla="*/ 58940 w 58939"/>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39" h="132313">
                      <a:moveTo>
                        <a:pt x="58270" y="129097"/>
                      </a:moveTo>
                      <a:cubicBezTo>
                        <a:pt x="53598" y="131425"/>
                        <a:pt x="48408" y="132530"/>
                        <a:pt x="43200" y="132278"/>
                      </a:cubicBezTo>
                      <a:cubicBezTo>
                        <a:pt x="25618" y="132278"/>
                        <a:pt x="16744" y="122567"/>
                        <a:pt x="16744" y="102809"/>
                      </a:cubicBezTo>
                      <a:lnTo>
                        <a:pt x="16744" y="43367"/>
                      </a:lnTo>
                      <a:lnTo>
                        <a:pt x="0" y="43367"/>
                      </a:lnTo>
                      <a:lnTo>
                        <a:pt x="0" y="29637"/>
                      </a:lnTo>
                      <a:lnTo>
                        <a:pt x="16744" y="29637"/>
                      </a:lnTo>
                      <a:lnTo>
                        <a:pt x="16744" y="5191"/>
                      </a:lnTo>
                      <a:lnTo>
                        <a:pt x="33488" y="0"/>
                      </a:lnTo>
                      <a:lnTo>
                        <a:pt x="33488" y="29637"/>
                      </a:lnTo>
                      <a:lnTo>
                        <a:pt x="58940" y="29637"/>
                      </a:lnTo>
                      <a:lnTo>
                        <a:pt x="58940" y="43367"/>
                      </a:lnTo>
                      <a:lnTo>
                        <a:pt x="33488" y="43367"/>
                      </a:lnTo>
                      <a:lnTo>
                        <a:pt x="33488" y="99962"/>
                      </a:lnTo>
                      <a:cubicBezTo>
                        <a:pt x="33053" y="105069"/>
                        <a:pt x="34275" y="110193"/>
                        <a:pt x="37005" y="114530"/>
                      </a:cubicBezTo>
                      <a:cubicBezTo>
                        <a:pt x="39952" y="117610"/>
                        <a:pt x="44154" y="119168"/>
                        <a:pt x="48391" y="118716"/>
                      </a:cubicBezTo>
                      <a:cubicBezTo>
                        <a:pt x="52191" y="118833"/>
                        <a:pt x="55909" y="117644"/>
                        <a:pt x="58940" y="115367"/>
                      </a:cubicBezTo>
                      <a:close/>
                    </a:path>
                  </a:pathLst>
                </a:custGeom>
                <a:solidFill>
                  <a:srgbClr val="1E1E1E"/>
                </a:solidFill>
                <a:ln w="16732"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2B74822-DE70-4257-B814-4919E11FC1D9}"/>
                    </a:ext>
                  </a:extLst>
                </p:cNvPr>
                <p:cNvSpPr/>
                <p:nvPr/>
              </p:nvSpPr>
              <p:spPr>
                <a:xfrm>
                  <a:off x="7262117" y="5760971"/>
                  <a:ext cx="67320" cy="105692"/>
                </a:xfrm>
                <a:custGeom>
                  <a:avLst/>
                  <a:gdLst>
                    <a:gd name="connsiteX0" fmla="*/ 0 w 67320"/>
                    <a:gd name="connsiteY0" fmla="*/ 99636 h 105692"/>
                    <a:gd name="connsiteX1" fmla="*/ 0 w 67320"/>
                    <a:gd name="connsiteY1" fmla="*/ 82892 h 105692"/>
                    <a:gd name="connsiteX2" fmla="*/ 28800 w 67320"/>
                    <a:gd name="connsiteY2" fmla="*/ 92771 h 105692"/>
                    <a:gd name="connsiteX3" fmla="*/ 50065 w 67320"/>
                    <a:gd name="connsiteY3" fmla="*/ 78539 h 105692"/>
                    <a:gd name="connsiteX4" fmla="*/ 48223 w 67320"/>
                    <a:gd name="connsiteY4" fmla="*/ 71673 h 105692"/>
                    <a:gd name="connsiteX5" fmla="*/ 43368 w 67320"/>
                    <a:gd name="connsiteY5" fmla="*/ 66818 h 105692"/>
                    <a:gd name="connsiteX6" fmla="*/ 36167 w 67320"/>
                    <a:gd name="connsiteY6" fmla="*/ 62967 h 105692"/>
                    <a:gd name="connsiteX7" fmla="*/ 27963 w 67320"/>
                    <a:gd name="connsiteY7" fmla="*/ 58278 h 105692"/>
                    <a:gd name="connsiteX8" fmla="*/ 16242 w 67320"/>
                    <a:gd name="connsiteY8" fmla="*/ 52920 h 105692"/>
                    <a:gd name="connsiteX9" fmla="*/ 7703 w 67320"/>
                    <a:gd name="connsiteY9" fmla="*/ 46892 h 105692"/>
                    <a:gd name="connsiteX10" fmla="*/ 2679 w 67320"/>
                    <a:gd name="connsiteY10" fmla="*/ 39190 h 105692"/>
                    <a:gd name="connsiteX11" fmla="*/ 1005 w 67320"/>
                    <a:gd name="connsiteY11" fmla="*/ 29144 h 105692"/>
                    <a:gd name="connsiteX12" fmla="*/ 4186 w 67320"/>
                    <a:gd name="connsiteY12" fmla="*/ 16586 h 105692"/>
                    <a:gd name="connsiteX13" fmla="*/ 12893 w 67320"/>
                    <a:gd name="connsiteY13" fmla="*/ 7376 h 105692"/>
                    <a:gd name="connsiteX14" fmla="*/ 25116 w 67320"/>
                    <a:gd name="connsiteY14" fmla="*/ 1851 h 105692"/>
                    <a:gd name="connsiteX15" fmla="*/ 62790 w 67320"/>
                    <a:gd name="connsiteY15" fmla="*/ 4530 h 105692"/>
                    <a:gd name="connsiteX16" fmla="*/ 62790 w 67320"/>
                    <a:gd name="connsiteY16" fmla="*/ 21274 h 105692"/>
                    <a:gd name="connsiteX17" fmla="*/ 37340 w 67320"/>
                    <a:gd name="connsiteY17" fmla="*/ 14074 h 105692"/>
                    <a:gd name="connsiteX18" fmla="*/ 29135 w 67320"/>
                    <a:gd name="connsiteY18" fmla="*/ 15079 h 105692"/>
                    <a:gd name="connsiteX19" fmla="*/ 22940 w 67320"/>
                    <a:gd name="connsiteY19" fmla="*/ 18093 h 105692"/>
                    <a:gd name="connsiteX20" fmla="*/ 18921 w 67320"/>
                    <a:gd name="connsiteY20" fmla="*/ 22446 h 105692"/>
                    <a:gd name="connsiteX21" fmla="*/ 17414 w 67320"/>
                    <a:gd name="connsiteY21" fmla="*/ 28139 h 105692"/>
                    <a:gd name="connsiteX22" fmla="*/ 23107 w 67320"/>
                    <a:gd name="connsiteY22" fmla="*/ 39525 h 105692"/>
                    <a:gd name="connsiteX23" fmla="*/ 29637 w 67320"/>
                    <a:gd name="connsiteY23" fmla="*/ 43209 h 105692"/>
                    <a:gd name="connsiteX24" fmla="*/ 38679 w 67320"/>
                    <a:gd name="connsiteY24" fmla="*/ 46892 h 105692"/>
                    <a:gd name="connsiteX25" fmla="*/ 50568 w 67320"/>
                    <a:gd name="connsiteY25" fmla="*/ 52083 h 105692"/>
                    <a:gd name="connsiteX26" fmla="*/ 59610 w 67320"/>
                    <a:gd name="connsiteY26" fmla="*/ 58111 h 105692"/>
                    <a:gd name="connsiteX27" fmla="*/ 65302 w 67320"/>
                    <a:gd name="connsiteY27" fmla="*/ 65980 h 105692"/>
                    <a:gd name="connsiteX28" fmla="*/ 67312 w 67320"/>
                    <a:gd name="connsiteY28" fmla="*/ 76529 h 105692"/>
                    <a:gd name="connsiteX29" fmla="*/ 64130 w 67320"/>
                    <a:gd name="connsiteY29" fmla="*/ 89422 h 105692"/>
                    <a:gd name="connsiteX30" fmla="*/ 55256 w 67320"/>
                    <a:gd name="connsiteY30" fmla="*/ 98632 h 105692"/>
                    <a:gd name="connsiteX31" fmla="*/ 42698 w 67320"/>
                    <a:gd name="connsiteY31" fmla="*/ 103990 h 105692"/>
                    <a:gd name="connsiteX32" fmla="*/ 27628 w 67320"/>
                    <a:gd name="connsiteY32" fmla="*/ 105664 h 105692"/>
                    <a:gd name="connsiteX33" fmla="*/ 0 w 67320"/>
                    <a:gd name="connsiteY33" fmla="*/ 99636 h 105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7320" h="105692">
                      <a:moveTo>
                        <a:pt x="0" y="99636"/>
                      </a:moveTo>
                      <a:lnTo>
                        <a:pt x="0" y="82892"/>
                      </a:lnTo>
                      <a:cubicBezTo>
                        <a:pt x="8238" y="89272"/>
                        <a:pt x="18369" y="92754"/>
                        <a:pt x="28800" y="92771"/>
                      </a:cubicBezTo>
                      <a:cubicBezTo>
                        <a:pt x="43033" y="92771"/>
                        <a:pt x="50065" y="87915"/>
                        <a:pt x="50065" y="78539"/>
                      </a:cubicBezTo>
                      <a:cubicBezTo>
                        <a:pt x="50098" y="76128"/>
                        <a:pt x="49462" y="73750"/>
                        <a:pt x="48223" y="71673"/>
                      </a:cubicBezTo>
                      <a:cubicBezTo>
                        <a:pt x="46951" y="69731"/>
                        <a:pt x="45310" y="68090"/>
                        <a:pt x="43368" y="66818"/>
                      </a:cubicBezTo>
                      <a:cubicBezTo>
                        <a:pt x="41124" y="65260"/>
                        <a:pt x="38713" y="63971"/>
                        <a:pt x="36167" y="62967"/>
                      </a:cubicBezTo>
                      <a:lnTo>
                        <a:pt x="27963" y="58278"/>
                      </a:lnTo>
                      <a:cubicBezTo>
                        <a:pt x="23928" y="56788"/>
                        <a:pt x="20009" y="54996"/>
                        <a:pt x="16242" y="52920"/>
                      </a:cubicBezTo>
                      <a:cubicBezTo>
                        <a:pt x="13094" y="51380"/>
                        <a:pt x="10197" y="49354"/>
                        <a:pt x="7703" y="46892"/>
                      </a:cubicBezTo>
                      <a:cubicBezTo>
                        <a:pt x="5543" y="44682"/>
                        <a:pt x="3834" y="42070"/>
                        <a:pt x="2679" y="39190"/>
                      </a:cubicBezTo>
                      <a:cubicBezTo>
                        <a:pt x="1474" y="35975"/>
                        <a:pt x="904" y="32576"/>
                        <a:pt x="1005" y="29144"/>
                      </a:cubicBezTo>
                      <a:cubicBezTo>
                        <a:pt x="904" y="24740"/>
                        <a:pt x="1993" y="20403"/>
                        <a:pt x="4186" y="16586"/>
                      </a:cubicBezTo>
                      <a:cubicBezTo>
                        <a:pt x="6363" y="12902"/>
                        <a:pt x="9343" y="9754"/>
                        <a:pt x="12893" y="7376"/>
                      </a:cubicBezTo>
                      <a:cubicBezTo>
                        <a:pt x="16677" y="4931"/>
                        <a:pt x="20796" y="3073"/>
                        <a:pt x="25116" y="1851"/>
                      </a:cubicBezTo>
                      <a:cubicBezTo>
                        <a:pt x="37641" y="-1331"/>
                        <a:pt x="50852" y="-393"/>
                        <a:pt x="62790" y="4530"/>
                      </a:cubicBezTo>
                      <a:lnTo>
                        <a:pt x="62790" y="21274"/>
                      </a:lnTo>
                      <a:cubicBezTo>
                        <a:pt x="55189" y="16468"/>
                        <a:pt x="46348" y="13957"/>
                        <a:pt x="37340" y="14074"/>
                      </a:cubicBezTo>
                      <a:cubicBezTo>
                        <a:pt x="34577" y="14040"/>
                        <a:pt x="31814" y="14375"/>
                        <a:pt x="29135" y="15079"/>
                      </a:cubicBezTo>
                      <a:cubicBezTo>
                        <a:pt x="26891" y="15648"/>
                        <a:pt x="24781" y="16669"/>
                        <a:pt x="22940" y="18093"/>
                      </a:cubicBezTo>
                      <a:cubicBezTo>
                        <a:pt x="21232" y="19147"/>
                        <a:pt x="19842" y="20654"/>
                        <a:pt x="18921" y="22446"/>
                      </a:cubicBezTo>
                      <a:cubicBezTo>
                        <a:pt x="17933" y="24187"/>
                        <a:pt x="17414" y="26146"/>
                        <a:pt x="17414" y="28139"/>
                      </a:cubicBezTo>
                      <a:cubicBezTo>
                        <a:pt x="17213" y="32660"/>
                        <a:pt x="19356" y="36980"/>
                        <a:pt x="23107" y="39525"/>
                      </a:cubicBezTo>
                      <a:cubicBezTo>
                        <a:pt x="25167" y="40965"/>
                        <a:pt x="27344" y="42187"/>
                        <a:pt x="29637" y="43209"/>
                      </a:cubicBezTo>
                      <a:lnTo>
                        <a:pt x="38679" y="46892"/>
                      </a:lnTo>
                      <a:cubicBezTo>
                        <a:pt x="42731" y="48399"/>
                        <a:pt x="46699" y="50124"/>
                        <a:pt x="50568" y="52083"/>
                      </a:cubicBezTo>
                      <a:cubicBezTo>
                        <a:pt x="53799" y="53741"/>
                        <a:pt x="56830" y="55767"/>
                        <a:pt x="59610" y="58111"/>
                      </a:cubicBezTo>
                      <a:cubicBezTo>
                        <a:pt x="62037" y="60304"/>
                        <a:pt x="63963" y="62983"/>
                        <a:pt x="65302" y="65980"/>
                      </a:cubicBezTo>
                      <a:cubicBezTo>
                        <a:pt x="66709" y="69313"/>
                        <a:pt x="67395" y="72913"/>
                        <a:pt x="67312" y="76529"/>
                      </a:cubicBezTo>
                      <a:cubicBezTo>
                        <a:pt x="67429" y="81034"/>
                        <a:pt x="66340" y="85487"/>
                        <a:pt x="64130" y="89422"/>
                      </a:cubicBezTo>
                      <a:cubicBezTo>
                        <a:pt x="61886" y="93106"/>
                        <a:pt x="58856" y="96254"/>
                        <a:pt x="55256" y="98632"/>
                      </a:cubicBezTo>
                      <a:cubicBezTo>
                        <a:pt x="51405" y="101110"/>
                        <a:pt x="47152" y="102918"/>
                        <a:pt x="42698" y="103990"/>
                      </a:cubicBezTo>
                      <a:cubicBezTo>
                        <a:pt x="37758" y="105145"/>
                        <a:pt x="32701" y="105698"/>
                        <a:pt x="27628" y="105664"/>
                      </a:cubicBezTo>
                      <a:cubicBezTo>
                        <a:pt x="18067" y="105965"/>
                        <a:pt x="8573" y="103889"/>
                        <a:pt x="0" y="99636"/>
                      </a:cubicBezTo>
                      <a:close/>
                    </a:path>
                  </a:pathLst>
                </a:custGeom>
                <a:solidFill>
                  <a:srgbClr val="1E1E1E"/>
                </a:solidFill>
                <a:ln w="16732" cap="flat">
                  <a:noFill/>
                  <a:prstDash val="solid"/>
                  <a:miter/>
                </a:ln>
              </p:spPr>
              <p:txBody>
                <a:bodyPr rtlCol="0" anchor="ctr"/>
                <a:lstStyle/>
                <a:p>
                  <a:endParaRPr lang="en-US"/>
                </a:p>
              </p:txBody>
            </p:sp>
          </p:grpSp>
          <p:grpSp>
            <p:nvGrpSpPr>
              <p:cNvPr id="181" name="Graphic 4">
                <a:extLst>
                  <a:ext uri="{FF2B5EF4-FFF2-40B4-BE49-F238E27FC236}">
                    <a16:creationId xmlns:a16="http://schemas.microsoft.com/office/drawing/2014/main" id="{F572C04A-07B5-4A63-9A3F-B7160715649D}"/>
                  </a:ext>
                </a:extLst>
              </p:cNvPr>
              <p:cNvGrpSpPr/>
              <p:nvPr/>
            </p:nvGrpSpPr>
            <p:grpSpPr>
              <a:xfrm>
                <a:off x="8565144" y="5715435"/>
                <a:ext cx="628245" cy="152207"/>
                <a:chOff x="8565144" y="5715435"/>
                <a:chExt cx="628245" cy="152207"/>
              </a:xfrm>
              <a:solidFill>
                <a:srgbClr val="1E1E1E"/>
              </a:solidFill>
            </p:grpSpPr>
            <p:sp>
              <p:nvSpPr>
                <p:cNvPr id="182" name="Freeform: Shape 181">
                  <a:extLst>
                    <a:ext uri="{FF2B5EF4-FFF2-40B4-BE49-F238E27FC236}">
                      <a16:creationId xmlns:a16="http://schemas.microsoft.com/office/drawing/2014/main" id="{EC1294D7-AAD4-45C4-8CAC-B131E66F4AB3}"/>
                    </a:ext>
                  </a:extLst>
                </p:cNvPr>
                <p:cNvSpPr/>
                <p:nvPr/>
              </p:nvSpPr>
              <p:spPr>
                <a:xfrm>
                  <a:off x="8565144" y="5723473"/>
                  <a:ext cx="142994" cy="140650"/>
                </a:xfrm>
                <a:custGeom>
                  <a:avLst/>
                  <a:gdLst>
                    <a:gd name="connsiteX0" fmla="*/ 142995 w 142994"/>
                    <a:gd name="connsiteY0" fmla="*/ 140650 h 140650"/>
                    <a:gd name="connsiteX1" fmla="*/ 126251 w 142994"/>
                    <a:gd name="connsiteY1" fmla="*/ 140650 h 140650"/>
                    <a:gd name="connsiteX2" fmla="*/ 126251 w 142994"/>
                    <a:gd name="connsiteY2" fmla="*/ 46381 h 140650"/>
                    <a:gd name="connsiteX3" fmla="*/ 127590 w 142994"/>
                    <a:gd name="connsiteY3" fmla="*/ 18921 h 140650"/>
                    <a:gd name="connsiteX4" fmla="*/ 127590 w 142994"/>
                    <a:gd name="connsiteY4" fmla="*/ 18921 h 140650"/>
                    <a:gd name="connsiteX5" fmla="*/ 123404 w 142994"/>
                    <a:gd name="connsiteY5" fmla="*/ 32651 h 140650"/>
                    <a:gd name="connsiteX6" fmla="*/ 75349 w 142994"/>
                    <a:gd name="connsiteY6" fmla="*/ 140650 h 140650"/>
                    <a:gd name="connsiteX7" fmla="*/ 67312 w 142994"/>
                    <a:gd name="connsiteY7" fmla="*/ 140650 h 140650"/>
                    <a:gd name="connsiteX8" fmla="*/ 19423 w 142994"/>
                    <a:gd name="connsiteY8" fmla="*/ 33321 h 140650"/>
                    <a:gd name="connsiteX9" fmla="*/ 15070 w 142994"/>
                    <a:gd name="connsiteY9" fmla="*/ 18921 h 140650"/>
                    <a:gd name="connsiteX10" fmla="*/ 15070 w 142994"/>
                    <a:gd name="connsiteY10" fmla="*/ 18921 h 140650"/>
                    <a:gd name="connsiteX11" fmla="*/ 15907 w 142994"/>
                    <a:gd name="connsiteY11" fmla="*/ 46549 h 140650"/>
                    <a:gd name="connsiteX12" fmla="*/ 15907 w 142994"/>
                    <a:gd name="connsiteY12" fmla="*/ 140650 h 140650"/>
                    <a:gd name="connsiteX13" fmla="*/ 0 w 142994"/>
                    <a:gd name="connsiteY13" fmla="*/ 140650 h 140650"/>
                    <a:gd name="connsiteX14" fmla="*/ 0 w 142994"/>
                    <a:gd name="connsiteY14" fmla="*/ 0 h 140650"/>
                    <a:gd name="connsiteX15" fmla="*/ 21768 w 142994"/>
                    <a:gd name="connsiteY15" fmla="*/ 0 h 140650"/>
                    <a:gd name="connsiteX16" fmla="*/ 64967 w 142994"/>
                    <a:gd name="connsiteY16" fmla="*/ 98121 h 140650"/>
                    <a:gd name="connsiteX17" fmla="*/ 71330 w 142994"/>
                    <a:gd name="connsiteY17" fmla="*/ 114865 h 140650"/>
                    <a:gd name="connsiteX18" fmla="*/ 71330 w 142994"/>
                    <a:gd name="connsiteY18" fmla="*/ 114865 h 140650"/>
                    <a:gd name="connsiteX19" fmla="*/ 78028 w 142994"/>
                    <a:gd name="connsiteY19" fmla="*/ 98121 h 140650"/>
                    <a:gd name="connsiteX20" fmla="*/ 122065 w 142994"/>
                    <a:gd name="connsiteY20" fmla="*/ 335 h 140650"/>
                    <a:gd name="connsiteX21" fmla="*/ 142660 w 142994"/>
                    <a:gd name="connsiteY21" fmla="*/ 335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994" h="140650">
                      <a:moveTo>
                        <a:pt x="142995" y="140650"/>
                      </a:moveTo>
                      <a:lnTo>
                        <a:pt x="126251" y="140650"/>
                      </a:lnTo>
                      <a:lnTo>
                        <a:pt x="126251" y="46381"/>
                      </a:lnTo>
                      <a:cubicBezTo>
                        <a:pt x="126251" y="38846"/>
                        <a:pt x="126251" y="29637"/>
                        <a:pt x="127590" y="18921"/>
                      </a:cubicBezTo>
                      <a:lnTo>
                        <a:pt x="127590" y="18921"/>
                      </a:lnTo>
                      <a:cubicBezTo>
                        <a:pt x="126619" y="23626"/>
                        <a:pt x="125229" y="28214"/>
                        <a:pt x="123404" y="32651"/>
                      </a:cubicBezTo>
                      <a:lnTo>
                        <a:pt x="75349" y="140650"/>
                      </a:lnTo>
                      <a:lnTo>
                        <a:pt x="67312" y="140650"/>
                      </a:lnTo>
                      <a:lnTo>
                        <a:pt x="19423" y="33321"/>
                      </a:lnTo>
                      <a:cubicBezTo>
                        <a:pt x="17481" y="28683"/>
                        <a:pt x="16007" y="23860"/>
                        <a:pt x="15070" y="18921"/>
                      </a:cubicBezTo>
                      <a:lnTo>
                        <a:pt x="15070" y="18921"/>
                      </a:lnTo>
                      <a:cubicBezTo>
                        <a:pt x="15070" y="24614"/>
                        <a:pt x="15907" y="33823"/>
                        <a:pt x="15907" y="46549"/>
                      </a:cubicBezTo>
                      <a:lnTo>
                        <a:pt x="15907" y="140650"/>
                      </a:lnTo>
                      <a:lnTo>
                        <a:pt x="0" y="140650"/>
                      </a:lnTo>
                      <a:lnTo>
                        <a:pt x="0" y="0"/>
                      </a:lnTo>
                      <a:lnTo>
                        <a:pt x="21768" y="0"/>
                      </a:lnTo>
                      <a:lnTo>
                        <a:pt x="64967" y="98121"/>
                      </a:lnTo>
                      <a:cubicBezTo>
                        <a:pt x="67479" y="103545"/>
                        <a:pt x="69606" y="109138"/>
                        <a:pt x="71330" y="114865"/>
                      </a:cubicBezTo>
                      <a:lnTo>
                        <a:pt x="71330" y="114865"/>
                      </a:lnTo>
                      <a:cubicBezTo>
                        <a:pt x="74176" y="107162"/>
                        <a:pt x="76353" y="101302"/>
                        <a:pt x="78028" y="98121"/>
                      </a:cubicBezTo>
                      <a:lnTo>
                        <a:pt x="122065" y="335"/>
                      </a:lnTo>
                      <a:lnTo>
                        <a:pt x="142660" y="335"/>
                      </a:lnTo>
                      <a:close/>
                    </a:path>
                  </a:pathLst>
                </a:custGeom>
                <a:solidFill>
                  <a:srgbClr val="1E1E1E"/>
                </a:solidFill>
                <a:ln w="16732"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7FA7C98-CFA3-41C0-95D3-546B4A252A62}"/>
                    </a:ext>
                  </a:extLst>
                </p:cNvPr>
                <p:cNvSpPr/>
                <p:nvPr/>
              </p:nvSpPr>
              <p:spPr>
                <a:xfrm>
                  <a:off x="8736018" y="5761247"/>
                  <a:ext cx="99144" cy="105282"/>
                </a:xfrm>
                <a:custGeom>
                  <a:avLst/>
                  <a:gdLst>
                    <a:gd name="connsiteX0" fmla="*/ 48977 w 99144"/>
                    <a:gd name="connsiteY0" fmla="*/ 105220 h 105282"/>
                    <a:gd name="connsiteX1" fmla="*/ 13479 w 99144"/>
                    <a:gd name="connsiteY1" fmla="*/ 91155 h 105282"/>
                    <a:gd name="connsiteX2" fmla="*/ 84 w 99144"/>
                    <a:gd name="connsiteY2" fmla="*/ 53816 h 105282"/>
                    <a:gd name="connsiteX3" fmla="*/ 13982 w 99144"/>
                    <a:gd name="connsiteY3" fmla="*/ 14300 h 105282"/>
                    <a:gd name="connsiteX4" fmla="*/ 51321 w 99144"/>
                    <a:gd name="connsiteY4" fmla="*/ 67 h 105282"/>
                    <a:gd name="connsiteX5" fmla="*/ 86483 w 99144"/>
                    <a:gd name="connsiteY5" fmla="*/ 13965 h 105282"/>
                    <a:gd name="connsiteX6" fmla="*/ 99041 w 99144"/>
                    <a:gd name="connsiteY6" fmla="*/ 52309 h 105282"/>
                    <a:gd name="connsiteX7" fmla="*/ 85479 w 99144"/>
                    <a:gd name="connsiteY7" fmla="*/ 90820 h 105282"/>
                    <a:gd name="connsiteX8" fmla="*/ 48977 w 99144"/>
                    <a:gd name="connsiteY8" fmla="*/ 105220 h 105282"/>
                    <a:gd name="connsiteX9" fmla="*/ 50149 w 99144"/>
                    <a:gd name="connsiteY9" fmla="*/ 13630 h 105282"/>
                    <a:gd name="connsiteX10" fmla="*/ 25703 w 99144"/>
                    <a:gd name="connsiteY10" fmla="*/ 24179 h 105282"/>
                    <a:gd name="connsiteX11" fmla="*/ 16661 w 99144"/>
                    <a:gd name="connsiteY11" fmla="*/ 53314 h 105282"/>
                    <a:gd name="connsiteX12" fmla="*/ 25703 w 99144"/>
                    <a:gd name="connsiteY12" fmla="*/ 81444 h 105282"/>
                    <a:gd name="connsiteX13" fmla="*/ 50149 w 99144"/>
                    <a:gd name="connsiteY13" fmla="*/ 91825 h 105282"/>
                    <a:gd name="connsiteX14" fmla="*/ 74093 w 99144"/>
                    <a:gd name="connsiteY14" fmla="*/ 81611 h 105282"/>
                    <a:gd name="connsiteX15" fmla="*/ 82633 w 99144"/>
                    <a:gd name="connsiteY15" fmla="*/ 52811 h 105282"/>
                    <a:gd name="connsiteX16" fmla="*/ 74093 w 99144"/>
                    <a:gd name="connsiteY16" fmla="*/ 23844 h 105282"/>
                    <a:gd name="connsiteX17" fmla="*/ 50149 w 99144"/>
                    <a:gd name="connsiteY17" fmla="*/ 13630 h 10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4" h="105282">
                      <a:moveTo>
                        <a:pt x="48977" y="105220"/>
                      </a:moveTo>
                      <a:cubicBezTo>
                        <a:pt x="35682" y="105807"/>
                        <a:pt x="22772" y="100683"/>
                        <a:pt x="13479" y="91155"/>
                      </a:cubicBezTo>
                      <a:cubicBezTo>
                        <a:pt x="4270" y="80958"/>
                        <a:pt x="-553" y="67546"/>
                        <a:pt x="84" y="53816"/>
                      </a:cubicBezTo>
                      <a:cubicBezTo>
                        <a:pt x="-720" y="39316"/>
                        <a:pt x="4287" y="25100"/>
                        <a:pt x="13982" y="14300"/>
                      </a:cubicBezTo>
                      <a:cubicBezTo>
                        <a:pt x="23927" y="4588"/>
                        <a:pt x="37440" y="-552"/>
                        <a:pt x="51321" y="67"/>
                      </a:cubicBezTo>
                      <a:cubicBezTo>
                        <a:pt x="64515" y="-653"/>
                        <a:pt x="77358" y="4421"/>
                        <a:pt x="86483" y="13965"/>
                      </a:cubicBezTo>
                      <a:cubicBezTo>
                        <a:pt x="95391" y="24681"/>
                        <a:pt x="99896" y="38395"/>
                        <a:pt x="99041" y="52309"/>
                      </a:cubicBezTo>
                      <a:cubicBezTo>
                        <a:pt x="99728" y="66424"/>
                        <a:pt x="94855" y="80255"/>
                        <a:pt x="85479" y="90820"/>
                      </a:cubicBezTo>
                      <a:cubicBezTo>
                        <a:pt x="75968" y="100666"/>
                        <a:pt x="62656" y="105924"/>
                        <a:pt x="48977" y="105220"/>
                      </a:cubicBezTo>
                      <a:close/>
                      <a:moveTo>
                        <a:pt x="50149" y="13630"/>
                      </a:moveTo>
                      <a:cubicBezTo>
                        <a:pt x="40822" y="13245"/>
                        <a:pt x="31814" y="17129"/>
                        <a:pt x="25703" y="24179"/>
                      </a:cubicBezTo>
                      <a:cubicBezTo>
                        <a:pt x="19256" y="32467"/>
                        <a:pt x="16041" y="42832"/>
                        <a:pt x="16661" y="53314"/>
                      </a:cubicBezTo>
                      <a:cubicBezTo>
                        <a:pt x="16091" y="63494"/>
                        <a:pt x="19306" y="73507"/>
                        <a:pt x="25703" y="81444"/>
                      </a:cubicBezTo>
                      <a:cubicBezTo>
                        <a:pt x="31914" y="88359"/>
                        <a:pt x="40856" y="92160"/>
                        <a:pt x="50149" y="91825"/>
                      </a:cubicBezTo>
                      <a:cubicBezTo>
                        <a:pt x="59291" y="92327"/>
                        <a:pt x="68132" y="88543"/>
                        <a:pt x="74093" y="81611"/>
                      </a:cubicBezTo>
                      <a:cubicBezTo>
                        <a:pt x="80288" y="73339"/>
                        <a:pt x="83319" y="63126"/>
                        <a:pt x="82633" y="52811"/>
                      </a:cubicBezTo>
                      <a:cubicBezTo>
                        <a:pt x="83286" y="42447"/>
                        <a:pt x="80271" y="32199"/>
                        <a:pt x="74093" y="23844"/>
                      </a:cubicBezTo>
                      <a:cubicBezTo>
                        <a:pt x="68182" y="16845"/>
                        <a:pt x="59291" y="13061"/>
                        <a:pt x="50149" y="13630"/>
                      </a:cubicBezTo>
                      <a:close/>
                    </a:path>
                  </a:pathLst>
                </a:custGeom>
                <a:solidFill>
                  <a:srgbClr val="1E1E1E"/>
                </a:solidFill>
                <a:ln w="16732"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FAFE6635-284B-4F8A-967A-E936E905D86A}"/>
                    </a:ext>
                  </a:extLst>
                </p:cNvPr>
                <p:cNvSpPr/>
                <p:nvPr/>
              </p:nvSpPr>
              <p:spPr>
                <a:xfrm>
                  <a:off x="8853719" y="5715435"/>
                  <a:ext cx="93023" cy="151420"/>
                </a:xfrm>
                <a:custGeom>
                  <a:avLst/>
                  <a:gdLst>
                    <a:gd name="connsiteX0" fmla="*/ 92856 w 93023"/>
                    <a:gd name="connsiteY0" fmla="*/ 148688 h 151420"/>
                    <a:gd name="connsiteX1" fmla="*/ 76112 w 93023"/>
                    <a:gd name="connsiteY1" fmla="*/ 148688 h 151420"/>
                    <a:gd name="connsiteX2" fmla="*/ 76112 w 93023"/>
                    <a:gd name="connsiteY2" fmla="*/ 131944 h 151420"/>
                    <a:gd name="connsiteX3" fmla="*/ 76112 w 93023"/>
                    <a:gd name="connsiteY3" fmla="*/ 131944 h 151420"/>
                    <a:gd name="connsiteX4" fmla="*/ 41619 w 93023"/>
                    <a:gd name="connsiteY4" fmla="*/ 151367 h 151420"/>
                    <a:gd name="connsiteX5" fmla="*/ 11312 w 93023"/>
                    <a:gd name="connsiteY5" fmla="*/ 137972 h 151420"/>
                    <a:gd name="connsiteX6" fmla="*/ 94 w 93023"/>
                    <a:gd name="connsiteY6" fmla="*/ 101135 h 151420"/>
                    <a:gd name="connsiteX7" fmla="*/ 12652 w 93023"/>
                    <a:gd name="connsiteY7" fmla="*/ 61284 h 151420"/>
                    <a:gd name="connsiteX8" fmla="*/ 46140 w 93023"/>
                    <a:gd name="connsiteY8" fmla="*/ 46214 h 151420"/>
                    <a:gd name="connsiteX9" fmla="*/ 76280 w 93023"/>
                    <a:gd name="connsiteY9" fmla="*/ 62958 h 151420"/>
                    <a:gd name="connsiteX10" fmla="*/ 76280 w 93023"/>
                    <a:gd name="connsiteY10" fmla="*/ 62958 h 151420"/>
                    <a:gd name="connsiteX11" fmla="*/ 76280 w 93023"/>
                    <a:gd name="connsiteY11" fmla="*/ 0 h 151420"/>
                    <a:gd name="connsiteX12" fmla="*/ 93024 w 93023"/>
                    <a:gd name="connsiteY12" fmla="*/ 0 h 151420"/>
                    <a:gd name="connsiteX13" fmla="*/ 77284 w 93023"/>
                    <a:gd name="connsiteY13" fmla="*/ 103814 h 151420"/>
                    <a:gd name="connsiteX14" fmla="*/ 77284 w 93023"/>
                    <a:gd name="connsiteY14" fmla="*/ 89079 h 151420"/>
                    <a:gd name="connsiteX15" fmla="*/ 69247 w 93023"/>
                    <a:gd name="connsiteY15" fmla="*/ 68316 h 151420"/>
                    <a:gd name="connsiteX16" fmla="*/ 48819 w 93023"/>
                    <a:gd name="connsiteY16" fmla="*/ 59944 h 151420"/>
                    <a:gd name="connsiteX17" fmla="*/ 25544 w 93023"/>
                    <a:gd name="connsiteY17" fmla="*/ 70828 h 151420"/>
                    <a:gd name="connsiteX18" fmla="*/ 17172 w 93023"/>
                    <a:gd name="connsiteY18" fmla="*/ 100632 h 151420"/>
                    <a:gd name="connsiteX19" fmla="*/ 25210 w 93023"/>
                    <a:gd name="connsiteY19" fmla="*/ 127925 h 151420"/>
                    <a:gd name="connsiteX20" fmla="*/ 65580 w 93023"/>
                    <a:gd name="connsiteY20" fmla="*/ 131090 h 151420"/>
                    <a:gd name="connsiteX21" fmla="*/ 68745 w 93023"/>
                    <a:gd name="connsiteY21" fmla="*/ 127925 h 151420"/>
                    <a:gd name="connsiteX22" fmla="*/ 77284 w 93023"/>
                    <a:gd name="connsiteY22" fmla="*/ 103814 h 15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23" h="151420">
                      <a:moveTo>
                        <a:pt x="92856" y="148688"/>
                      </a:moveTo>
                      <a:lnTo>
                        <a:pt x="76112" y="148688"/>
                      </a:lnTo>
                      <a:lnTo>
                        <a:pt x="76112" y="131944"/>
                      </a:lnTo>
                      <a:lnTo>
                        <a:pt x="76112" y="131944"/>
                      </a:lnTo>
                      <a:cubicBezTo>
                        <a:pt x="69364" y="144569"/>
                        <a:pt x="55919" y="152137"/>
                        <a:pt x="41619" y="151367"/>
                      </a:cubicBezTo>
                      <a:cubicBezTo>
                        <a:pt x="29982" y="151852"/>
                        <a:pt x="18780" y="146896"/>
                        <a:pt x="11312" y="137972"/>
                      </a:cubicBezTo>
                      <a:cubicBezTo>
                        <a:pt x="3309" y="127423"/>
                        <a:pt x="-677" y="114363"/>
                        <a:pt x="94" y="101135"/>
                      </a:cubicBezTo>
                      <a:cubicBezTo>
                        <a:pt x="-626" y="86785"/>
                        <a:pt x="3828" y="72636"/>
                        <a:pt x="12652" y="61284"/>
                      </a:cubicBezTo>
                      <a:cubicBezTo>
                        <a:pt x="20840" y="51288"/>
                        <a:pt x="33231" y="45712"/>
                        <a:pt x="46140" y="46214"/>
                      </a:cubicBezTo>
                      <a:cubicBezTo>
                        <a:pt x="58581" y="45477"/>
                        <a:pt x="70336" y="52008"/>
                        <a:pt x="76280" y="62958"/>
                      </a:cubicBezTo>
                      <a:lnTo>
                        <a:pt x="76280" y="62958"/>
                      </a:lnTo>
                      <a:lnTo>
                        <a:pt x="76280" y="0"/>
                      </a:lnTo>
                      <a:lnTo>
                        <a:pt x="93024" y="0"/>
                      </a:lnTo>
                      <a:close/>
                      <a:moveTo>
                        <a:pt x="77284" y="103814"/>
                      </a:moveTo>
                      <a:lnTo>
                        <a:pt x="77284" y="89079"/>
                      </a:lnTo>
                      <a:cubicBezTo>
                        <a:pt x="77452" y="81360"/>
                        <a:pt x="74572" y="73892"/>
                        <a:pt x="69247" y="68316"/>
                      </a:cubicBezTo>
                      <a:cubicBezTo>
                        <a:pt x="63905" y="62807"/>
                        <a:pt x="56488" y="59777"/>
                        <a:pt x="48819" y="59944"/>
                      </a:cubicBezTo>
                      <a:cubicBezTo>
                        <a:pt x="39760" y="59609"/>
                        <a:pt x="31104" y="63661"/>
                        <a:pt x="25544" y="70828"/>
                      </a:cubicBezTo>
                      <a:cubicBezTo>
                        <a:pt x="19517" y="79551"/>
                        <a:pt x="16570" y="90050"/>
                        <a:pt x="17172" y="100632"/>
                      </a:cubicBezTo>
                      <a:cubicBezTo>
                        <a:pt x="16620" y="110377"/>
                        <a:pt x="19467" y="120022"/>
                        <a:pt x="25210" y="127925"/>
                      </a:cubicBezTo>
                      <a:cubicBezTo>
                        <a:pt x="35491" y="139947"/>
                        <a:pt x="53558" y="141371"/>
                        <a:pt x="65580" y="131090"/>
                      </a:cubicBezTo>
                      <a:cubicBezTo>
                        <a:pt x="66719" y="130119"/>
                        <a:pt x="67774" y="129064"/>
                        <a:pt x="68745" y="127925"/>
                      </a:cubicBezTo>
                      <a:cubicBezTo>
                        <a:pt x="74504" y="121244"/>
                        <a:pt x="77552" y="112638"/>
                        <a:pt x="77284" y="103814"/>
                      </a:cubicBezTo>
                      <a:close/>
                    </a:path>
                  </a:pathLst>
                </a:custGeom>
                <a:solidFill>
                  <a:srgbClr val="1E1E1E"/>
                </a:solidFill>
                <a:ln w="16732"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96C4AEE-912B-499B-AA55-EDC373B9BF1B}"/>
                    </a:ext>
                  </a:extLst>
                </p:cNvPr>
                <p:cNvSpPr/>
                <p:nvPr/>
              </p:nvSpPr>
              <p:spPr>
                <a:xfrm>
                  <a:off x="8972085" y="5761263"/>
                  <a:ext cx="88284" cy="105267"/>
                </a:xfrm>
                <a:custGeom>
                  <a:avLst/>
                  <a:gdLst>
                    <a:gd name="connsiteX0" fmla="*/ 87680 w 88284"/>
                    <a:gd name="connsiteY0" fmla="*/ 56647 h 105267"/>
                    <a:gd name="connsiteX1" fmla="*/ 16853 w 88284"/>
                    <a:gd name="connsiteY1" fmla="*/ 56647 h 105267"/>
                    <a:gd name="connsiteX2" fmla="*/ 25895 w 88284"/>
                    <a:gd name="connsiteY2" fmla="*/ 82600 h 105267"/>
                    <a:gd name="connsiteX3" fmla="*/ 49503 w 88284"/>
                    <a:gd name="connsiteY3" fmla="*/ 91809 h 105267"/>
                    <a:gd name="connsiteX4" fmla="*/ 80816 w 88284"/>
                    <a:gd name="connsiteY4" fmla="*/ 80591 h 105267"/>
                    <a:gd name="connsiteX5" fmla="*/ 80816 w 88284"/>
                    <a:gd name="connsiteY5" fmla="*/ 95661 h 105267"/>
                    <a:gd name="connsiteX6" fmla="*/ 45820 w 88284"/>
                    <a:gd name="connsiteY6" fmla="*/ 105205 h 105267"/>
                    <a:gd name="connsiteX7" fmla="*/ 12332 w 88284"/>
                    <a:gd name="connsiteY7" fmla="*/ 91642 h 105267"/>
                    <a:gd name="connsiteX8" fmla="*/ 109 w 88284"/>
                    <a:gd name="connsiteY8" fmla="*/ 53130 h 105267"/>
                    <a:gd name="connsiteX9" fmla="*/ 13504 w 88284"/>
                    <a:gd name="connsiteY9" fmla="*/ 14787 h 105267"/>
                    <a:gd name="connsiteX10" fmla="*/ 46992 w 88284"/>
                    <a:gd name="connsiteY10" fmla="*/ 52 h 105267"/>
                    <a:gd name="connsiteX11" fmla="*/ 77467 w 88284"/>
                    <a:gd name="connsiteY11" fmla="*/ 12777 h 105267"/>
                    <a:gd name="connsiteX12" fmla="*/ 88182 w 88284"/>
                    <a:gd name="connsiteY12" fmla="*/ 48275 h 105267"/>
                    <a:gd name="connsiteX13" fmla="*/ 70936 w 88284"/>
                    <a:gd name="connsiteY13" fmla="*/ 43084 h 105267"/>
                    <a:gd name="connsiteX14" fmla="*/ 64238 w 88284"/>
                    <a:gd name="connsiteY14" fmla="*/ 21317 h 105267"/>
                    <a:gd name="connsiteX15" fmla="*/ 45820 w 88284"/>
                    <a:gd name="connsiteY15" fmla="*/ 13614 h 105267"/>
                    <a:gd name="connsiteX16" fmla="*/ 26564 w 88284"/>
                    <a:gd name="connsiteY16" fmla="*/ 21819 h 105267"/>
                    <a:gd name="connsiteX17" fmla="*/ 16686 w 88284"/>
                    <a:gd name="connsiteY17" fmla="*/ 43084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4" h="105267">
                      <a:moveTo>
                        <a:pt x="87680" y="56647"/>
                      </a:moveTo>
                      <a:lnTo>
                        <a:pt x="16853" y="56647"/>
                      </a:lnTo>
                      <a:cubicBezTo>
                        <a:pt x="16384" y="66141"/>
                        <a:pt x="19632" y="75450"/>
                        <a:pt x="25895" y="82600"/>
                      </a:cubicBezTo>
                      <a:cubicBezTo>
                        <a:pt x="32090" y="88896"/>
                        <a:pt x="40680" y="92245"/>
                        <a:pt x="49503" y="91809"/>
                      </a:cubicBezTo>
                      <a:cubicBezTo>
                        <a:pt x="60907" y="91742"/>
                        <a:pt x="71957" y="87774"/>
                        <a:pt x="80816" y="80591"/>
                      </a:cubicBezTo>
                      <a:lnTo>
                        <a:pt x="80816" y="95661"/>
                      </a:lnTo>
                      <a:cubicBezTo>
                        <a:pt x="70451" y="102442"/>
                        <a:pt x="58194" y="105774"/>
                        <a:pt x="45820" y="105205"/>
                      </a:cubicBezTo>
                      <a:cubicBezTo>
                        <a:pt x="33195" y="105891"/>
                        <a:pt x="20922" y="100918"/>
                        <a:pt x="12332" y="91642"/>
                      </a:cubicBezTo>
                      <a:cubicBezTo>
                        <a:pt x="3608" y="80775"/>
                        <a:pt x="-762" y="67045"/>
                        <a:pt x="109" y="53130"/>
                      </a:cubicBezTo>
                      <a:cubicBezTo>
                        <a:pt x="-478" y="39115"/>
                        <a:pt x="4311" y="25402"/>
                        <a:pt x="13504" y="14787"/>
                      </a:cubicBezTo>
                      <a:cubicBezTo>
                        <a:pt x="21893" y="5092"/>
                        <a:pt x="34183" y="-317"/>
                        <a:pt x="46992" y="52"/>
                      </a:cubicBezTo>
                      <a:cubicBezTo>
                        <a:pt x="58562" y="-551"/>
                        <a:pt x="69764" y="4137"/>
                        <a:pt x="77467" y="12777"/>
                      </a:cubicBezTo>
                      <a:cubicBezTo>
                        <a:pt x="85168" y="22957"/>
                        <a:pt x="88970" y="35549"/>
                        <a:pt x="88182" y="48275"/>
                      </a:cubicBezTo>
                      <a:close/>
                      <a:moveTo>
                        <a:pt x="70936" y="43084"/>
                      </a:moveTo>
                      <a:cubicBezTo>
                        <a:pt x="71322" y="35265"/>
                        <a:pt x="68943" y="27562"/>
                        <a:pt x="64238" y="21317"/>
                      </a:cubicBezTo>
                      <a:cubicBezTo>
                        <a:pt x="59550" y="16126"/>
                        <a:pt x="52802" y="13313"/>
                        <a:pt x="45820" y="13614"/>
                      </a:cubicBezTo>
                      <a:cubicBezTo>
                        <a:pt x="38520" y="13464"/>
                        <a:pt x="31504" y="16444"/>
                        <a:pt x="26564" y="21819"/>
                      </a:cubicBezTo>
                      <a:cubicBezTo>
                        <a:pt x="21005" y="27613"/>
                        <a:pt x="17523" y="35097"/>
                        <a:pt x="16686" y="43084"/>
                      </a:cubicBezTo>
                      <a:close/>
                    </a:path>
                  </a:pathLst>
                </a:custGeom>
                <a:solidFill>
                  <a:srgbClr val="1E1E1E"/>
                </a:solidFill>
                <a:ln w="16732"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436458ED-44B1-47BE-8817-C9A698156D8A}"/>
                    </a:ext>
                  </a:extLst>
                </p:cNvPr>
                <p:cNvSpPr/>
                <p:nvPr/>
              </p:nvSpPr>
              <p:spPr>
                <a:xfrm>
                  <a:off x="9083542" y="5715435"/>
                  <a:ext cx="16744" cy="148687"/>
                </a:xfrm>
                <a:custGeom>
                  <a:avLst/>
                  <a:gdLst>
                    <a:gd name="connsiteX0" fmla="*/ 16744 w 16744"/>
                    <a:gd name="connsiteY0" fmla="*/ 148688 h 148687"/>
                    <a:gd name="connsiteX1" fmla="*/ 0 w 16744"/>
                    <a:gd name="connsiteY1" fmla="*/ 148688 h 148687"/>
                    <a:gd name="connsiteX2" fmla="*/ 0 w 16744"/>
                    <a:gd name="connsiteY2" fmla="*/ 0 h 148687"/>
                    <a:gd name="connsiteX3" fmla="*/ 16744 w 16744"/>
                    <a:gd name="connsiteY3" fmla="*/ 0 h 148687"/>
                  </a:gdLst>
                  <a:ahLst/>
                  <a:cxnLst>
                    <a:cxn ang="0">
                      <a:pos x="connsiteX0" y="connsiteY0"/>
                    </a:cxn>
                    <a:cxn ang="0">
                      <a:pos x="connsiteX1" y="connsiteY1"/>
                    </a:cxn>
                    <a:cxn ang="0">
                      <a:pos x="connsiteX2" y="connsiteY2"/>
                    </a:cxn>
                    <a:cxn ang="0">
                      <a:pos x="connsiteX3" y="connsiteY3"/>
                    </a:cxn>
                  </a:cxnLst>
                  <a:rect l="l" t="t" r="r" b="b"/>
                  <a:pathLst>
                    <a:path w="16744" h="148687">
                      <a:moveTo>
                        <a:pt x="16744" y="148688"/>
                      </a:moveTo>
                      <a:lnTo>
                        <a:pt x="0" y="148688"/>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C2BE2CCD-3662-48D9-8F71-7EF22A52FF2D}"/>
                    </a:ext>
                  </a:extLst>
                </p:cNvPr>
                <p:cNvSpPr/>
                <p:nvPr/>
              </p:nvSpPr>
              <p:spPr>
                <a:xfrm>
                  <a:off x="9126742" y="5761975"/>
                  <a:ext cx="66648" cy="105667"/>
                </a:xfrm>
                <a:custGeom>
                  <a:avLst/>
                  <a:gdLst>
                    <a:gd name="connsiteX0" fmla="*/ 0 w 66648"/>
                    <a:gd name="connsiteY0" fmla="*/ 98632 h 105667"/>
                    <a:gd name="connsiteX1" fmla="*/ 0 w 66648"/>
                    <a:gd name="connsiteY1" fmla="*/ 81888 h 105667"/>
                    <a:gd name="connsiteX2" fmla="*/ 28967 w 66648"/>
                    <a:gd name="connsiteY2" fmla="*/ 91767 h 105667"/>
                    <a:gd name="connsiteX3" fmla="*/ 50065 w 66648"/>
                    <a:gd name="connsiteY3" fmla="*/ 77534 h 105667"/>
                    <a:gd name="connsiteX4" fmla="*/ 48391 w 66648"/>
                    <a:gd name="connsiteY4" fmla="*/ 70669 h 105667"/>
                    <a:gd name="connsiteX5" fmla="*/ 43368 w 66648"/>
                    <a:gd name="connsiteY5" fmla="*/ 65813 h 105667"/>
                    <a:gd name="connsiteX6" fmla="*/ 36167 w 66648"/>
                    <a:gd name="connsiteY6" fmla="*/ 61962 h 105667"/>
                    <a:gd name="connsiteX7" fmla="*/ 27125 w 66648"/>
                    <a:gd name="connsiteY7" fmla="*/ 58278 h 105667"/>
                    <a:gd name="connsiteX8" fmla="*/ 15404 w 66648"/>
                    <a:gd name="connsiteY8" fmla="*/ 52920 h 105667"/>
                    <a:gd name="connsiteX9" fmla="*/ 7032 w 66648"/>
                    <a:gd name="connsiteY9" fmla="*/ 46892 h 105667"/>
                    <a:gd name="connsiteX10" fmla="*/ 1842 w 66648"/>
                    <a:gd name="connsiteY10" fmla="*/ 39190 h 105667"/>
                    <a:gd name="connsiteX11" fmla="*/ 168 w 66648"/>
                    <a:gd name="connsiteY11" fmla="*/ 29144 h 105667"/>
                    <a:gd name="connsiteX12" fmla="*/ 3517 w 66648"/>
                    <a:gd name="connsiteY12" fmla="*/ 16586 h 105667"/>
                    <a:gd name="connsiteX13" fmla="*/ 12055 w 66648"/>
                    <a:gd name="connsiteY13" fmla="*/ 7376 h 105667"/>
                    <a:gd name="connsiteX14" fmla="*/ 24447 w 66648"/>
                    <a:gd name="connsiteY14" fmla="*/ 1851 h 105667"/>
                    <a:gd name="connsiteX15" fmla="*/ 61953 w 66648"/>
                    <a:gd name="connsiteY15" fmla="*/ 4530 h 105667"/>
                    <a:gd name="connsiteX16" fmla="*/ 61953 w 66648"/>
                    <a:gd name="connsiteY16" fmla="*/ 21274 h 105667"/>
                    <a:gd name="connsiteX17" fmla="*/ 36502 w 66648"/>
                    <a:gd name="connsiteY17" fmla="*/ 14074 h 105667"/>
                    <a:gd name="connsiteX18" fmla="*/ 28298 w 66648"/>
                    <a:gd name="connsiteY18" fmla="*/ 15079 h 105667"/>
                    <a:gd name="connsiteX19" fmla="*/ 22102 w 66648"/>
                    <a:gd name="connsiteY19" fmla="*/ 18093 h 105667"/>
                    <a:gd name="connsiteX20" fmla="*/ 18084 w 66648"/>
                    <a:gd name="connsiteY20" fmla="*/ 22446 h 105667"/>
                    <a:gd name="connsiteX21" fmla="*/ 16744 w 66648"/>
                    <a:gd name="connsiteY21" fmla="*/ 28139 h 105667"/>
                    <a:gd name="connsiteX22" fmla="*/ 18084 w 66648"/>
                    <a:gd name="connsiteY22" fmla="*/ 34837 h 105667"/>
                    <a:gd name="connsiteX23" fmla="*/ 22270 w 66648"/>
                    <a:gd name="connsiteY23" fmla="*/ 39525 h 105667"/>
                    <a:gd name="connsiteX24" fmla="*/ 28967 w 66648"/>
                    <a:gd name="connsiteY24" fmla="*/ 43209 h 105667"/>
                    <a:gd name="connsiteX25" fmla="*/ 37842 w 66648"/>
                    <a:gd name="connsiteY25" fmla="*/ 46892 h 105667"/>
                    <a:gd name="connsiteX26" fmla="*/ 49897 w 66648"/>
                    <a:gd name="connsiteY26" fmla="*/ 52083 h 105667"/>
                    <a:gd name="connsiteX27" fmla="*/ 58940 w 66648"/>
                    <a:gd name="connsiteY27" fmla="*/ 58111 h 105667"/>
                    <a:gd name="connsiteX28" fmla="*/ 64632 w 66648"/>
                    <a:gd name="connsiteY28" fmla="*/ 65980 h 105667"/>
                    <a:gd name="connsiteX29" fmla="*/ 66641 w 66648"/>
                    <a:gd name="connsiteY29" fmla="*/ 76529 h 105667"/>
                    <a:gd name="connsiteX30" fmla="*/ 63292 w 66648"/>
                    <a:gd name="connsiteY30" fmla="*/ 89423 h 105667"/>
                    <a:gd name="connsiteX31" fmla="*/ 54586 w 66648"/>
                    <a:gd name="connsiteY31" fmla="*/ 98632 h 105667"/>
                    <a:gd name="connsiteX32" fmla="*/ 41860 w 66648"/>
                    <a:gd name="connsiteY32" fmla="*/ 103990 h 105667"/>
                    <a:gd name="connsiteX33" fmla="*/ 26958 w 66648"/>
                    <a:gd name="connsiteY33" fmla="*/ 105664 h 105667"/>
                    <a:gd name="connsiteX34" fmla="*/ 0 w 66648"/>
                    <a:gd name="connsiteY34" fmla="*/ 98632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648" h="105667">
                      <a:moveTo>
                        <a:pt x="0" y="98632"/>
                      </a:moveTo>
                      <a:lnTo>
                        <a:pt x="0" y="81888"/>
                      </a:lnTo>
                      <a:cubicBezTo>
                        <a:pt x="8305" y="88300"/>
                        <a:pt x="18486" y="91767"/>
                        <a:pt x="28967" y="91767"/>
                      </a:cubicBezTo>
                      <a:cubicBezTo>
                        <a:pt x="43033" y="91767"/>
                        <a:pt x="50065" y="86911"/>
                        <a:pt x="50065" y="77534"/>
                      </a:cubicBezTo>
                      <a:cubicBezTo>
                        <a:pt x="50149" y="75139"/>
                        <a:pt x="49563" y="72762"/>
                        <a:pt x="48391" y="70669"/>
                      </a:cubicBezTo>
                      <a:cubicBezTo>
                        <a:pt x="47085" y="68710"/>
                        <a:pt x="45360" y="67052"/>
                        <a:pt x="43368" y="65813"/>
                      </a:cubicBezTo>
                      <a:cubicBezTo>
                        <a:pt x="41140" y="64223"/>
                        <a:pt x="38729" y="62933"/>
                        <a:pt x="36167" y="61962"/>
                      </a:cubicBezTo>
                      <a:lnTo>
                        <a:pt x="27125" y="58278"/>
                      </a:lnTo>
                      <a:cubicBezTo>
                        <a:pt x="23107" y="56755"/>
                        <a:pt x="19189" y="54963"/>
                        <a:pt x="15404" y="52920"/>
                      </a:cubicBezTo>
                      <a:cubicBezTo>
                        <a:pt x="12273" y="51430"/>
                        <a:pt x="9444" y="49387"/>
                        <a:pt x="7032" y="46892"/>
                      </a:cubicBezTo>
                      <a:cubicBezTo>
                        <a:pt x="4755" y="44732"/>
                        <a:pt x="2997" y="42103"/>
                        <a:pt x="1842" y="39190"/>
                      </a:cubicBezTo>
                      <a:cubicBezTo>
                        <a:pt x="719" y="35958"/>
                        <a:pt x="150" y="32559"/>
                        <a:pt x="168" y="29144"/>
                      </a:cubicBezTo>
                      <a:cubicBezTo>
                        <a:pt x="118" y="24723"/>
                        <a:pt x="1272" y="20386"/>
                        <a:pt x="3517" y="16586"/>
                      </a:cubicBezTo>
                      <a:cubicBezTo>
                        <a:pt x="5626" y="12902"/>
                        <a:pt x="8556" y="9754"/>
                        <a:pt x="12055" y="7376"/>
                      </a:cubicBezTo>
                      <a:cubicBezTo>
                        <a:pt x="15890" y="4931"/>
                        <a:pt x="20076" y="3073"/>
                        <a:pt x="24447" y="1851"/>
                      </a:cubicBezTo>
                      <a:cubicBezTo>
                        <a:pt x="36904" y="-1331"/>
                        <a:pt x="50065" y="-393"/>
                        <a:pt x="61953" y="4530"/>
                      </a:cubicBezTo>
                      <a:lnTo>
                        <a:pt x="61953" y="21274"/>
                      </a:lnTo>
                      <a:cubicBezTo>
                        <a:pt x="54351" y="16468"/>
                        <a:pt x="45511" y="13957"/>
                        <a:pt x="36502" y="14074"/>
                      </a:cubicBezTo>
                      <a:cubicBezTo>
                        <a:pt x="33740" y="14040"/>
                        <a:pt x="30976" y="14392"/>
                        <a:pt x="28298" y="15079"/>
                      </a:cubicBezTo>
                      <a:cubicBezTo>
                        <a:pt x="26071" y="15698"/>
                        <a:pt x="23978" y="16719"/>
                        <a:pt x="22102" y="18093"/>
                      </a:cubicBezTo>
                      <a:cubicBezTo>
                        <a:pt x="20478" y="19248"/>
                        <a:pt x="19105" y="20721"/>
                        <a:pt x="18084" y="22446"/>
                      </a:cubicBezTo>
                      <a:cubicBezTo>
                        <a:pt x="17146" y="24187"/>
                        <a:pt x="16694" y="26163"/>
                        <a:pt x="16744" y="28139"/>
                      </a:cubicBezTo>
                      <a:cubicBezTo>
                        <a:pt x="16627" y="30450"/>
                        <a:pt x="17079" y="32760"/>
                        <a:pt x="18084" y="34837"/>
                      </a:cubicBezTo>
                      <a:cubicBezTo>
                        <a:pt x="19155" y="36662"/>
                        <a:pt x="20579" y="38253"/>
                        <a:pt x="22270" y="39525"/>
                      </a:cubicBezTo>
                      <a:cubicBezTo>
                        <a:pt x="24363" y="40999"/>
                        <a:pt x="26606" y="42221"/>
                        <a:pt x="28967" y="43209"/>
                      </a:cubicBezTo>
                      <a:lnTo>
                        <a:pt x="37842" y="46892"/>
                      </a:lnTo>
                      <a:cubicBezTo>
                        <a:pt x="41960" y="48366"/>
                        <a:pt x="45996" y="50107"/>
                        <a:pt x="49897" y="52083"/>
                      </a:cubicBezTo>
                      <a:cubicBezTo>
                        <a:pt x="53129" y="53741"/>
                        <a:pt x="56160" y="55767"/>
                        <a:pt x="58940" y="58111"/>
                      </a:cubicBezTo>
                      <a:cubicBezTo>
                        <a:pt x="61317" y="60354"/>
                        <a:pt x="63242" y="63034"/>
                        <a:pt x="64632" y="65980"/>
                      </a:cubicBezTo>
                      <a:cubicBezTo>
                        <a:pt x="66038" y="69313"/>
                        <a:pt x="66725" y="72913"/>
                        <a:pt x="66641" y="76529"/>
                      </a:cubicBezTo>
                      <a:cubicBezTo>
                        <a:pt x="66709" y="81051"/>
                        <a:pt x="65553" y="85504"/>
                        <a:pt x="63292" y="89423"/>
                      </a:cubicBezTo>
                      <a:cubicBezTo>
                        <a:pt x="61116" y="93106"/>
                        <a:pt x="58135" y="96254"/>
                        <a:pt x="54586" y="98632"/>
                      </a:cubicBezTo>
                      <a:cubicBezTo>
                        <a:pt x="50668" y="101110"/>
                        <a:pt x="46364" y="102918"/>
                        <a:pt x="41860" y="103990"/>
                      </a:cubicBezTo>
                      <a:cubicBezTo>
                        <a:pt x="36971" y="105145"/>
                        <a:pt x="31981" y="105714"/>
                        <a:pt x="26958" y="105664"/>
                      </a:cubicBezTo>
                      <a:cubicBezTo>
                        <a:pt x="17531" y="105514"/>
                        <a:pt x="8288" y="103102"/>
                        <a:pt x="0" y="98632"/>
                      </a:cubicBezTo>
                      <a:close/>
                    </a:path>
                  </a:pathLst>
                </a:custGeom>
                <a:solidFill>
                  <a:srgbClr val="1E1E1E"/>
                </a:solidFill>
                <a:ln w="16732" cap="flat">
                  <a:noFill/>
                  <a:prstDash val="solid"/>
                  <a:miter/>
                </a:ln>
              </p:spPr>
              <p:txBody>
                <a:bodyPr rtlCol="0" anchor="ctr"/>
                <a:lstStyle/>
                <a:p>
                  <a:endParaRPr lang="en-US"/>
                </a:p>
              </p:txBody>
            </p:sp>
          </p:grpSp>
          <p:grpSp>
            <p:nvGrpSpPr>
              <p:cNvPr id="188" name="Graphic 4">
                <a:extLst>
                  <a:ext uri="{FF2B5EF4-FFF2-40B4-BE49-F238E27FC236}">
                    <a16:creationId xmlns:a16="http://schemas.microsoft.com/office/drawing/2014/main" id="{F572C04A-07B5-4A63-9A3F-B7160715649D}"/>
                  </a:ext>
                </a:extLst>
              </p:cNvPr>
              <p:cNvGrpSpPr/>
              <p:nvPr/>
            </p:nvGrpSpPr>
            <p:grpSpPr>
              <a:xfrm>
                <a:off x="10351239" y="5715435"/>
                <a:ext cx="858311" cy="194901"/>
                <a:chOff x="10351239" y="5715435"/>
                <a:chExt cx="858311" cy="194901"/>
              </a:xfrm>
              <a:solidFill>
                <a:srgbClr val="1E1E1E"/>
              </a:solidFill>
            </p:grpSpPr>
            <p:sp>
              <p:nvSpPr>
                <p:cNvPr id="189" name="Freeform: Shape 188">
                  <a:extLst>
                    <a:ext uri="{FF2B5EF4-FFF2-40B4-BE49-F238E27FC236}">
                      <a16:creationId xmlns:a16="http://schemas.microsoft.com/office/drawing/2014/main" id="{F3206F2F-6655-485F-A70B-8D9084AE0C73}"/>
                    </a:ext>
                  </a:extLst>
                </p:cNvPr>
                <p:cNvSpPr/>
                <p:nvPr/>
              </p:nvSpPr>
              <p:spPr>
                <a:xfrm>
                  <a:off x="10351239" y="5723473"/>
                  <a:ext cx="74511" cy="140650"/>
                </a:xfrm>
                <a:custGeom>
                  <a:avLst/>
                  <a:gdLst>
                    <a:gd name="connsiteX0" fmla="*/ 74512 w 74511"/>
                    <a:gd name="connsiteY0" fmla="*/ 140650 h 140650"/>
                    <a:gd name="connsiteX1" fmla="*/ 0 w 74511"/>
                    <a:gd name="connsiteY1" fmla="*/ 140650 h 140650"/>
                    <a:gd name="connsiteX2" fmla="*/ 0 w 74511"/>
                    <a:gd name="connsiteY2" fmla="*/ 0 h 140650"/>
                    <a:gd name="connsiteX3" fmla="*/ 71498 w 74511"/>
                    <a:gd name="connsiteY3" fmla="*/ 0 h 140650"/>
                    <a:gd name="connsiteX4" fmla="*/ 71498 w 74511"/>
                    <a:gd name="connsiteY4" fmla="*/ 14903 h 140650"/>
                    <a:gd name="connsiteX5" fmla="*/ 16409 w 74511"/>
                    <a:gd name="connsiteY5" fmla="*/ 14903 h 140650"/>
                    <a:gd name="connsiteX6" fmla="*/ 16409 w 74511"/>
                    <a:gd name="connsiteY6" fmla="*/ 62288 h 140650"/>
                    <a:gd name="connsiteX7" fmla="*/ 66641 w 74511"/>
                    <a:gd name="connsiteY7" fmla="*/ 62288 h 140650"/>
                    <a:gd name="connsiteX8" fmla="*/ 66641 w 74511"/>
                    <a:gd name="connsiteY8" fmla="*/ 77023 h 140650"/>
                    <a:gd name="connsiteX9" fmla="*/ 16409 w 74511"/>
                    <a:gd name="connsiteY9" fmla="*/ 77023 h 140650"/>
                    <a:gd name="connsiteX10" fmla="*/ 16409 w 74511"/>
                    <a:gd name="connsiteY10" fmla="*/ 126251 h 140650"/>
                    <a:gd name="connsiteX11" fmla="*/ 74512 w 74511"/>
                    <a:gd name="connsiteY11" fmla="*/ 126251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11" h="140650">
                      <a:moveTo>
                        <a:pt x="74512" y="140650"/>
                      </a:moveTo>
                      <a:lnTo>
                        <a:pt x="0" y="140650"/>
                      </a:lnTo>
                      <a:lnTo>
                        <a:pt x="0" y="0"/>
                      </a:lnTo>
                      <a:lnTo>
                        <a:pt x="71498" y="0"/>
                      </a:lnTo>
                      <a:lnTo>
                        <a:pt x="71498" y="14903"/>
                      </a:lnTo>
                      <a:lnTo>
                        <a:pt x="16409" y="14903"/>
                      </a:lnTo>
                      <a:lnTo>
                        <a:pt x="16409" y="62288"/>
                      </a:lnTo>
                      <a:lnTo>
                        <a:pt x="66641" y="62288"/>
                      </a:lnTo>
                      <a:lnTo>
                        <a:pt x="66641" y="77023"/>
                      </a:lnTo>
                      <a:lnTo>
                        <a:pt x="16409" y="77023"/>
                      </a:lnTo>
                      <a:lnTo>
                        <a:pt x="16409" y="126251"/>
                      </a:lnTo>
                      <a:lnTo>
                        <a:pt x="74512" y="126251"/>
                      </a:lnTo>
                      <a:close/>
                    </a:path>
                  </a:pathLst>
                </a:custGeom>
                <a:solidFill>
                  <a:srgbClr val="1E1E1E"/>
                </a:solidFill>
                <a:ln w="16732"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FDC8E1DA-151F-4941-96A7-0E3F1CFCAB66}"/>
                    </a:ext>
                  </a:extLst>
                </p:cNvPr>
                <p:cNvSpPr/>
                <p:nvPr/>
              </p:nvSpPr>
              <p:spPr>
                <a:xfrm>
                  <a:off x="10449360" y="5761251"/>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707 w 84725"/>
                    <a:gd name="connsiteY3" fmla="*/ 13626 h 102871"/>
                    <a:gd name="connsiteX4" fmla="*/ 24614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516 w 84725"/>
                    <a:gd name="connsiteY13" fmla="*/ 10779 h 102871"/>
                    <a:gd name="connsiteX14" fmla="*/ 84223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279" y="13626"/>
                        <a:pt x="44707" y="13626"/>
                      </a:cubicBezTo>
                      <a:cubicBezTo>
                        <a:pt x="36987" y="13475"/>
                        <a:pt x="29620" y="16807"/>
                        <a:pt x="24614" y="22668"/>
                      </a:cubicBezTo>
                      <a:cubicBezTo>
                        <a:pt x="19222" y="29064"/>
                        <a:pt x="16409" y="37251"/>
                        <a:pt x="16744" y="45607"/>
                      </a:cubicBezTo>
                      <a:lnTo>
                        <a:pt x="16744" y="102872"/>
                      </a:lnTo>
                      <a:lnTo>
                        <a:pt x="0" y="102872"/>
                      </a:lnTo>
                      <a:lnTo>
                        <a:pt x="0" y="2407"/>
                      </a:lnTo>
                      <a:lnTo>
                        <a:pt x="16744" y="2407"/>
                      </a:lnTo>
                      <a:lnTo>
                        <a:pt x="16744" y="19151"/>
                      </a:lnTo>
                      <a:lnTo>
                        <a:pt x="16744" y="19151"/>
                      </a:lnTo>
                      <a:cubicBezTo>
                        <a:pt x="23308" y="6878"/>
                        <a:pt x="36318" y="-557"/>
                        <a:pt x="50232" y="63"/>
                      </a:cubicBezTo>
                      <a:cubicBezTo>
                        <a:pt x="59877" y="-557"/>
                        <a:pt x="69253" y="3412"/>
                        <a:pt x="75516" y="10779"/>
                      </a:cubicBezTo>
                      <a:cubicBezTo>
                        <a:pt x="81945" y="19704"/>
                        <a:pt x="85027" y="30621"/>
                        <a:pt x="84223" y="41588"/>
                      </a:cubicBezTo>
                      <a:close/>
                    </a:path>
                  </a:pathLst>
                </a:custGeom>
                <a:solidFill>
                  <a:srgbClr val="1E1E1E"/>
                </a:solidFill>
                <a:ln w="16732"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A800271-A0DC-42B2-A930-85259077E4D0}"/>
                    </a:ext>
                  </a:extLst>
                </p:cNvPr>
                <p:cNvSpPr/>
                <p:nvPr/>
              </p:nvSpPr>
              <p:spPr>
                <a:xfrm>
                  <a:off x="10557113" y="5715435"/>
                  <a:ext cx="93008" cy="151327"/>
                </a:xfrm>
                <a:custGeom>
                  <a:avLst/>
                  <a:gdLst>
                    <a:gd name="connsiteX0" fmla="*/ 93008 w 93008"/>
                    <a:gd name="connsiteY0" fmla="*/ 148688 h 151327"/>
                    <a:gd name="connsiteX1" fmla="*/ 76264 w 93008"/>
                    <a:gd name="connsiteY1" fmla="*/ 148688 h 151327"/>
                    <a:gd name="connsiteX2" fmla="*/ 76264 w 93008"/>
                    <a:gd name="connsiteY2" fmla="*/ 131944 h 151327"/>
                    <a:gd name="connsiteX3" fmla="*/ 76264 w 93008"/>
                    <a:gd name="connsiteY3" fmla="*/ 131944 h 151327"/>
                    <a:gd name="connsiteX4" fmla="*/ 20289 w 93008"/>
                    <a:gd name="connsiteY4" fmla="*/ 145306 h 151327"/>
                    <a:gd name="connsiteX5" fmla="*/ 11464 w 93008"/>
                    <a:gd name="connsiteY5" fmla="*/ 137972 h 151327"/>
                    <a:gd name="connsiteX6" fmla="*/ 79 w 93008"/>
                    <a:gd name="connsiteY6" fmla="*/ 101135 h 151327"/>
                    <a:gd name="connsiteX7" fmla="*/ 12637 w 93008"/>
                    <a:gd name="connsiteY7" fmla="*/ 61284 h 151327"/>
                    <a:gd name="connsiteX8" fmla="*/ 46125 w 93008"/>
                    <a:gd name="connsiteY8" fmla="*/ 46214 h 151327"/>
                    <a:gd name="connsiteX9" fmla="*/ 76264 w 93008"/>
                    <a:gd name="connsiteY9" fmla="*/ 62958 h 151327"/>
                    <a:gd name="connsiteX10" fmla="*/ 76264 w 93008"/>
                    <a:gd name="connsiteY10" fmla="*/ 62958 h 151327"/>
                    <a:gd name="connsiteX11" fmla="*/ 76264 w 93008"/>
                    <a:gd name="connsiteY11" fmla="*/ 0 h 151327"/>
                    <a:gd name="connsiteX12" fmla="*/ 93008 w 93008"/>
                    <a:gd name="connsiteY12" fmla="*/ 0 h 151327"/>
                    <a:gd name="connsiteX13" fmla="*/ 76264 w 93008"/>
                    <a:gd name="connsiteY13" fmla="*/ 103311 h 151327"/>
                    <a:gd name="connsiteX14" fmla="*/ 76264 w 93008"/>
                    <a:gd name="connsiteY14" fmla="*/ 88577 h 151327"/>
                    <a:gd name="connsiteX15" fmla="*/ 68227 w 93008"/>
                    <a:gd name="connsiteY15" fmla="*/ 67814 h 151327"/>
                    <a:gd name="connsiteX16" fmla="*/ 47799 w 93008"/>
                    <a:gd name="connsiteY16" fmla="*/ 59442 h 151327"/>
                    <a:gd name="connsiteX17" fmla="*/ 24693 w 93008"/>
                    <a:gd name="connsiteY17" fmla="*/ 70325 h 151327"/>
                    <a:gd name="connsiteX18" fmla="*/ 16321 w 93008"/>
                    <a:gd name="connsiteY18" fmla="*/ 100130 h 151327"/>
                    <a:gd name="connsiteX19" fmla="*/ 24358 w 93008"/>
                    <a:gd name="connsiteY19" fmla="*/ 127423 h 151327"/>
                    <a:gd name="connsiteX20" fmla="*/ 46125 w 93008"/>
                    <a:gd name="connsiteY20" fmla="*/ 137637 h 151327"/>
                    <a:gd name="connsiteX21" fmla="*/ 67892 w 93008"/>
                    <a:gd name="connsiteY21" fmla="*/ 127758 h 151327"/>
                    <a:gd name="connsiteX22" fmla="*/ 76935 w 93008"/>
                    <a:gd name="connsiteY22" fmla="*/ 103814 h 15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08" h="151327">
                      <a:moveTo>
                        <a:pt x="93008" y="148688"/>
                      </a:moveTo>
                      <a:lnTo>
                        <a:pt x="76264" y="148688"/>
                      </a:lnTo>
                      <a:lnTo>
                        <a:pt x="76264" y="131944"/>
                      </a:lnTo>
                      <a:lnTo>
                        <a:pt x="76264" y="131944"/>
                      </a:lnTo>
                      <a:cubicBezTo>
                        <a:pt x="64493" y="151082"/>
                        <a:pt x="39444" y="157060"/>
                        <a:pt x="20289" y="145306"/>
                      </a:cubicBezTo>
                      <a:cubicBezTo>
                        <a:pt x="17024" y="143280"/>
                        <a:pt x="14043" y="140818"/>
                        <a:pt x="11464" y="137972"/>
                      </a:cubicBezTo>
                      <a:cubicBezTo>
                        <a:pt x="3410" y="127440"/>
                        <a:pt x="-625" y="114379"/>
                        <a:pt x="79" y="101135"/>
                      </a:cubicBezTo>
                      <a:cubicBezTo>
                        <a:pt x="-641" y="86785"/>
                        <a:pt x="3813" y="72636"/>
                        <a:pt x="12637" y="61284"/>
                      </a:cubicBezTo>
                      <a:cubicBezTo>
                        <a:pt x="20858" y="51338"/>
                        <a:pt x="33232" y="45762"/>
                        <a:pt x="46125" y="46214"/>
                      </a:cubicBezTo>
                      <a:cubicBezTo>
                        <a:pt x="58549" y="45561"/>
                        <a:pt x="70253" y="52058"/>
                        <a:pt x="76264" y="62958"/>
                      </a:cubicBezTo>
                      <a:lnTo>
                        <a:pt x="76264" y="62958"/>
                      </a:lnTo>
                      <a:lnTo>
                        <a:pt x="76264" y="0"/>
                      </a:lnTo>
                      <a:lnTo>
                        <a:pt x="93008" y="0"/>
                      </a:lnTo>
                      <a:close/>
                      <a:moveTo>
                        <a:pt x="76264" y="103311"/>
                      </a:moveTo>
                      <a:lnTo>
                        <a:pt x="76264" y="88577"/>
                      </a:lnTo>
                      <a:cubicBezTo>
                        <a:pt x="76432" y="80858"/>
                        <a:pt x="73552" y="73390"/>
                        <a:pt x="68227" y="67814"/>
                      </a:cubicBezTo>
                      <a:cubicBezTo>
                        <a:pt x="62919" y="62255"/>
                        <a:pt x="55485" y="59207"/>
                        <a:pt x="47799" y="59442"/>
                      </a:cubicBezTo>
                      <a:cubicBezTo>
                        <a:pt x="38791" y="59140"/>
                        <a:pt x="30185" y="63193"/>
                        <a:pt x="24693" y="70325"/>
                      </a:cubicBezTo>
                      <a:cubicBezTo>
                        <a:pt x="18598" y="79016"/>
                        <a:pt x="15650" y="89531"/>
                        <a:pt x="16321" y="100130"/>
                      </a:cubicBezTo>
                      <a:cubicBezTo>
                        <a:pt x="15768" y="109875"/>
                        <a:pt x="18614" y="119520"/>
                        <a:pt x="24358" y="127423"/>
                      </a:cubicBezTo>
                      <a:cubicBezTo>
                        <a:pt x="29582" y="134104"/>
                        <a:pt x="37653" y="137888"/>
                        <a:pt x="46125" y="137637"/>
                      </a:cubicBezTo>
                      <a:cubicBezTo>
                        <a:pt x="54513" y="137871"/>
                        <a:pt x="62534" y="134221"/>
                        <a:pt x="67892" y="127758"/>
                      </a:cubicBezTo>
                      <a:cubicBezTo>
                        <a:pt x="73786" y="121194"/>
                        <a:pt x="77018" y="112638"/>
                        <a:pt x="76935" y="103814"/>
                      </a:cubicBezTo>
                      <a:close/>
                    </a:path>
                  </a:pathLst>
                </a:custGeom>
                <a:solidFill>
                  <a:srgbClr val="1E1E1E"/>
                </a:solidFill>
                <a:ln w="16732"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ADC18DC7-9CB2-4761-A4ED-97A832DC24E1}"/>
                    </a:ext>
                  </a:extLst>
                </p:cNvPr>
                <p:cNvSpPr/>
                <p:nvPr/>
              </p:nvSpPr>
              <p:spPr>
                <a:xfrm>
                  <a:off x="10682437" y="5761273"/>
                  <a:ext cx="92837" cy="149063"/>
                </a:xfrm>
                <a:custGeom>
                  <a:avLst/>
                  <a:gdLst>
                    <a:gd name="connsiteX0" fmla="*/ 16744 w 92837"/>
                    <a:gd name="connsiteY0" fmla="*/ 88450 h 149063"/>
                    <a:gd name="connsiteX1" fmla="*/ 16744 w 92837"/>
                    <a:gd name="connsiteY1" fmla="*/ 88450 h 149063"/>
                    <a:gd name="connsiteX2" fmla="*/ 16744 w 92837"/>
                    <a:gd name="connsiteY2" fmla="*/ 149064 h 149063"/>
                    <a:gd name="connsiteX3" fmla="*/ 0 w 92837"/>
                    <a:gd name="connsiteY3" fmla="*/ 149064 h 149063"/>
                    <a:gd name="connsiteX4" fmla="*/ 0 w 92837"/>
                    <a:gd name="connsiteY4" fmla="*/ 2385 h 149063"/>
                    <a:gd name="connsiteX5" fmla="*/ 16744 w 92837"/>
                    <a:gd name="connsiteY5" fmla="*/ 2385 h 149063"/>
                    <a:gd name="connsiteX6" fmla="*/ 16744 w 92837"/>
                    <a:gd name="connsiteY6" fmla="*/ 20134 h 149063"/>
                    <a:gd name="connsiteX7" fmla="*/ 16744 w 92837"/>
                    <a:gd name="connsiteY7" fmla="*/ 20134 h 149063"/>
                    <a:gd name="connsiteX8" fmla="*/ 51572 w 92837"/>
                    <a:gd name="connsiteY8" fmla="*/ 41 h 149063"/>
                    <a:gd name="connsiteX9" fmla="*/ 81879 w 92837"/>
                    <a:gd name="connsiteY9" fmla="*/ 13604 h 149063"/>
                    <a:gd name="connsiteX10" fmla="*/ 92763 w 92837"/>
                    <a:gd name="connsiteY10" fmla="*/ 49771 h 149063"/>
                    <a:gd name="connsiteX11" fmla="*/ 80539 w 92837"/>
                    <a:gd name="connsiteY11" fmla="*/ 90125 h 149063"/>
                    <a:gd name="connsiteX12" fmla="*/ 47051 w 92837"/>
                    <a:gd name="connsiteY12" fmla="*/ 105194 h 149063"/>
                    <a:gd name="connsiteX13" fmla="*/ 16744 w 92837"/>
                    <a:gd name="connsiteY13" fmla="*/ 88450 h 149063"/>
                    <a:gd name="connsiteX14" fmla="*/ 16744 w 92837"/>
                    <a:gd name="connsiteY14" fmla="*/ 47929 h 149063"/>
                    <a:gd name="connsiteX15" fmla="*/ 16744 w 92837"/>
                    <a:gd name="connsiteY15" fmla="*/ 61827 h 149063"/>
                    <a:gd name="connsiteX16" fmla="*/ 24782 w 92837"/>
                    <a:gd name="connsiteY16" fmla="*/ 83092 h 149063"/>
                    <a:gd name="connsiteX17" fmla="*/ 65738 w 92837"/>
                    <a:gd name="connsiteY17" fmla="*/ 83460 h 149063"/>
                    <a:gd name="connsiteX18" fmla="*/ 68316 w 92837"/>
                    <a:gd name="connsiteY18" fmla="*/ 80580 h 149063"/>
                    <a:gd name="connsiteX19" fmla="*/ 76521 w 92837"/>
                    <a:gd name="connsiteY19" fmla="*/ 49436 h 149063"/>
                    <a:gd name="connsiteX20" fmla="*/ 68819 w 92837"/>
                    <a:gd name="connsiteY20" fmla="*/ 23148 h 149063"/>
                    <a:gd name="connsiteX21" fmla="*/ 47889 w 92837"/>
                    <a:gd name="connsiteY21" fmla="*/ 13604 h 149063"/>
                    <a:gd name="connsiteX22" fmla="*/ 25284 w 92837"/>
                    <a:gd name="connsiteY22" fmla="*/ 23315 h 149063"/>
                    <a:gd name="connsiteX23" fmla="*/ 16410 w 92837"/>
                    <a:gd name="connsiteY23" fmla="*/ 47929 h 14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837" h="149063">
                      <a:moveTo>
                        <a:pt x="16744" y="88450"/>
                      </a:moveTo>
                      <a:lnTo>
                        <a:pt x="16744" y="88450"/>
                      </a:lnTo>
                      <a:lnTo>
                        <a:pt x="16744" y="149064"/>
                      </a:lnTo>
                      <a:lnTo>
                        <a:pt x="0" y="149064"/>
                      </a:lnTo>
                      <a:lnTo>
                        <a:pt x="0" y="2385"/>
                      </a:lnTo>
                      <a:lnTo>
                        <a:pt x="16744" y="2385"/>
                      </a:lnTo>
                      <a:lnTo>
                        <a:pt x="16744" y="20134"/>
                      </a:lnTo>
                      <a:lnTo>
                        <a:pt x="16744" y="20134"/>
                      </a:lnTo>
                      <a:cubicBezTo>
                        <a:pt x="23626" y="7392"/>
                        <a:pt x="37105" y="-377"/>
                        <a:pt x="51572" y="41"/>
                      </a:cubicBezTo>
                      <a:cubicBezTo>
                        <a:pt x="63260" y="-512"/>
                        <a:pt x="74495" y="4529"/>
                        <a:pt x="81879" y="13604"/>
                      </a:cubicBezTo>
                      <a:cubicBezTo>
                        <a:pt x="89582" y="24035"/>
                        <a:pt x="93432" y="36811"/>
                        <a:pt x="92763" y="49771"/>
                      </a:cubicBezTo>
                      <a:cubicBezTo>
                        <a:pt x="93416" y="64221"/>
                        <a:pt x="89113" y="78470"/>
                        <a:pt x="80539" y="90125"/>
                      </a:cubicBezTo>
                      <a:cubicBezTo>
                        <a:pt x="72352" y="100121"/>
                        <a:pt x="59962" y="105697"/>
                        <a:pt x="47051" y="105194"/>
                      </a:cubicBezTo>
                      <a:cubicBezTo>
                        <a:pt x="34628" y="105680"/>
                        <a:pt x="22957" y="99233"/>
                        <a:pt x="16744" y="88450"/>
                      </a:cubicBezTo>
                      <a:close/>
                      <a:moveTo>
                        <a:pt x="16744" y="47929"/>
                      </a:moveTo>
                      <a:lnTo>
                        <a:pt x="16744" y="61827"/>
                      </a:lnTo>
                      <a:cubicBezTo>
                        <a:pt x="16560" y="69697"/>
                        <a:pt x="19440" y="77315"/>
                        <a:pt x="24782" y="83092"/>
                      </a:cubicBezTo>
                      <a:cubicBezTo>
                        <a:pt x="35984" y="94511"/>
                        <a:pt x="54335" y="94679"/>
                        <a:pt x="65738" y="83460"/>
                      </a:cubicBezTo>
                      <a:cubicBezTo>
                        <a:pt x="66659" y="82556"/>
                        <a:pt x="67529" y="81602"/>
                        <a:pt x="68316" y="80580"/>
                      </a:cubicBezTo>
                      <a:cubicBezTo>
                        <a:pt x="74294" y="71338"/>
                        <a:pt x="77174" y="60420"/>
                        <a:pt x="76521" y="49436"/>
                      </a:cubicBezTo>
                      <a:cubicBezTo>
                        <a:pt x="77090" y="40042"/>
                        <a:pt x="74378" y="30750"/>
                        <a:pt x="68819" y="23148"/>
                      </a:cubicBezTo>
                      <a:cubicBezTo>
                        <a:pt x="63745" y="16835"/>
                        <a:pt x="55976" y="13302"/>
                        <a:pt x="47889" y="13604"/>
                      </a:cubicBezTo>
                      <a:cubicBezTo>
                        <a:pt x="39282" y="13319"/>
                        <a:pt x="30994" y="16885"/>
                        <a:pt x="25284" y="23315"/>
                      </a:cubicBezTo>
                      <a:cubicBezTo>
                        <a:pt x="19356" y="30130"/>
                        <a:pt x="16192" y="38904"/>
                        <a:pt x="16410" y="47929"/>
                      </a:cubicBezTo>
                      <a:close/>
                    </a:path>
                  </a:pathLst>
                </a:custGeom>
                <a:solidFill>
                  <a:srgbClr val="1E1E1E"/>
                </a:solidFill>
                <a:ln w="16732"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029973B4-170B-4ECF-B33A-C10A537E9844}"/>
                    </a:ext>
                  </a:extLst>
                </p:cNvPr>
                <p:cNvSpPr/>
                <p:nvPr/>
              </p:nvSpPr>
              <p:spPr>
                <a:xfrm>
                  <a:off x="10793870" y="5761250"/>
                  <a:ext cx="99144" cy="105280"/>
                </a:xfrm>
                <a:custGeom>
                  <a:avLst/>
                  <a:gdLst>
                    <a:gd name="connsiteX0" fmla="*/ 48977 w 99144"/>
                    <a:gd name="connsiteY0" fmla="*/ 105218 h 105280"/>
                    <a:gd name="connsiteX1" fmla="*/ 13479 w 99144"/>
                    <a:gd name="connsiteY1" fmla="*/ 91153 h 105280"/>
                    <a:gd name="connsiteX2" fmla="*/ 84 w 99144"/>
                    <a:gd name="connsiteY2" fmla="*/ 53813 h 105280"/>
                    <a:gd name="connsiteX3" fmla="*/ 13982 w 99144"/>
                    <a:gd name="connsiteY3" fmla="*/ 14297 h 105280"/>
                    <a:gd name="connsiteX4" fmla="*/ 51321 w 99144"/>
                    <a:gd name="connsiteY4" fmla="*/ 65 h 105280"/>
                    <a:gd name="connsiteX5" fmla="*/ 86483 w 99144"/>
                    <a:gd name="connsiteY5" fmla="*/ 13962 h 105280"/>
                    <a:gd name="connsiteX6" fmla="*/ 99041 w 99144"/>
                    <a:gd name="connsiteY6" fmla="*/ 52306 h 105280"/>
                    <a:gd name="connsiteX7" fmla="*/ 85479 w 99144"/>
                    <a:gd name="connsiteY7" fmla="*/ 90817 h 105280"/>
                    <a:gd name="connsiteX8" fmla="*/ 48977 w 99144"/>
                    <a:gd name="connsiteY8" fmla="*/ 105218 h 105280"/>
                    <a:gd name="connsiteX9" fmla="*/ 50149 w 99144"/>
                    <a:gd name="connsiteY9" fmla="*/ 13627 h 105280"/>
                    <a:gd name="connsiteX10" fmla="*/ 25702 w 99144"/>
                    <a:gd name="connsiteY10" fmla="*/ 24176 h 105280"/>
                    <a:gd name="connsiteX11" fmla="*/ 16661 w 99144"/>
                    <a:gd name="connsiteY11" fmla="*/ 53311 h 105280"/>
                    <a:gd name="connsiteX12" fmla="*/ 25702 w 99144"/>
                    <a:gd name="connsiteY12" fmla="*/ 81441 h 105280"/>
                    <a:gd name="connsiteX13" fmla="*/ 50149 w 99144"/>
                    <a:gd name="connsiteY13" fmla="*/ 91822 h 105280"/>
                    <a:gd name="connsiteX14" fmla="*/ 74093 w 99144"/>
                    <a:gd name="connsiteY14" fmla="*/ 81608 h 105280"/>
                    <a:gd name="connsiteX15" fmla="*/ 82632 w 99144"/>
                    <a:gd name="connsiteY15" fmla="*/ 52808 h 105280"/>
                    <a:gd name="connsiteX16" fmla="*/ 74093 w 99144"/>
                    <a:gd name="connsiteY16" fmla="*/ 23841 h 105280"/>
                    <a:gd name="connsiteX17" fmla="*/ 50149 w 99144"/>
                    <a:gd name="connsiteY17" fmla="*/ 13627 h 10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4" h="105280">
                      <a:moveTo>
                        <a:pt x="48977" y="105218"/>
                      </a:moveTo>
                      <a:cubicBezTo>
                        <a:pt x="35665" y="105837"/>
                        <a:pt x="22738" y="100713"/>
                        <a:pt x="13479" y="91153"/>
                      </a:cubicBezTo>
                      <a:cubicBezTo>
                        <a:pt x="4270" y="80955"/>
                        <a:pt x="-553" y="67543"/>
                        <a:pt x="84" y="53813"/>
                      </a:cubicBezTo>
                      <a:cubicBezTo>
                        <a:pt x="-720" y="39313"/>
                        <a:pt x="4270" y="25097"/>
                        <a:pt x="13982" y="14297"/>
                      </a:cubicBezTo>
                      <a:cubicBezTo>
                        <a:pt x="23928" y="4585"/>
                        <a:pt x="37441" y="-555"/>
                        <a:pt x="51321" y="65"/>
                      </a:cubicBezTo>
                      <a:cubicBezTo>
                        <a:pt x="64498" y="-639"/>
                        <a:pt x="77342" y="4435"/>
                        <a:pt x="86483" y="13962"/>
                      </a:cubicBezTo>
                      <a:cubicBezTo>
                        <a:pt x="95392" y="24678"/>
                        <a:pt x="99896" y="38392"/>
                        <a:pt x="99041" y="52306"/>
                      </a:cubicBezTo>
                      <a:cubicBezTo>
                        <a:pt x="99728" y="66421"/>
                        <a:pt x="94855" y="80252"/>
                        <a:pt x="85479" y="90817"/>
                      </a:cubicBezTo>
                      <a:cubicBezTo>
                        <a:pt x="75968" y="100663"/>
                        <a:pt x="62657" y="105921"/>
                        <a:pt x="48977" y="105218"/>
                      </a:cubicBezTo>
                      <a:close/>
                      <a:moveTo>
                        <a:pt x="50149" y="13627"/>
                      </a:moveTo>
                      <a:cubicBezTo>
                        <a:pt x="40806" y="13192"/>
                        <a:pt x="31781" y="17076"/>
                        <a:pt x="25702" y="24176"/>
                      </a:cubicBezTo>
                      <a:cubicBezTo>
                        <a:pt x="19256" y="32464"/>
                        <a:pt x="16041" y="42829"/>
                        <a:pt x="16661" y="53311"/>
                      </a:cubicBezTo>
                      <a:cubicBezTo>
                        <a:pt x="16091" y="63491"/>
                        <a:pt x="19307" y="73504"/>
                        <a:pt x="25702" y="81441"/>
                      </a:cubicBezTo>
                      <a:cubicBezTo>
                        <a:pt x="31915" y="88356"/>
                        <a:pt x="40856" y="92157"/>
                        <a:pt x="50149" y="91822"/>
                      </a:cubicBezTo>
                      <a:cubicBezTo>
                        <a:pt x="59291" y="92324"/>
                        <a:pt x="68132" y="88540"/>
                        <a:pt x="74093" y="81608"/>
                      </a:cubicBezTo>
                      <a:cubicBezTo>
                        <a:pt x="80288" y="73336"/>
                        <a:pt x="83319" y="63123"/>
                        <a:pt x="82632" y="52808"/>
                      </a:cubicBezTo>
                      <a:cubicBezTo>
                        <a:pt x="83286" y="42444"/>
                        <a:pt x="80272" y="32197"/>
                        <a:pt x="74093" y="23841"/>
                      </a:cubicBezTo>
                      <a:cubicBezTo>
                        <a:pt x="68183" y="16842"/>
                        <a:pt x="59291" y="13058"/>
                        <a:pt x="50149" y="13627"/>
                      </a:cubicBezTo>
                      <a:close/>
                    </a:path>
                  </a:pathLst>
                </a:custGeom>
                <a:solidFill>
                  <a:srgbClr val="1E1E1E"/>
                </a:solidFill>
                <a:ln w="16732"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460C0A7F-E2D5-4615-B763-E0B397CAF294}"/>
                    </a:ext>
                  </a:extLst>
                </p:cNvPr>
                <p:cNvSpPr/>
                <p:nvPr/>
              </p:nvSpPr>
              <p:spPr>
                <a:xfrm>
                  <a:off x="10916512" y="5717276"/>
                  <a:ext cx="20943" cy="146847"/>
                </a:xfrm>
                <a:custGeom>
                  <a:avLst/>
                  <a:gdLst>
                    <a:gd name="connsiteX0" fmla="*/ 10390 w 20943"/>
                    <a:gd name="connsiteY0" fmla="*/ 20932 h 146847"/>
                    <a:gd name="connsiteX1" fmla="*/ 3022 w 20943"/>
                    <a:gd name="connsiteY1" fmla="*/ 17918 h 146847"/>
                    <a:gd name="connsiteX2" fmla="*/ 9 w 20943"/>
                    <a:gd name="connsiteY2" fmla="*/ 10551 h 146847"/>
                    <a:gd name="connsiteX3" fmla="*/ 3022 w 20943"/>
                    <a:gd name="connsiteY3" fmla="*/ 3015 h 146847"/>
                    <a:gd name="connsiteX4" fmla="*/ 10390 w 20943"/>
                    <a:gd name="connsiteY4" fmla="*/ 2 h 146847"/>
                    <a:gd name="connsiteX5" fmla="*/ 17925 w 20943"/>
                    <a:gd name="connsiteY5" fmla="*/ 3015 h 146847"/>
                    <a:gd name="connsiteX6" fmla="*/ 20939 w 20943"/>
                    <a:gd name="connsiteY6" fmla="*/ 10551 h 146847"/>
                    <a:gd name="connsiteX7" fmla="*/ 17925 w 20943"/>
                    <a:gd name="connsiteY7" fmla="*/ 17918 h 146847"/>
                    <a:gd name="connsiteX8" fmla="*/ 10390 w 20943"/>
                    <a:gd name="connsiteY8" fmla="*/ 20932 h 146847"/>
                    <a:gd name="connsiteX9" fmla="*/ 18259 w 20943"/>
                    <a:gd name="connsiteY9" fmla="*/ 146847 h 146847"/>
                    <a:gd name="connsiteX10" fmla="*/ 1515 w 20943"/>
                    <a:gd name="connsiteY10" fmla="*/ 146847 h 146847"/>
                    <a:gd name="connsiteX11" fmla="*/ 1515 w 20943"/>
                    <a:gd name="connsiteY11" fmla="*/ 46383 h 146847"/>
                    <a:gd name="connsiteX12" fmla="*/ 18259 w 20943"/>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3" h="146847">
                      <a:moveTo>
                        <a:pt x="10390" y="20932"/>
                      </a:moveTo>
                      <a:cubicBezTo>
                        <a:pt x="7626" y="20982"/>
                        <a:pt x="4964" y="19893"/>
                        <a:pt x="3022" y="17918"/>
                      </a:cubicBezTo>
                      <a:cubicBezTo>
                        <a:pt x="996" y="16026"/>
                        <a:pt x="-109" y="13330"/>
                        <a:pt x="9" y="10551"/>
                      </a:cubicBezTo>
                      <a:cubicBezTo>
                        <a:pt x="-75" y="7738"/>
                        <a:pt x="1013" y="5008"/>
                        <a:pt x="3022" y="3015"/>
                      </a:cubicBezTo>
                      <a:cubicBezTo>
                        <a:pt x="4964" y="1039"/>
                        <a:pt x="7626" y="-48"/>
                        <a:pt x="10390" y="2"/>
                      </a:cubicBezTo>
                      <a:cubicBezTo>
                        <a:pt x="13202" y="-15"/>
                        <a:pt x="15898" y="1056"/>
                        <a:pt x="17925" y="3015"/>
                      </a:cubicBezTo>
                      <a:cubicBezTo>
                        <a:pt x="19934" y="5008"/>
                        <a:pt x="21022" y="7738"/>
                        <a:pt x="20939" y="10551"/>
                      </a:cubicBezTo>
                      <a:cubicBezTo>
                        <a:pt x="20989" y="13313"/>
                        <a:pt x="19900" y="15976"/>
                        <a:pt x="17925" y="17918"/>
                      </a:cubicBezTo>
                      <a:cubicBezTo>
                        <a:pt x="15898" y="19877"/>
                        <a:pt x="13202" y="20949"/>
                        <a:pt x="10390" y="20932"/>
                      </a:cubicBezTo>
                      <a:close/>
                      <a:moveTo>
                        <a:pt x="18259" y="146847"/>
                      </a:moveTo>
                      <a:lnTo>
                        <a:pt x="1515" y="146847"/>
                      </a:lnTo>
                      <a:lnTo>
                        <a:pt x="1515" y="46383"/>
                      </a:lnTo>
                      <a:lnTo>
                        <a:pt x="18259" y="46383"/>
                      </a:lnTo>
                      <a:close/>
                    </a:path>
                  </a:pathLst>
                </a:custGeom>
                <a:solidFill>
                  <a:srgbClr val="1E1E1E"/>
                </a:solidFill>
                <a:ln w="16732"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34AEC7BC-98A6-4D9F-B40A-BD910E203494}"/>
                    </a:ext>
                  </a:extLst>
                </p:cNvPr>
                <p:cNvSpPr/>
                <p:nvPr/>
              </p:nvSpPr>
              <p:spPr>
                <a:xfrm>
                  <a:off x="10965916" y="5761251"/>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707 w 84725"/>
                    <a:gd name="connsiteY3" fmla="*/ 13626 h 102871"/>
                    <a:gd name="connsiteX4" fmla="*/ 24613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515 w 84725"/>
                    <a:gd name="connsiteY13" fmla="*/ 10779 h 102871"/>
                    <a:gd name="connsiteX14" fmla="*/ 84222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278" y="13626"/>
                        <a:pt x="44707" y="13626"/>
                      </a:cubicBezTo>
                      <a:cubicBezTo>
                        <a:pt x="36987" y="13475"/>
                        <a:pt x="29620" y="16807"/>
                        <a:pt x="24613" y="22668"/>
                      </a:cubicBezTo>
                      <a:cubicBezTo>
                        <a:pt x="19221" y="29064"/>
                        <a:pt x="16409" y="37251"/>
                        <a:pt x="16744" y="45607"/>
                      </a:cubicBezTo>
                      <a:lnTo>
                        <a:pt x="16744" y="102872"/>
                      </a:lnTo>
                      <a:lnTo>
                        <a:pt x="0" y="102872"/>
                      </a:lnTo>
                      <a:lnTo>
                        <a:pt x="0" y="2407"/>
                      </a:lnTo>
                      <a:lnTo>
                        <a:pt x="16744" y="2407"/>
                      </a:lnTo>
                      <a:lnTo>
                        <a:pt x="16744" y="19151"/>
                      </a:lnTo>
                      <a:lnTo>
                        <a:pt x="16744" y="19151"/>
                      </a:lnTo>
                      <a:cubicBezTo>
                        <a:pt x="23274" y="6845"/>
                        <a:pt x="36317" y="-590"/>
                        <a:pt x="50232" y="63"/>
                      </a:cubicBezTo>
                      <a:cubicBezTo>
                        <a:pt x="59877" y="-557"/>
                        <a:pt x="69253" y="3412"/>
                        <a:pt x="75515" y="10779"/>
                      </a:cubicBezTo>
                      <a:cubicBezTo>
                        <a:pt x="81945" y="19704"/>
                        <a:pt x="85026" y="30621"/>
                        <a:pt x="84222" y="41588"/>
                      </a:cubicBezTo>
                      <a:close/>
                    </a:path>
                  </a:pathLst>
                </a:custGeom>
                <a:solidFill>
                  <a:srgbClr val="1E1E1E"/>
                </a:solidFill>
                <a:ln w="16732"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61B21AB5-936D-454B-8547-DF8DE47B2F94}"/>
                    </a:ext>
                  </a:extLst>
                </p:cNvPr>
                <p:cNvSpPr/>
                <p:nvPr/>
              </p:nvSpPr>
              <p:spPr>
                <a:xfrm>
                  <a:off x="11069395" y="5734021"/>
                  <a:ext cx="58938" cy="132313"/>
                </a:xfrm>
                <a:custGeom>
                  <a:avLst/>
                  <a:gdLst>
                    <a:gd name="connsiteX0" fmla="*/ 58269 w 58938"/>
                    <a:gd name="connsiteY0" fmla="*/ 129097 h 132313"/>
                    <a:gd name="connsiteX1" fmla="*/ 43199 w 58938"/>
                    <a:gd name="connsiteY1" fmla="*/ 132278 h 132313"/>
                    <a:gd name="connsiteX2" fmla="*/ 16744 w 58938"/>
                    <a:gd name="connsiteY2" fmla="*/ 102809 h 132313"/>
                    <a:gd name="connsiteX3" fmla="*/ 16744 w 58938"/>
                    <a:gd name="connsiteY3" fmla="*/ 43367 h 132313"/>
                    <a:gd name="connsiteX4" fmla="*/ 0 w 58938"/>
                    <a:gd name="connsiteY4" fmla="*/ 43367 h 132313"/>
                    <a:gd name="connsiteX5" fmla="*/ 0 w 58938"/>
                    <a:gd name="connsiteY5" fmla="*/ 29637 h 132313"/>
                    <a:gd name="connsiteX6" fmla="*/ 16744 w 58938"/>
                    <a:gd name="connsiteY6" fmla="*/ 29637 h 132313"/>
                    <a:gd name="connsiteX7" fmla="*/ 16744 w 58938"/>
                    <a:gd name="connsiteY7" fmla="*/ 5191 h 132313"/>
                    <a:gd name="connsiteX8" fmla="*/ 33488 w 58938"/>
                    <a:gd name="connsiteY8" fmla="*/ 0 h 132313"/>
                    <a:gd name="connsiteX9" fmla="*/ 33488 w 58938"/>
                    <a:gd name="connsiteY9" fmla="*/ 29637 h 132313"/>
                    <a:gd name="connsiteX10" fmla="*/ 58939 w 58938"/>
                    <a:gd name="connsiteY10" fmla="*/ 29637 h 132313"/>
                    <a:gd name="connsiteX11" fmla="*/ 58939 w 58938"/>
                    <a:gd name="connsiteY11" fmla="*/ 43367 h 132313"/>
                    <a:gd name="connsiteX12" fmla="*/ 33488 w 58938"/>
                    <a:gd name="connsiteY12" fmla="*/ 43367 h 132313"/>
                    <a:gd name="connsiteX13" fmla="*/ 33488 w 58938"/>
                    <a:gd name="connsiteY13" fmla="*/ 99962 h 132313"/>
                    <a:gd name="connsiteX14" fmla="*/ 37004 w 58938"/>
                    <a:gd name="connsiteY14" fmla="*/ 114530 h 132313"/>
                    <a:gd name="connsiteX15" fmla="*/ 48390 w 58938"/>
                    <a:gd name="connsiteY15" fmla="*/ 118716 h 132313"/>
                    <a:gd name="connsiteX16" fmla="*/ 58939 w 58938"/>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38" h="132313">
                      <a:moveTo>
                        <a:pt x="58269" y="129097"/>
                      </a:moveTo>
                      <a:cubicBezTo>
                        <a:pt x="53598" y="131425"/>
                        <a:pt x="48407" y="132530"/>
                        <a:pt x="43199" y="132278"/>
                      </a:cubicBezTo>
                      <a:cubicBezTo>
                        <a:pt x="26455" y="132278"/>
                        <a:pt x="16744" y="122567"/>
                        <a:pt x="16744" y="102809"/>
                      </a:cubicBezTo>
                      <a:lnTo>
                        <a:pt x="16744" y="43367"/>
                      </a:lnTo>
                      <a:lnTo>
                        <a:pt x="0" y="43367"/>
                      </a:lnTo>
                      <a:lnTo>
                        <a:pt x="0" y="29637"/>
                      </a:lnTo>
                      <a:lnTo>
                        <a:pt x="16744" y="29637"/>
                      </a:lnTo>
                      <a:lnTo>
                        <a:pt x="16744" y="5191"/>
                      </a:lnTo>
                      <a:lnTo>
                        <a:pt x="33488" y="0"/>
                      </a:lnTo>
                      <a:lnTo>
                        <a:pt x="33488" y="29637"/>
                      </a:lnTo>
                      <a:lnTo>
                        <a:pt x="58939" y="29637"/>
                      </a:lnTo>
                      <a:lnTo>
                        <a:pt x="58939" y="43367"/>
                      </a:lnTo>
                      <a:lnTo>
                        <a:pt x="33488" y="43367"/>
                      </a:lnTo>
                      <a:lnTo>
                        <a:pt x="33488" y="99962"/>
                      </a:lnTo>
                      <a:cubicBezTo>
                        <a:pt x="33053" y="105069"/>
                        <a:pt x="34275" y="110193"/>
                        <a:pt x="37004" y="114530"/>
                      </a:cubicBezTo>
                      <a:cubicBezTo>
                        <a:pt x="39951" y="117610"/>
                        <a:pt x="44154" y="119168"/>
                        <a:pt x="48390" y="118716"/>
                      </a:cubicBezTo>
                      <a:cubicBezTo>
                        <a:pt x="52191" y="118833"/>
                        <a:pt x="55908" y="117644"/>
                        <a:pt x="58939" y="115367"/>
                      </a:cubicBezTo>
                      <a:close/>
                    </a:path>
                  </a:pathLst>
                </a:custGeom>
                <a:solidFill>
                  <a:srgbClr val="1E1E1E"/>
                </a:solidFill>
                <a:ln w="16732"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43AAF6D9-8D8F-43E3-8EAA-F5E72555AFFB}"/>
                    </a:ext>
                  </a:extLst>
                </p:cNvPr>
                <p:cNvSpPr/>
                <p:nvPr/>
              </p:nvSpPr>
              <p:spPr>
                <a:xfrm>
                  <a:off x="11143068" y="5761975"/>
                  <a:ext cx="66483" cy="105665"/>
                </a:xfrm>
                <a:custGeom>
                  <a:avLst/>
                  <a:gdLst>
                    <a:gd name="connsiteX0" fmla="*/ 0 w 66483"/>
                    <a:gd name="connsiteY0" fmla="*/ 98632 h 105665"/>
                    <a:gd name="connsiteX1" fmla="*/ 0 w 66483"/>
                    <a:gd name="connsiteY1" fmla="*/ 81888 h 105665"/>
                    <a:gd name="connsiteX2" fmla="*/ 28800 w 66483"/>
                    <a:gd name="connsiteY2" fmla="*/ 91767 h 105665"/>
                    <a:gd name="connsiteX3" fmla="*/ 50065 w 66483"/>
                    <a:gd name="connsiteY3" fmla="*/ 77534 h 105665"/>
                    <a:gd name="connsiteX4" fmla="*/ 48223 w 66483"/>
                    <a:gd name="connsiteY4" fmla="*/ 70669 h 105665"/>
                    <a:gd name="connsiteX5" fmla="*/ 43368 w 66483"/>
                    <a:gd name="connsiteY5" fmla="*/ 65813 h 105665"/>
                    <a:gd name="connsiteX6" fmla="*/ 36000 w 66483"/>
                    <a:gd name="connsiteY6" fmla="*/ 61962 h 105665"/>
                    <a:gd name="connsiteX7" fmla="*/ 27125 w 66483"/>
                    <a:gd name="connsiteY7" fmla="*/ 58278 h 105665"/>
                    <a:gd name="connsiteX8" fmla="*/ 15405 w 66483"/>
                    <a:gd name="connsiteY8" fmla="*/ 52920 h 105665"/>
                    <a:gd name="connsiteX9" fmla="*/ 6866 w 66483"/>
                    <a:gd name="connsiteY9" fmla="*/ 46892 h 105665"/>
                    <a:gd name="connsiteX10" fmla="*/ 1842 w 66483"/>
                    <a:gd name="connsiteY10" fmla="*/ 39190 h 105665"/>
                    <a:gd name="connsiteX11" fmla="*/ 168 w 66483"/>
                    <a:gd name="connsiteY11" fmla="*/ 29144 h 105665"/>
                    <a:gd name="connsiteX12" fmla="*/ 3349 w 66483"/>
                    <a:gd name="connsiteY12" fmla="*/ 16586 h 105665"/>
                    <a:gd name="connsiteX13" fmla="*/ 12056 w 66483"/>
                    <a:gd name="connsiteY13" fmla="*/ 7376 h 105665"/>
                    <a:gd name="connsiteX14" fmla="*/ 24279 w 66483"/>
                    <a:gd name="connsiteY14" fmla="*/ 1851 h 105665"/>
                    <a:gd name="connsiteX15" fmla="*/ 61953 w 66483"/>
                    <a:gd name="connsiteY15" fmla="*/ 4530 h 105665"/>
                    <a:gd name="connsiteX16" fmla="*/ 61953 w 66483"/>
                    <a:gd name="connsiteY16" fmla="*/ 21274 h 105665"/>
                    <a:gd name="connsiteX17" fmla="*/ 36335 w 66483"/>
                    <a:gd name="connsiteY17" fmla="*/ 14074 h 105665"/>
                    <a:gd name="connsiteX18" fmla="*/ 28298 w 66483"/>
                    <a:gd name="connsiteY18" fmla="*/ 15079 h 105665"/>
                    <a:gd name="connsiteX19" fmla="*/ 22102 w 66483"/>
                    <a:gd name="connsiteY19" fmla="*/ 18093 h 105665"/>
                    <a:gd name="connsiteX20" fmla="*/ 18084 w 66483"/>
                    <a:gd name="connsiteY20" fmla="*/ 22446 h 105665"/>
                    <a:gd name="connsiteX21" fmla="*/ 16577 w 66483"/>
                    <a:gd name="connsiteY21" fmla="*/ 28139 h 105665"/>
                    <a:gd name="connsiteX22" fmla="*/ 22270 w 66483"/>
                    <a:gd name="connsiteY22" fmla="*/ 39525 h 105665"/>
                    <a:gd name="connsiteX23" fmla="*/ 28800 w 66483"/>
                    <a:gd name="connsiteY23" fmla="*/ 43209 h 105665"/>
                    <a:gd name="connsiteX24" fmla="*/ 37842 w 66483"/>
                    <a:gd name="connsiteY24" fmla="*/ 46892 h 105665"/>
                    <a:gd name="connsiteX25" fmla="*/ 49731 w 66483"/>
                    <a:gd name="connsiteY25" fmla="*/ 52083 h 105665"/>
                    <a:gd name="connsiteX26" fmla="*/ 58772 w 66483"/>
                    <a:gd name="connsiteY26" fmla="*/ 58111 h 105665"/>
                    <a:gd name="connsiteX27" fmla="*/ 64465 w 66483"/>
                    <a:gd name="connsiteY27" fmla="*/ 65980 h 105665"/>
                    <a:gd name="connsiteX28" fmla="*/ 66475 w 66483"/>
                    <a:gd name="connsiteY28" fmla="*/ 76529 h 105665"/>
                    <a:gd name="connsiteX29" fmla="*/ 63293 w 66483"/>
                    <a:gd name="connsiteY29" fmla="*/ 89423 h 105665"/>
                    <a:gd name="connsiteX30" fmla="*/ 54418 w 66483"/>
                    <a:gd name="connsiteY30" fmla="*/ 98632 h 105665"/>
                    <a:gd name="connsiteX31" fmla="*/ 41860 w 66483"/>
                    <a:gd name="connsiteY31" fmla="*/ 103990 h 105665"/>
                    <a:gd name="connsiteX32" fmla="*/ 26791 w 66483"/>
                    <a:gd name="connsiteY32" fmla="*/ 105664 h 105665"/>
                    <a:gd name="connsiteX33" fmla="*/ 0 w 66483"/>
                    <a:gd name="connsiteY33" fmla="*/ 98632 h 1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483" h="105665">
                      <a:moveTo>
                        <a:pt x="0" y="98632"/>
                      </a:moveTo>
                      <a:lnTo>
                        <a:pt x="0" y="81888"/>
                      </a:lnTo>
                      <a:cubicBezTo>
                        <a:pt x="8238" y="88300"/>
                        <a:pt x="18368" y="91767"/>
                        <a:pt x="28800" y="91767"/>
                      </a:cubicBezTo>
                      <a:cubicBezTo>
                        <a:pt x="43033" y="91767"/>
                        <a:pt x="50065" y="86911"/>
                        <a:pt x="50065" y="77534"/>
                      </a:cubicBezTo>
                      <a:cubicBezTo>
                        <a:pt x="50098" y="75123"/>
                        <a:pt x="49463" y="72745"/>
                        <a:pt x="48223" y="70669"/>
                      </a:cubicBezTo>
                      <a:cubicBezTo>
                        <a:pt x="46951" y="68726"/>
                        <a:pt x="45309" y="67086"/>
                        <a:pt x="43368" y="65813"/>
                      </a:cubicBezTo>
                      <a:cubicBezTo>
                        <a:pt x="41057" y="64256"/>
                        <a:pt x="38595" y="62967"/>
                        <a:pt x="36000" y="61962"/>
                      </a:cubicBezTo>
                      <a:lnTo>
                        <a:pt x="27125" y="58278"/>
                      </a:lnTo>
                      <a:cubicBezTo>
                        <a:pt x="23091" y="56788"/>
                        <a:pt x="19172" y="54997"/>
                        <a:pt x="15405" y="52920"/>
                      </a:cubicBezTo>
                      <a:cubicBezTo>
                        <a:pt x="12257" y="51380"/>
                        <a:pt x="9360" y="49354"/>
                        <a:pt x="6866" y="46892"/>
                      </a:cubicBezTo>
                      <a:cubicBezTo>
                        <a:pt x="4705" y="44682"/>
                        <a:pt x="2997" y="42070"/>
                        <a:pt x="1842" y="39190"/>
                      </a:cubicBezTo>
                      <a:cubicBezTo>
                        <a:pt x="637" y="35975"/>
                        <a:pt x="67" y="32576"/>
                        <a:pt x="168" y="29144"/>
                      </a:cubicBezTo>
                      <a:cubicBezTo>
                        <a:pt x="67" y="24740"/>
                        <a:pt x="1156" y="20403"/>
                        <a:pt x="3349" y="16586"/>
                      </a:cubicBezTo>
                      <a:cubicBezTo>
                        <a:pt x="5526" y="12902"/>
                        <a:pt x="8506" y="9754"/>
                        <a:pt x="12056" y="7376"/>
                      </a:cubicBezTo>
                      <a:cubicBezTo>
                        <a:pt x="15841" y="4931"/>
                        <a:pt x="19959" y="3073"/>
                        <a:pt x="24279" y="1851"/>
                      </a:cubicBezTo>
                      <a:cubicBezTo>
                        <a:pt x="36804" y="-1331"/>
                        <a:pt x="50015" y="-393"/>
                        <a:pt x="61953" y="4530"/>
                      </a:cubicBezTo>
                      <a:lnTo>
                        <a:pt x="61953" y="21274"/>
                      </a:lnTo>
                      <a:cubicBezTo>
                        <a:pt x="54284" y="16435"/>
                        <a:pt x="45393" y="13940"/>
                        <a:pt x="36335" y="14074"/>
                      </a:cubicBezTo>
                      <a:cubicBezTo>
                        <a:pt x="33622" y="14040"/>
                        <a:pt x="30926" y="14392"/>
                        <a:pt x="28298" y="15079"/>
                      </a:cubicBezTo>
                      <a:cubicBezTo>
                        <a:pt x="26054" y="15648"/>
                        <a:pt x="23928" y="16669"/>
                        <a:pt x="22102" y="18093"/>
                      </a:cubicBezTo>
                      <a:cubicBezTo>
                        <a:pt x="20395" y="19147"/>
                        <a:pt x="19005" y="20654"/>
                        <a:pt x="18084" y="22446"/>
                      </a:cubicBezTo>
                      <a:cubicBezTo>
                        <a:pt x="17096" y="24187"/>
                        <a:pt x="16577" y="26146"/>
                        <a:pt x="16577" y="28139"/>
                      </a:cubicBezTo>
                      <a:cubicBezTo>
                        <a:pt x="16376" y="32660"/>
                        <a:pt x="18519" y="36980"/>
                        <a:pt x="22270" y="39525"/>
                      </a:cubicBezTo>
                      <a:cubicBezTo>
                        <a:pt x="24296" y="40999"/>
                        <a:pt x="26490" y="42237"/>
                        <a:pt x="28800" y="43209"/>
                      </a:cubicBezTo>
                      <a:lnTo>
                        <a:pt x="37842" y="46892"/>
                      </a:lnTo>
                      <a:cubicBezTo>
                        <a:pt x="41894" y="48399"/>
                        <a:pt x="45862" y="50124"/>
                        <a:pt x="49731" y="52083"/>
                      </a:cubicBezTo>
                      <a:cubicBezTo>
                        <a:pt x="52962" y="53741"/>
                        <a:pt x="55992" y="55767"/>
                        <a:pt x="58772" y="58111"/>
                      </a:cubicBezTo>
                      <a:cubicBezTo>
                        <a:pt x="61200" y="60304"/>
                        <a:pt x="63126" y="62983"/>
                        <a:pt x="64465" y="65980"/>
                      </a:cubicBezTo>
                      <a:cubicBezTo>
                        <a:pt x="65872" y="69313"/>
                        <a:pt x="66558" y="72913"/>
                        <a:pt x="66475" y="76529"/>
                      </a:cubicBezTo>
                      <a:cubicBezTo>
                        <a:pt x="66591" y="81034"/>
                        <a:pt x="65503" y="85487"/>
                        <a:pt x="63293" y="89423"/>
                      </a:cubicBezTo>
                      <a:cubicBezTo>
                        <a:pt x="61049" y="93106"/>
                        <a:pt x="58019" y="96254"/>
                        <a:pt x="54418" y="98632"/>
                      </a:cubicBezTo>
                      <a:cubicBezTo>
                        <a:pt x="50551" y="101076"/>
                        <a:pt x="46314" y="102885"/>
                        <a:pt x="41860" y="103990"/>
                      </a:cubicBezTo>
                      <a:cubicBezTo>
                        <a:pt x="36921" y="105145"/>
                        <a:pt x="31864" y="105698"/>
                        <a:pt x="26791" y="105664"/>
                      </a:cubicBezTo>
                      <a:cubicBezTo>
                        <a:pt x="17431" y="105514"/>
                        <a:pt x="8238" y="103102"/>
                        <a:pt x="0" y="98632"/>
                      </a:cubicBezTo>
                      <a:close/>
                    </a:path>
                  </a:pathLst>
                </a:custGeom>
                <a:solidFill>
                  <a:srgbClr val="1E1E1E"/>
                </a:solidFill>
                <a:ln w="16732" cap="flat">
                  <a:noFill/>
                  <a:prstDash val="solid"/>
                  <a:miter/>
                </a:ln>
              </p:spPr>
              <p:txBody>
                <a:bodyPr rtlCol="0" anchor="ctr"/>
                <a:lstStyle/>
                <a:p>
                  <a:endParaRPr lang="en-US"/>
                </a:p>
              </p:txBody>
            </p:sp>
          </p:grpSp>
          <p:grpSp>
            <p:nvGrpSpPr>
              <p:cNvPr id="198" name="Graphic 4">
                <a:extLst>
                  <a:ext uri="{FF2B5EF4-FFF2-40B4-BE49-F238E27FC236}">
                    <a16:creationId xmlns:a16="http://schemas.microsoft.com/office/drawing/2014/main" id="{F572C04A-07B5-4A63-9A3F-B7160715649D}"/>
                  </a:ext>
                </a:extLst>
              </p:cNvPr>
              <p:cNvGrpSpPr/>
              <p:nvPr/>
            </p:nvGrpSpPr>
            <p:grpSpPr>
              <a:xfrm>
                <a:off x="641159" y="5717274"/>
                <a:ext cx="1179629" cy="149363"/>
                <a:chOff x="641159" y="5717274"/>
                <a:chExt cx="1179629" cy="149363"/>
              </a:xfrm>
              <a:solidFill>
                <a:srgbClr val="1E1E1E"/>
              </a:solidFill>
            </p:grpSpPr>
            <p:sp>
              <p:nvSpPr>
                <p:cNvPr id="199" name="Freeform: Shape 198">
                  <a:extLst>
                    <a:ext uri="{FF2B5EF4-FFF2-40B4-BE49-F238E27FC236}">
                      <a16:creationId xmlns:a16="http://schemas.microsoft.com/office/drawing/2014/main" id="{7FEB7C60-EBBC-4724-AB05-21A8D0508D70}"/>
                    </a:ext>
                  </a:extLst>
                </p:cNvPr>
                <p:cNvSpPr/>
                <p:nvPr/>
              </p:nvSpPr>
              <p:spPr>
                <a:xfrm>
                  <a:off x="641159" y="5723473"/>
                  <a:ext cx="74678" cy="140650"/>
                </a:xfrm>
                <a:custGeom>
                  <a:avLst/>
                  <a:gdLst>
                    <a:gd name="connsiteX0" fmla="*/ 74679 w 74678"/>
                    <a:gd name="connsiteY0" fmla="*/ 140650 h 140650"/>
                    <a:gd name="connsiteX1" fmla="*/ 0 w 74678"/>
                    <a:gd name="connsiteY1" fmla="*/ 140650 h 140650"/>
                    <a:gd name="connsiteX2" fmla="*/ 0 w 74678"/>
                    <a:gd name="connsiteY2" fmla="*/ 0 h 140650"/>
                    <a:gd name="connsiteX3" fmla="*/ 71497 w 74678"/>
                    <a:gd name="connsiteY3" fmla="*/ 0 h 140650"/>
                    <a:gd name="connsiteX4" fmla="*/ 71497 w 74678"/>
                    <a:gd name="connsiteY4" fmla="*/ 14903 h 140650"/>
                    <a:gd name="connsiteX5" fmla="*/ 16577 w 74678"/>
                    <a:gd name="connsiteY5" fmla="*/ 14903 h 140650"/>
                    <a:gd name="connsiteX6" fmla="*/ 16577 w 74678"/>
                    <a:gd name="connsiteY6" fmla="*/ 62288 h 140650"/>
                    <a:gd name="connsiteX7" fmla="*/ 66809 w 74678"/>
                    <a:gd name="connsiteY7" fmla="*/ 62288 h 140650"/>
                    <a:gd name="connsiteX8" fmla="*/ 66809 w 74678"/>
                    <a:gd name="connsiteY8" fmla="*/ 77023 h 140650"/>
                    <a:gd name="connsiteX9" fmla="*/ 16577 w 74678"/>
                    <a:gd name="connsiteY9" fmla="*/ 77023 h 140650"/>
                    <a:gd name="connsiteX10" fmla="*/ 16577 w 74678"/>
                    <a:gd name="connsiteY10" fmla="*/ 126251 h 140650"/>
                    <a:gd name="connsiteX11" fmla="*/ 74679 w 74678"/>
                    <a:gd name="connsiteY11" fmla="*/ 126251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78" h="140650">
                      <a:moveTo>
                        <a:pt x="74679" y="140650"/>
                      </a:moveTo>
                      <a:lnTo>
                        <a:pt x="0" y="140650"/>
                      </a:lnTo>
                      <a:lnTo>
                        <a:pt x="0" y="0"/>
                      </a:lnTo>
                      <a:lnTo>
                        <a:pt x="71497" y="0"/>
                      </a:lnTo>
                      <a:lnTo>
                        <a:pt x="71497" y="14903"/>
                      </a:lnTo>
                      <a:lnTo>
                        <a:pt x="16577" y="14903"/>
                      </a:lnTo>
                      <a:lnTo>
                        <a:pt x="16577" y="62288"/>
                      </a:lnTo>
                      <a:lnTo>
                        <a:pt x="66809" y="62288"/>
                      </a:lnTo>
                      <a:lnTo>
                        <a:pt x="66809" y="77023"/>
                      </a:lnTo>
                      <a:lnTo>
                        <a:pt x="16577" y="77023"/>
                      </a:lnTo>
                      <a:lnTo>
                        <a:pt x="16577" y="126251"/>
                      </a:lnTo>
                      <a:lnTo>
                        <a:pt x="74679" y="126251"/>
                      </a:lnTo>
                      <a:close/>
                    </a:path>
                  </a:pathLst>
                </a:custGeom>
                <a:solidFill>
                  <a:srgbClr val="1E1E1E"/>
                </a:solidFill>
                <a:ln w="16732"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ACB4734-0AFA-4A58-975D-2BCB2C9F9A7D}"/>
                    </a:ext>
                  </a:extLst>
                </p:cNvPr>
                <p:cNvSpPr/>
                <p:nvPr/>
              </p:nvSpPr>
              <p:spPr>
                <a:xfrm>
                  <a:off x="739614" y="5761251"/>
                  <a:ext cx="84557" cy="102871"/>
                </a:xfrm>
                <a:custGeom>
                  <a:avLst/>
                  <a:gdLst>
                    <a:gd name="connsiteX0" fmla="*/ 84558 w 84557"/>
                    <a:gd name="connsiteY0" fmla="*/ 102872 h 102871"/>
                    <a:gd name="connsiteX1" fmla="*/ 67814 w 84557"/>
                    <a:gd name="connsiteY1" fmla="*/ 102872 h 102871"/>
                    <a:gd name="connsiteX2" fmla="*/ 67814 w 84557"/>
                    <a:gd name="connsiteY2" fmla="*/ 45607 h 102871"/>
                    <a:gd name="connsiteX3" fmla="*/ 44539 w 84557"/>
                    <a:gd name="connsiteY3" fmla="*/ 13626 h 102871"/>
                    <a:gd name="connsiteX4" fmla="*/ 24614 w 84557"/>
                    <a:gd name="connsiteY4" fmla="*/ 22668 h 102871"/>
                    <a:gd name="connsiteX5" fmla="*/ 16744 w 84557"/>
                    <a:gd name="connsiteY5" fmla="*/ 45607 h 102871"/>
                    <a:gd name="connsiteX6" fmla="*/ 16744 w 84557"/>
                    <a:gd name="connsiteY6" fmla="*/ 102872 h 102871"/>
                    <a:gd name="connsiteX7" fmla="*/ 0 w 84557"/>
                    <a:gd name="connsiteY7" fmla="*/ 102872 h 102871"/>
                    <a:gd name="connsiteX8" fmla="*/ 0 w 84557"/>
                    <a:gd name="connsiteY8" fmla="*/ 2407 h 102871"/>
                    <a:gd name="connsiteX9" fmla="*/ 16744 w 84557"/>
                    <a:gd name="connsiteY9" fmla="*/ 2407 h 102871"/>
                    <a:gd name="connsiteX10" fmla="*/ 16744 w 84557"/>
                    <a:gd name="connsiteY10" fmla="*/ 19151 h 102871"/>
                    <a:gd name="connsiteX11" fmla="*/ 16744 w 84557"/>
                    <a:gd name="connsiteY11" fmla="*/ 19151 h 102871"/>
                    <a:gd name="connsiteX12" fmla="*/ 50232 w 84557"/>
                    <a:gd name="connsiteY12" fmla="*/ 63 h 102871"/>
                    <a:gd name="connsiteX13" fmla="*/ 75349 w 84557"/>
                    <a:gd name="connsiteY13" fmla="*/ 10779 h 102871"/>
                    <a:gd name="connsiteX14" fmla="*/ 84223 w 84557"/>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557" h="102871">
                      <a:moveTo>
                        <a:pt x="84558" y="102872"/>
                      </a:moveTo>
                      <a:lnTo>
                        <a:pt x="67814" y="102872"/>
                      </a:lnTo>
                      <a:lnTo>
                        <a:pt x="67814" y="45607"/>
                      </a:lnTo>
                      <a:cubicBezTo>
                        <a:pt x="67814" y="24342"/>
                        <a:pt x="60111" y="13626"/>
                        <a:pt x="44539" y="13626"/>
                      </a:cubicBezTo>
                      <a:cubicBezTo>
                        <a:pt x="36865" y="13441"/>
                        <a:pt x="29525" y="16773"/>
                        <a:pt x="24614" y="22668"/>
                      </a:cubicBezTo>
                      <a:cubicBezTo>
                        <a:pt x="19217" y="29064"/>
                        <a:pt x="16409" y="37251"/>
                        <a:pt x="16744" y="45607"/>
                      </a:cubicBezTo>
                      <a:lnTo>
                        <a:pt x="16744" y="102872"/>
                      </a:lnTo>
                      <a:lnTo>
                        <a:pt x="0" y="102872"/>
                      </a:lnTo>
                      <a:lnTo>
                        <a:pt x="0" y="2407"/>
                      </a:lnTo>
                      <a:lnTo>
                        <a:pt x="16744" y="2407"/>
                      </a:lnTo>
                      <a:lnTo>
                        <a:pt x="16744" y="19151"/>
                      </a:lnTo>
                      <a:lnTo>
                        <a:pt x="16744" y="19151"/>
                      </a:lnTo>
                      <a:cubicBezTo>
                        <a:pt x="23304" y="6878"/>
                        <a:pt x="36326" y="-557"/>
                        <a:pt x="50232" y="63"/>
                      </a:cubicBezTo>
                      <a:cubicBezTo>
                        <a:pt x="59830" y="-557"/>
                        <a:pt x="69152" y="3428"/>
                        <a:pt x="75349" y="10779"/>
                      </a:cubicBezTo>
                      <a:cubicBezTo>
                        <a:pt x="81835" y="19687"/>
                        <a:pt x="84978" y="30587"/>
                        <a:pt x="84223" y="41588"/>
                      </a:cubicBezTo>
                      <a:close/>
                    </a:path>
                  </a:pathLst>
                </a:custGeom>
                <a:solidFill>
                  <a:srgbClr val="1E1E1E"/>
                </a:solidFill>
                <a:ln w="16732"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5D4B154-426A-4530-888A-4FDF69AEFCE9}"/>
                    </a:ext>
                  </a:extLst>
                </p:cNvPr>
                <p:cNvSpPr/>
                <p:nvPr/>
              </p:nvSpPr>
              <p:spPr>
                <a:xfrm>
                  <a:off x="839074" y="5762989"/>
                  <a:ext cx="94269" cy="101134"/>
                </a:xfrm>
                <a:custGeom>
                  <a:avLst/>
                  <a:gdLst>
                    <a:gd name="connsiteX0" fmla="*/ 94269 w 94269"/>
                    <a:gd name="connsiteY0" fmla="*/ 669 h 101134"/>
                    <a:gd name="connsiteX1" fmla="*/ 54251 w 94269"/>
                    <a:gd name="connsiteY1" fmla="*/ 101134 h 101134"/>
                    <a:gd name="connsiteX2" fmla="*/ 38009 w 94269"/>
                    <a:gd name="connsiteY2" fmla="*/ 101134 h 101134"/>
                    <a:gd name="connsiteX3" fmla="*/ 0 w 94269"/>
                    <a:gd name="connsiteY3" fmla="*/ 669 h 101134"/>
                    <a:gd name="connsiteX4" fmla="*/ 17581 w 94269"/>
                    <a:gd name="connsiteY4" fmla="*/ 669 h 101134"/>
                    <a:gd name="connsiteX5" fmla="*/ 43535 w 94269"/>
                    <a:gd name="connsiteY5" fmla="*/ 73004 h 101134"/>
                    <a:gd name="connsiteX6" fmla="*/ 47051 w 94269"/>
                    <a:gd name="connsiteY6" fmla="*/ 87069 h 101134"/>
                    <a:gd name="connsiteX7" fmla="*/ 47051 w 94269"/>
                    <a:gd name="connsiteY7" fmla="*/ 87069 h 101134"/>
                    <a:gd name="connsiteX8" fmla="*/ 50232 w 94269"/>
                    <a:gd name="connsiteY8" fmla="*/ 73506 h 101134"/>
                    <a:gd name="connsiteX9" fmla="*/ 76855 w 94269"/>
                    <a:gd name="connsiteY9" fmla="*/ 0 h 10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269" h="101134">
                      <a:moveTo>
                        <a:pt x="94269" y="669"/>
                      </a:moveTo>
                      <a:lnTo>
                        <a:pt x="54251" y="101134"/>
                      </a:lnTo>
                      <a:lnTo>
                        <a:pt x="38009" y="101134"/>
                      </a:lnTo>
                      <a:lnTo>
                        <a:pt x="0" y="669"/>
                      </a:lnTo>
                      <a:lnTo>
                        <a:pt x="17581" y="669"/>
                      </a:lnTo>
                      <a:lnTo>
                        <a:pt x="43535" y="73004"/>
                      </a:lnTo>
                      <a:cubicBezTo>
                        <a:pt x="45336" y="77508"/>
                        <a:pt x="46520" y="82247"/>
                        <a:pt x="47051" y="87069"/>
                      </a:cubicBezTo>
                      <a:lnTo>
                        <a:pt x="47051" y="87069"/>
                      </a:lnTo>
                      <a:cubicBezTo>
                        <a:pt x="47599" y="82448"/>
                        <a:pt x="48665" y="77893"/>
                        <a:pt x="50232" y="73506"/>
                      </a:cubicBezTo>
                      <a:lnTo>
                        <a:pt x="76855" y="0"/>
                      </a:lnTo>
                      <a:close/>
                    </a:path>
                  </a:pathLst>
                </a:custGeom>
                <a:solidFill>
                  <a:srgbClr val="1E1E1E"/>
                </a:solidFill>
                <a:ln w="16732"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8961233-4053-4170-A119-53155827BE4B}"/>
                    </a:ext>
                  </a:extLst>
                </p:cNvPr>
                <p:cNvSpPr/>
                <p:nvPr/>
              </p:nvSpPr>
              <p:spPr>
                <a:xfrm>
                  <a:off x="948412" y="5717274"/>
                  <a:ext cx="21105" cy="146848"/>
                </a:xfrm>
                <a:custGeom>
                  <a:avLst/>
                  <a:gdLst>
                    <a:gd name="connsiteX0" fmla="*/ 10550 w 21105"/>
                    <a:gd name="connsiteY0" fmla="*/ 20933 h 146848"/>
                    <a:gd name="connsiteX1" fmla="*/ 3183 w 21105"/>
                    <a:gd name="connsiteY1" fmla="*/ 17919 h 146848"/>
                    <a:gd name="connsiteX2" fmla="*/ 2 w 21105"/>
                    <a:gd name="connsiteY2" fmla="*/ 10552 h 146848"/>
                    <a:gd name="connsiteX3" fmla="*/ 3183 w 21105"/>
                    <a:gd name="connsiteY3" fmla="*/ 3017 h 146848"/>
                    <a:gd name="connsiteX4" fmla="*/ 10550 w 21105"/>
                    <a:gd name="connsiteY4" fmla="*/ 3 h 146848"/>
                    <a:gd name="connsiteX5" fmla="*/ 17918 w 21105"/>
                    <a:gd name="connsiteY5" fmla="*/ 3017 h 146848"/>
                    <a:gd name="connsiteX6" fmla="*/ 21099 w 21105"/>
                    <a:gd name="connsiteY6" fmla="*/ 10552 h 146848"/>
                    <a:gd name="connsiteX7" fmla="*/ 17918 w 21105"/>
                    <a:gd name="connsiteY7" fmla="*/ 17919 h 146848"/>
                    <a:gd name="connsiteX8" fmla="*/ 10550 w 21105"/>
                    <a:gd name="connsiteY8" fmla="*/ 20933 h 146848"/>
                    <a:gd name="connsiteX9" fmla="*/ 18253 w 21105"/>
                    <a:gd name="connsiteY9" fmla="*/ 146849 h 146848"/>
                    <a:gd name="connsiteX10" fmla="*/ 1509 w 21105"/>
                    <a:gd name="connsiteY10" fmla="*/ 146849 h 146848"/>
                    <a:gd name="connsiteX11" fmla="*/ 1509 w 21105"/>
                    <a:gd name="connsiteY11" fmla="*/ 46384 h 146848"/>
                    <a:gd name="connsiteX12" fmla="*/ 18253 w 21105"/>
                    <a:gd name="connsiteY12" fmla="*/ 46384 h 146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05" h="146848">
                      <a:moveTo>
                        <a:pt x="10550" y="20933"/>
                      </a:moveTo>
                      <a:cubicBezTo>
                        <a:pt x="7781" y="21000"/>
                        <a:pt x="5107" y="19912"/>
                        <a:pt x="3183" y="17919"/>
                      </a:cubicBezTo>
                      <a:cubicBezTo>
                        <a:pt x="1110" y="16044"/>
                        <a:pt x="-50" y="13348"/>
                        <a:pt x="2" y="10552"/>
                      </a:cubicBezTo>
                      <a:cubicBezTo>
                        <a:pt x="-13" y="7705"/>
                        <a:pt x="1137" y="4993"/>
                        <a:pt x="3183" y="3017"/>
                      </a:cubicBezTo>
                      <a:cubicBezTo>
                        <a:pt x="5107" y="1024"/>
                        <a:pt x="7781" y="-64"/>
                        <a:pt x="10550" y="3"/>
                      </a:cubicBezTo>
                      <a:cubicBezTo>
                        <a:pt x="13317" y="-47"/>
                        <a:pt x="15982" y="1041"/>
                        <a:pt x="17918" y="3017"/>
                      </a:cubicBezTo>
                      <a:cubicBezTo>
                        <a:pt x="20036" y="4942"/>
                        <a:pt x="21200" y="7688"/>
                        <a:pt x="21099" y="10552"/>
                      </a:cubicBezTo>
                      <a:cubicBezTo>
                        <a:pt x="21151" y="13348"/>
                        <a:pt x="19991" y="16044"/>
                        <a:pt x="17918" y="17919"/>
                      </a:cubicBezTo>
                      <a:cubicBezTo>
                        <a:pt x="15982" y="19895"/>
                        <a:pt x="13317" y="20983"/>
                        <a:pt x="10550" y="20933"/>
                      </a:cubicBezTo>
                      <a:close/>
                      <a:moveTo>
                        <a:pt x="18253" y="146849"/>
                      </a:moveTo>
                      <a:lnTo>
                        <a:pt x="1509" y="146849"/>
                      </a:lnTo>
                      <a:lnTo>
                        <a:pt x="1509" y="46384"/>
                      </a:lnTo>
                      <a:lnTo>
                        <a:pt x="18253" y="46384"/>
                      </a:lnTo>
                      <a:close/>
                    </a:path>
                  </a:pathLst>
                </a:custGeom>
                <a:solidFill>
                  <a:srgbClr val="1E1E1E"/>
                </a:solidFill>
                <a:ln w="16732"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3E58573D-25C3-4DD2-9861-FFF208F9A891}"/>
                    </a:ext>
                  </a:extLst>
                </p:cNvPr>
                <p:cNvSpPr/>
                <p:nvPr/>
              </p:nvSpPr>
              <p:spPr>
                <a:xfrm>
                  <a:off x="999148" y="5761770"/>
                  <a:ext cx="52743" cy="102352"/>
                </a:xfrm>
                <a:custGeom>
                  <a:avLst/>
                  <a:gdLst>
                    <a:gd name="connsiteX0" fmla="*/ 52577 w 52743"/>
                    <a:gd name="connsiteY0" fmla="*/ 18297 h 102352"/>
                    <a:gd name="connsiteX1" fmla="*/ 40353 w 52743"/>
                    <a:gd name="connsiteY1" fmla="*/ 14948 h 102352"/>
                    <a:gd name="connsiteX2" fmla="*/ 23609 w 52743"/>
                    <a:gd name="connsiteY2" fmla="*/ 24660 h 102352"/>
                    <a:gd name="connsiteX3" fmla="*/ 16744 w 52743"/>
                    <a:gd name="connsiteY3" fmla="*/ 51116 h 102352"/>
                    <a:gd name="connsiteX4" fmla="*/ 16744 w 52743"/>
                    <a:gd name="connsiteY4" fmla="*/ 102353 h 102352"/>
                    <a:gd name="connsiteX5" fmla="*/ 0 w 52743"/>
                    <a:gd name="connsiteY5" fmla="*/ 102353 h 102352"/>
                    <a:gd name="connsiteX6" fmla="*/ 0 w 52743"/>
                    <a:gd name="connsiteY6" fmla="*/ 1888 h 102352"/>
                    <a:gd name="connsiteX7" fmla="*/ 16744 w 52743"/>
                    <a:gd name="connsiteY7" fmla="*/ 1888 h 102352"/>
                    <a:gd name="connsiteX8" fmla="*/ 16744 w 52743"/>
                    <a:gd name="connsiteY8" fmla="*/ 22651 h 102352"/>
                    <a:gd name="connsiteX9" fmla="*/ 16744 w 52743"/>
                    <a:gd name="connsiteY9" fmla="*/ 22651 h 102352"/>
                    <a:gd name="connsiteX10" fmla="*/ 27293 w 52743"/>
                    <a:gd name="connsiteY10" fmla="*/ 5907 h 102352"/>
                    <a:gd name="connsiteX11" fmla="*/ 43032 w 52743"/>
                    <a:gd name="connsiteY11" fmla="*/ 46 h 102352"/>
                    <a:gd name="connsiteX12" fmla="*/ 52744 w 52743"/>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52">
                      <a:moveTo>
                        <a:pt x="52577" y="18297"/>
                      </a:moveTo>
                      <a:cubicBezTo>
                        <a:pt x="48980" y="15870"/>
                        <a:pt x="44685" y="14698"/>
                        <a:pt x="40353" y="14948"/>
                      </a:cubicBezTo>
                      <a:cubicBezTo>
                        <a:pt x="33520" y="15250"/>
                        <a:pt x="27268" y="18884"/>
                        <a:pt x="23609" y="24660"/>
                      </a:cubicBezTo>
                      <a:cubicBezTo>
                        <a:pt x="18686" y="32580"/>
                        <a:pt x="16292" y="41806"/>
                        <a:pt x="16744" y="51116"/>
                      </a:cubicBezTo>
                      <a:lnTo>
                        <a:pt x="16744" y="102353"/>
                      </a:lnTo>
                      <a:lnTo>
                        <a:pt x="0" y="102353"/>
                      </a:lnTo>
                      <a:lnTo>
                        <a:pt x="0" y="1888"/>
                      </a:lnTo>
                      <a:lnTo>
                        <a:pt x="16744" y="1888"/>
                      </a:lnTo>
                      <a:lnTo>
                        <a:pt x="16744" y="22651"/>
                      </a:lnTo>
                      <a:lnTo>
                        <a:pt x="16744" y="22651"/>
                      </a:lnTo>
                      <a:cubicBezTo>
                        <a:pt x="18643" y="16204"/>
                        <a:pt x="22295" y="10411"/>
                        <a:pt x="27293" y="5907"/>
                      </a:cubicBezTo>
                      <a:cubicBezTo>
                        <a:pt x="31683" y="2156"/>
                        <a:pt x="37259" y="80"/>
                        <a:pt x="43032" y="46"/>
                      </a:cubicBezTo>
                      <a:cubicBezTo>
                        <a:pt x="46326" y="-154"/>
                        <a:pt x="49628" y="297"/>
                        <a:pt x="52744" y="1386"/>
                      </a:cubicBezTo>
                      <a:close/>
                    </a:path>
                  </a:pathLst>
                </a:custGeom>
                <a:solidFill>
                  <a:srgbClr val="1E1E1E"/>
                </a:solidFill>
                <a:ln w="16732"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81B280D-586E-44EA-8C63-DC9998A8C427}"/>
                    </a:ext>
                  </a:extLst>
                </p:cNvPr>
                <p:cNvSpPr/>
                <p:nvPr/>
              </p:nvSpPr>
              <p:spPr>
                <a:xfrm>
                  <a:off x="1062524" y="5761258"/>
                  <a:ext cx="99143" cy="105271"/>
                </a:xfrm>
                <a:custGeom>
                  <a:avLst/>
                  <a:gdLst>
                    <a:gd name="connsiteX0" fmla="*/ 48977 w 99143"/>
                    <a:gd name="connsiteY0" fmla="*/ 105209 h 105271"/>
                    <a:gd name="connsiteX1" fmla="*/ 13480 w 99143"/>
                    <a:gd name="connsiteY1" fmla="*/ 91144 h 105271"/>
                    <a:gd name="connsiteX2" fmla="*/ 84 w 99143"/>
                    <a:gd name="connsiteY2" fmla="*/ 53805 h 105271"/>
                    <a:gd name="connsiteX3" fmla="*/ 13982 w 99143"/>
                    <a:gd name="connsiteY3" fmla="*/ 14289 h 105271"/>
                    <a:gd name="connsiteX4" fmla="*/ 51321 w 99143"/>
                    <a:gd name="connsiteY4" fmla="*/ 56 h 105271"/>
                    <a:gd name="connsiteX5" fmla="*/ 86484 w 99143"/>
                    <a:gd name="connsiteY5" fmla="*/ 13954 h 105271"/>
                    <a:gd name="connsiteX6" fmla="*/ 99042 w 99143"/>
                    <a:gd name="connsiteY6" fmla="*/ 52298 h 105271"/>
                    <a:gd name="connsiteX7" fmla="*/ 85479 w 99143"/>
                    <a:gd name="connsiteY7" fmla="*/ 90809 h 105271"/>
                    <a:gd name="connsiteX8" fmla="*/ 48977 w 99143"/>
                    <a:gd name="connsiteY8" fmla="*/ 105209 h 105271"/>
                    <a:gd name="connsiteX9" fmla="*/ 50149 w 99143"/>
                    <a:gd name="connsiteY9" fmla="*/ 13619 h 105271"/>
                    <a:gd name="connsiteX10" fmla="*/ 25703 w 99143"/>
                    <a:gd name="connsiteY10" fmla="*/ 24168 h 105271"/>
                    <a:gd name="connsiteX11" fmla="*/ 16661 w 99143"/>
                    <a:gd name="connsiteY11" fmla="*/ 53302 h 105271"/>
                    <a:gd name="connsiteX12" fmla="*/ 25703 w 99143"/>
                    <a:gd name="connsiteY12" fmla="*/ 81432 h 105271"/>
                    <a:gd name="connsiteX13" fmla="*/ 50149 w 99143"/>
                    <a:gd name="connsiteY13" fmla="*/ 91814 h 105271"/>
                    <a:gd name="connsiteX14" fmla="*/ 74093 w 99143"/>
                    <a:gd name="connsiteY14" fmla="*/ 81600 h 105271"/>
                    <a:gd name="connsiteX15" fmla="*/ 82466 w 99143"/>
                    <a:gd name="connsiteY15" fmla="*/ 52800 h 105271"/>
                    <a:gd name="connsiteX16" fmla="*/ 74093 w 99143"/>
                    <a:gd name="connsiteY16" fmla="*/ 23833 h 105271"/>
                    <a:gd name="connsiteX17" fmla="*/ 49814 w 99143"/>
                    <a:gd name="connsiteY17" fmla="*/ 13619 h 10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3" h="105271">
                      <a:moveTo>
                        <a:pt x="48977" y="105209"/>
                      </a:moveTo>
                      <a:cubicBezTo>
                        <a:pt x="35674" y="105829"/>
                        <a:pt x="22744" y="100705"/>
                        <a:pt x="13480" y="91144"/>
                      </a:cubicBezTo>
                      <a:cubicBezTo>
                        <a:pt x="4264" y="80947"/>
                        <a:pt x="-552" y="67535"/>
                        <a:pt x="84" y="53805"/>
                      </a:cubicBezTo>
                      <a:cubicBezTo>
                        <a:pt x="-723" y="39304"/>
                        <a:pt x="4279" y="25089"/>
                        <a:pt x="13982" y="14289"/>
                      </a:cubicBezTo>
                      <a:cubicBezTo>
                        <a:pt x="23925" y="4577"/>
                        <a:pt x="37442" y="-564"/>
                        <a:pt x="51321" y="56"/>
                      </a:cubicBezTo>
                      <a:cubicBezTo>
                        <a:pt x="64499" y="-597"/>
                        <a:pt x="77318" y="4460"/>
                        <a:pt x="86484" y="13954"/>
                      </a:cubicBezTo>
                      <a:cubicBezTo>
                        <a:pt x="95399" y="24670"/>
                        <a:pt x="99889" y="38384"/>
                        <a:pt x="99042" y="52298"/>
                      </a:cubicBezTo>
                      <a:cubicBezTo>
                        <a:pt x="99727" y="66413"/>
                        <a:pt x="94858" y="80244"/>
                        <a:pt x="85479" y="90809"/>
                      </a:cubicBezTo>
                      <a:cubicBezTo>
                        <a:pt x="75964" y="100655"/>
                        <a:pt x="62654" y="105912"/>
                        <a:pt x="48977" y="105209"/>
                      </a:cubicBezTo>
                      <a:close/>
                      <a:moveTo>
                        <a:pt x="50149" y="13619"/>
                      </a:moveTo>
                      <a:cubicBezTo>
                        <a:pt x="40805" y="13150"/>
                        <a:pt x="31773" y="17051"/>
                        <a:pt x="25703" y="24168"/>
                      </a:cubicBezTo>
                      <a:cubicBezTo>
                        <a:pt x="19260" y="32456"/>
                        <a:pt x="16047" y="42820"/>
                        <a:pt x="16661" y="53302"/>
                      </a:cubicBezTo>
                      <a:cubicBezTo>
                        <a:pt x="16092" y="63483"/>
                        <a:pt x="19313" y="73496"/>
                        <a:pt x="25703" y="81432"/>
                      </a:cubicBezTo>
                      <a:cubicBezTo>
                        <a:pt x="31880" y="88381"/>
                        <a:pt x="40855" y="92199"/>
                        <a:pt x="50149" y="91814"/>
                      </a:cubicBezTo>
                      <a:cubicBezTo>
                        <a:pt x="59283" y="92316"/>
                        <a:pt x="68129" y="88532"/>
                        <a:pt x="74093" y="81600"/>
                      </a:cubicBezTo>
                      <a:cubicBezTo>
                        <a:pt x="80234" y="73312"/>
                        <a:pt x="83204" y="63098"/>
                        <a:pt x="82466" y="52800"/>
                      </a:cubicBezTo>
                      <a:cubicBezTo>
                        <a:pt x="83185" y="42452"/>
                        <a:pt x="80218" y="32188"/>
                        <a:pt x="74093" y="23833"/>
                      </a:cubicBezTo>
                      <a:cubicBezTo>
                        <a:pt x="68106" y="16733"/>
                        <a:pt x="59077" y="12932"/>
                        <a:pt x="49814" y="13619"/>
                      </a:cubicBezTo>
                      <a:close/>
                    </a:path>
                  </a:pathLst>
                </a:custGeom>
                <a:solidFill>
                  <a:srgbClr val="1E1E1E"/>
                </a:solidFill>
                <a:ln w="16732"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28B91F-8FEF-46C5-BC3B-BF0ABC18D7F2}"/>
                    </a:ext>
                  </a:extLst>
                </p:cNvPr>
                <p:cNvSpPr/>
                <p:nvPr/>
              </p:nvSpPr>
              <p:spPr>
                <a:xfrm>
                  <a:off x="1185510" y="5761258"/>
                  <a:ext cx="84725" cy="102865"/>
                </a:xfrm>
                <a:custGeom>
                  <a:avLst/>
                  <a:gdLst>
                    <a:gd name="connsiteX0" fmla="*/ 84725 w 84725"/>
                    <a:gd name="connsiteY0" fmla="*/ 102865 h 102865"/>
                    <a:gd name="connsiteX1" fmla="*/ 67981 w 84725"/>
                    <a:gd name="connsiteY1" fmla="*/ 102865 h 102865"/>
                    <a:gd name="connsiteX2" fmla="*/ 67981 w 84725"/>
                    <a:gd name="connsiteY2" fmla="*/ 45601 h 102865"/>
                    <a:gd name="connsiteX3" fmla="*/ 44707 w 84725"/>
                    <a:gd name="connsiteY3" fmla="*/ 13620 h 102865"/>
                    <a:gd name="connsiteX4" fmla="*/ 24781 w 84725"/>
                    <a:gd name="connsiteY4" fmla="*/ 22662 h 102865"/>
                    <a:gd name="connsiteX5" fmla="*/ 16744 w 84725"/>
                    <a:gd name="connsiteY5" fmla="*/ 45601 h 102865"/>
                    <a:gd name="connsiteX6" fmla="*/ 16744 w 84725"/>
                    <a:gd name="connsiteY6" fmla="*/ 102865 h 102865"/>
                    <a:gd name="connsiteX7" fmla="*/ 0 w 84725"/>
                    <a:gd name="connsiteY7" fmla="*/ 102865 h 102865"/>
                    <a:gd name="connsiteX8" fmla="*/ 0 w 84725"/>
                    <a:gd name="connsiteY8" fmla="*/ 2401 h 102865"/>
                    <a:gd name="connsiteX9" fmla="*/ 16744 w 84725"/>
                    <a:gd name="connsiteY9" fmla="*/ 2401 h 102865"/>
                    <a:gd name="connsiteX10" fmla="*/ 16744 w 84725"/>
                    <a:gd name="connsiteY10" fmla="*/ 19145 h 102865"/>
                    <a:gd name="connsiteX11" fmla="*/ 16744 w 84725"/>
                    <a:gd name="connsiteY11" fmla="*/ 19145 h 102865"/>
                    <a:gd name="connsiteX12" fmla="*/ 50232 w 84725"/>
                    <a:gd name="connsiteY12" fmla="*/ 57 h 102865"/>
                    <a:gd name="connsiteX13" fmla="*/ 75349 w 84725"/>
                    <a:gd name="connsiteY13" fmla="*/ 10773 h 102865"/>
                    <a:gd name="connsiteX14" fmla="*/ 84055 w 84725"/>
                    <a:gd name="connsiteY14" fmla="*/ 41582 h 10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65">
                      <a:moveTo>
                        <a:pt x="84725" y="102865"/>
                      </a:moveTo>
                      <a:lnTo>
                        <a:pt x="67981" y="102865"/>
                      </a:lnTo>
                      <a:lnTo>
                        <a:pt x="67981" y="45601"/>
                      </a:lnTo>
                      <a:cubicBezTo>
                        <a:pt x="67981" y="24336"/>
                        <a:pt x="60279" y="13620"/>
                        <a:pt x="44707" y="13620"/>
                      </a:cubicBezTo>
                      <a:cubicBezTo>
                        <a:pt x="37033" y="13435"/>
                        <a:pt x="29692" y="16767"/>
                        <a:pt x="24781" y="22662"/>
                      </a:cubicBezTo>
                      <a:cubicBezTo>
                        <a:pt x="19324" y="29024"/>
                        <a:pt x="16456" y="37212"/>
                        <a:pt x="16744" y="45601"/>
                      </a:cubicBezTo>
                      <a:lnTo>
                        <a:pt x="16744" y="102865"/>
                      </a:lnTo>
                      <a:lnTo>
                        <a:pt x="0" y="102865"/>
                      </a:lnTo>
                      <a:lnTo>
                        <a:pt x="0" y="2401"/>
                      </a:lnTo>
                      <a:lnTo>
                        <a:pt x="16744" y="2401"/>
                      </a:lnTo>
                      <a:lnTo>
                        <a:pt x="16744" y="19145"/>
                      </a:lnTo>
                      <a:lnTo>
                        <a:pt x="16744" y="19145"/>
                      </a:lnTo>
                      <a:cubicBezTo>
                        <a:pt x="23304" y="6871"/>
                        <a:pt x="36326" y="-563"/>
                        <a:pt x="50232" y="57"/>
                      </a:cubicBezTo>
                      <a:cubicBezTo>
                        <a:pt x="59825" y="-529"/>
                        <a:pt x="69135" y="3439"/>
                        <a:pt x="75349" y="10773"/>
                      </a:cubicBezTo>
                      <a:cubicBezTo>
                        <a:pt x="81777" y="19698"/>
                        <a:pt x="84858" y="30615"/>
                        <a:pt x="84055" y="41582"/>
                      </a:cubicBezTo>
                      <a:close/>
                    </a:path>
                  </a:pathLst>
                </a:custGeom>
                <a:solidFill>
                  <a:srgbClr val="1E1E1E"/>
                </a:solidFill>
                <a:ln w="16732"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5BE15DC-42E8-4351-B1B0-1881B17EE05D}"/>
                    </a:ext>
                  </a:extLst>
                </p:cNvPr>
                <p:cNvSpPr/>
                <p:nvPr/>
              </p:nvSpPr>
              <p:spPr>
                <a:xfrm>
                  <a:off x="1300710" y="5761288"/>
                  <a:ext cx="143329" cy="102835"/>
                </a:xfrm>
                <a:custGeom>
                  <a:avLst/>
                  <a:gdLst>
                    <a:gd name="connsiteX0" fmla="*/ 142492 w 143329"/>
                    <a:gd name="connsiteY0" fmla="*/ 102835 h 102835"/>
                    <a:gd name="connsiteX1" fmla="*/ 125748 w 143329"/>
                    <a:gd name="connsiteY1" fmla="*/ 102835 h 102835"/>
                    <a:gd name="connsiteX2" fmla="*/ 125748 w 143329"/>
                    <a:gd name="connsiteY2" fmla="*/ 45235 h 102835"/>
                    <a:gd name="connsiteX3" fmla="*/ 120725 w 143329"/>
                    <a:gd name="connsiteY3" fmla="*/ 21124 h 102835"/>
                    <a:gd name="connsiteX4" fmla="*/ 103981 w 143329"/>
                    <a:gd name="connsiteY4" fmla="*/ 13589 h 102835"/>
                    <a:gd name="connsiteX5" fmla="*/ 87237 w 143329"/>
                    <a:gd name="connsiteY5" fmla="*/ 22966 h 102835"/>
                    <a:gd name="connsiteX6" fmla="*/ 79869 w 143329"/>
                    <a:gd name="connsiteY6" fmla="*/ 45571 h 102835"/>
                    <a:gd name="connsiteX7" fmla="*/ 79869 w 143329"/>
                    <a:gd name="connsiteY7" fmla="*/ 102835 h 102835"/>
                    <a:gd name="connsiteX8" fmla="*/ 63125 w 143329"/>
                    <a:gd name="connsiteY8" fmla="*/ 102835 h 102835"/>
                    <a:gd name="connsiteX9" fmla="*/ 63125 w 143329"/>
                    <a:gd name="connsiteY9" fmla="*/ 43226 h 102835"/>
                    <a:gd name="connsiteX10" fmla="*/ 40353 w 143329"/>
                    <a:gd name="connsiteY10" fmla="*/ 13589 h 102835"/>
                    <a:gd name="connsiteX11" fmla="*/ 23609 w 143329"/>
                    <a:gd name="connsiteY11" fmla="*/ 22464 h 102835"/>
                    <a:gd name="connsiteX12" fmla="*/ 16744 w 143329"/>
                    <a:gd name="connsiteY12" fmla="*/ 45571 h 102835"/>
                    <a:gd name="connsiteX13" fmla="*/ 16744 w 143329"/>
                    <a:gd name="connsiteY13" fmla="*/ 102835 h 102835"/>
                    <a:gd name="connsiteX14" fmla="*/ 0 w 143329"/>
                    <a:gd name="connsiteY14" fmla="*/ 102835 h 102835"/>
                    <a:gd name="connsiteX15" fmla="*/ 0 w 143329"/>
                    <a:gd name="connsiteY15" fmla="*/ 2370 h 102835"/>
                    <a:gd name="connsiteX16" fmla="*/ 16744 w 143329"/>
                    <a:gd name="connsiteY16" fmla="*/ 2370 h 102835"/>
                    <a:gd name="connsiteX17" fmla="*/ 16744 w 143329"/>
                    <a:gd name="connsiteY17" fmla="*/ 18278 h 102835"/>
                    <a:gd name="connsiteX18" fmla="*/ 16744 w 143329"/>
                    <a:gd name="connsiteY18" fmla="*/ 18278 h 102835"/>
                    <a:gd name="connsiteX19" fmla="*/ 47888 w 143329"/>
                    <a:gd name="connsiteY19" fmla="*/ 27 h 102835"/>
                    <a:gd name="connsiteX20" fmla="*/ 65804 w 143329"/>
                    <a:gd name="connsiteY20" fmla="*/ 5887 h 102835"/>
                    <a:gd name="connsiteX21" fmla="*/ 76353 w 143329"/>
                    <a:gd name="connsiteY21" fmla="*/ 20789 h 102835"/>
                    <a:gd name="connsiteX22" fmla="*/ 109841 w 143329"/>
                    <a:gd name="connsiteY22" fmla="*/ 27 h 102835"/>
                    <a:gd name="connsiteX23" fmla="*/ 143330 w 143329"/>
                    <a:gd name="connsiteY23" fmla="*/ 41049 h 102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3329" h="102835">
                      <a:moveTo>
                        <a:pt x="142492" y="102835"/>
                      </a:moveTo>
                      <a:lnTo>
                        <a:pt x="125748" y="102835"/>
                      </a:lnTo>
                      <a:lnTo>
                        <a:pt x="125748" y="45235"/>
                      </a:lnTo>
                      <a:cubicBezTo>
                        <a:pt x="126411" y="36880"/>
                        <a:pt x="124668" y="28508"/>
                        <a:pt x="120725" y="21124"/>
                      </a:cubicBezTo>
                      <a:cubicBezTo>
                        <a:pt x="116738" y="15984"/>
                        <a:pt x="110466" y="13171"/>
                        <a:pt x="103981" y="13589"/>
                      </a:cubicBezTo>
                      <a:cubicBezTo>
                        <a:pt x="97226" y="13874"/>
                        <a:pt x="91011" y="17357"/>
                        <a:pt x="87237" y="22966"/>
                      </a:cubicBezTo>
                      <a:cubicBezTo>
                        <a:pt x="82304" y="29463"/>
                        <a:pt x="79707" y="37416"/>
                        <a:pt x="79869" y="45571"/>
                      </a:cubicBezTo>
                      <a:lnTo>
                        <a:pt x="79869" y="102835"/>
                      </a:lnTo>
                      <a:lnTo>
                        <a:pt x="63125" y="102835"/>
                      </a:lnTo>
                      <a:lnTo>
                        <a:pt x="63125" y="43226"/>
                      </a:lnTo>
                      <a:cubicBezTo>
                        <a:pt x="63125" y="23468"/>
                        <a:pt x="55590" y="13589"/>
                        <a:pt x="40353" y="13589"/>
                      </a:cubicBezTo>
                      <a:cubicBezTo>
                        <a:pt x="33689" y="13756"/>
                        <a:pt x="27490" y="17038"/>
                        <a:pt x="23609" y="22464"/>
                      </a:cubicBezTo>
                      <a:cubicBezTo>
                        <a:pt x="18722" y="29144"/>
                        <a:pt x="16295" y="37299"/>
                        <a:pt x="16744" y="45571"/>
                      </a:cubicBezTo>
                      <a:lnTo>
                        <a:pt x="16744" y="102835"/>
                      </a:lnTo>
                      <a:lnTo>
                        <a:pt x="0" y="102835"/>
                      </a:lnTo>
                      <a:lnTo>
                        <a:pt x="0" y="2370"/>
                      </a:lnTo>
                      <a:lnTo>
                        <a:pt x="16744" y="2370"/>
                      </a:lnTo>
                      <a:lnTo>
                        <a:pt x="16744" y="18278"/>
                      </a:lnTo>
                      <a:lnTo>
                        <a:pt x="16744" y="18278"/>
                      </a:lnTo>
                      <a:cubicBezTo>
                        <a:pt x="22678" y="6640"/>
                        <a:pt x="34836" y="-493"/>
                        <a:pt x="47888" y="27"/>
                      </a:cubicBezTo>
                      <a:cubicBezTo>
                        <a:pt x="54348" y="-91"/>
                        <a:pt x="60659" y="1986"/>
                        <a:pt x="65804" y="5887"/>
                      </a:cubicBezTo>
                      <a:cubicBezTo>
                        <a:pt x="70926" y="9503"/>
                        <a:pt x="74652" y="14761"/>
                        <a:pt x="76353" y="20789"/>
                      </a:cubicBezTo>
                      <a:cubicBezTo>
                        <a:pt x="82435" y="7863"/>
                        <a:pt x="95557" y="-275"/>
                        <a:pt x="109841" y="27"/>
                      </a:cubicBezTo>
                      <a:cubicBezTo>
                        <a:pt x="131944" y="27"/>
                        <a:pt x="143330" y="13756"/>
                        <a:pt x="143330" y="41049"/>
                      </a:cubicBezTo>
                      <a:close/>
                    </a:path>
                  </a:pathLst>
                </a:custGeom>
                <a:solidFill>
                  <a:srgbClr val="1E1E1E"/>
                </a:solidFill>
                <a:ln w="16732"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394B6A07-1702-4E81-9074-CB4FAF2A611F}"/>
                    </a:ext>
                  </a:extLst>
                </p:cNvPr>
                <p:cNvSpPr/>
                <p:nvPr/>
              </p:nvSpPr>
              <p:spPr>
                <a:xfrm>
                  <a:off x="1466535" y="5761263"/>
                  <a:ext cx="88115" cy="105273"/>
                </a:xfrm>
                <a:custGeom>
                  <a:avLst/>
                  <a:gdLst>
                    <a:gd name="connsiteX0" fmla="*/ 87848 w 88115"/>
                    <a:gd name="connsiteY0" fmla="*/ 56647 h 105273"/>
                    <a:gd name="connsiteX1" fmla="*/ 17020 w 88115"/>
                    <a:gd name="connsiteY1" fmla="*/ 56647 h 105273"/>
                    <a:gd name="connsiteX2" fmla="*/ 26062 w 88115"/>
                    <a:gd name="connsiteY2" fmla="*/ 82600 h 105273"/>
                    <a:gd name="connsiteX3" fmla="*/ 49671 w 88115"/>
                    <a:gd name="connsiteY3" fmla="*/ 91809 h 105273"/>
                    <a:gd name="connsiteX4" fmla="*/ 80983 w 88115"/>
                    <a:gd name="connsiteY4" fmla="*/ 80591 h 105273"/>
                    <a:gd name="connsiteX5" fmla="*/ 80983 w 88115"/>
                    <a:gd name="connsiteY5" fmla="*/ 95661 h 105273"/>
                    <a:gd name="connsiteX6" fmla="*/ 45820 w 88115"/>
                    <a:gd name="connsiteY6" fmla="*/ 105205 h 105273"/>
                    <a:gd name="connsiteX7" fmla="*/ 12332 w 88115"/>
                    <a:gd name="connsiteY7" fmla="*/ 91642 h 105273"/>
                    <a:gd name="connsiteX8" fmla="*/ 108 w 88115"/>
                    <a:gd name="connsiteY8" fmla="*/ 53130 h 105273"/>
                    <a:gd name="connsiteX9" fmla="*/ 13336 w 88115"/>
                    <a:gd name="connsiteY9" fmla="*/ 14787 h 105273"/>
                    <a:gd name="connsiteX10" fmla="*/ 46825 w 88115"/>
                    <a:gd name="connsiteY10" fmla="*/ 52 h 105273"/>
                    <a:gd name="connsiteX11" fmla="*/ 77299 w 88115"/>
                    <a:gd name="connsiteY11" fmla="*/ 12777 h 105273"/>
                    <a:gd name="connsiteX12" fmla="*/ 88015 w 88115"/>
                    <a:gd name="connsiteY12" fmla="*/ 48275 h 105273"/>
                    <a:gd name="connsiteX13" fmla="*/ 71103 w 88115"/>
                    <a:gd name="connsiteY13" fmla="*/ 43084 h 105273"/>
                    <a:gd name="connsiteX14" fmla="*/ 64406 w 88115"/>
                    <a:gd name="connsiteY14" fmla="*/ 21317 h 105273"/>
                    <a:gd name="connsiteX15" fmla="*/ 45987 w 88115"/>
                    <a:gd name="connsiteY15" fmla="*/ 13614 h 105273"/>
                    <a:gd name="connsiteX16" fmla="*/ 26564 w 88115"/>
                    <a:gd name="connsiteY16" fmla="*/ 21819 h 105273"/>
                    <a:gd name="connsiteX17" fmla="*/ 16853 w 88115"/>
                    <a:gd name="connsiteY17" fmla="*/ 43084 h 1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15" h="105273">
                      <a:moveTo>
                        <a:pt x="87848" y="56647"/>
                      </a:moveTo>
                      <a:lnTo>
                        <a:pt x="17020" y="56647"/>
                      </a:lnTo>
                      <a:cubicBezTo>
                        <a:pt x="16556" y="66141"/>
                        <a:pt x="19798" y="75450"/>
                        <a:pt x="26062" y="82600"/>
                      </a:cubicBezTo>
                      <a:cubicBezTo>
                        <a:pt x="32259" y="88896"/>
                        <a:pt x="40849" y="92245"/>
                        <a:pt x="49671" y="91809"/>
                      </a:cubicBezTo>
                      <a:cubicBezTo>
                        <a:pt x="61079" y="91742"/>
                        <a:pt x="72122" y="87774"/>
                        <a:pt x="80983" y="80591"/>
                      </a:cubicBezTo>
                      <a:lnTo>
                        <a:pt x="80983" y="95661"/>
                      </a:lnTo>
                      <a:cubicBezTo>
                        <a:pt x="70559" y="102459"/>
                        <a:pt x="58254" y="105807"/>
                        <a:pt x="45820" y="105205"/>
                      </a:cubicBezTo>
                      <a:cubicBezTo>
                        <a:pt x="33191" y="105908"/>
                        <a:pt x="20910" y="100935"/>
                        <a:pt x="12332" y="91642"/>
                      </a:cubicBezTo>
                      <a:cubicBezTo>
                        <a:pt x="3600" y="80775"/>
                        <a:pt x="-759" y="67045"/>
                        <a:pt x="108" y="53130"/>
                      </a:cubicBezTo>
                      <a:cubicBezTo>
                        <a:pt x="-519" y="39132"/>
                        <a:pt x="4211" y="25419"/>
                        <a:pt x="13336" y="14787"/>
                      </a:cubicBezTo>
                      <a:cubicBezTo>
                        <a:pt x="21765" y="5159"/>
                        <a:pt x="34030" y="-233"/>
                        <a:pt x="46825" y="52"/>
                      </a:cubicBezTo>
                      <a:cubicBezTo>
                        <a:pt x="58386" y="-551"/>
                        <a:pt x="69597" y="4137"/>
                        <a:pt x="77299" y="12777"/>
                      </a:cubicBezTo>
                      <a:cubicBezTo>
                        <a:pt x="84994" y="22957"/>
                        <a:pt x="88797" y="35549"/>
                        <a:pt x="88015" y="48275"/>
                      </a:cubicBezTo>
                      <a:close/>
                      <a:moveTo>
                        <a:pt x="71103" y="43084"/>
                      </a:moveTo>
                      <a:cubicBezTo>
                        <a:pt x="71482" y="35265"/>
                        <a:pt x="69113" y="27562"/>
                        <a:pt x="64406" y="21317"/>
                      </a:cubicBezTo>
                      <a:cubicBezTo>
                        <a:pt x="59721" y="16126"/>
                        <a:pt x="52968" y="13313"/>
                        <a:pt x="45987" y="13614"/>
                      </a:cubicBezTo>
                      <a:cubicBezTo>
                        <a:pt x="38640" y="13464"/>
                        <a:pt x="31574" y="16444"/>
                        <a:pt x="26564" y="21819"/>
                      </a:cubicBezTo>
                      <a:cubicBezTo>
                        <a:pt x="21114" y="27679"/>
                        <a:pt x="17707" y="35131"/>
                        <a:pt x="16853" y="43084"/>
                      </a:cubicBezTo>
                      <a:close/>
                    </a:path>
                  </a:pathLst>
                </a:custGeom>
                <a:solidFill>
                  <a:srgbClr val="1E1E1E"/>
                </a:solidFill>
                <a:ln w="1673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9335785-684E-45A0-B6C2-AE382EF6A580}"/>
                    </a:ext>
                  </a:extLst>
                </p:cNvPr>
                <p:cNvSpPr/>
                <p:nvPr/>
              </p:nvSpPr>
              <p:spPr>
                <a:xfrm>
                  <a:off x="1577490" y="5761251"/>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539 w 84725"/>
                    <a:gd name="connsiteY3" fmla="*/ 13626 h 102871"/>
                    <a:gd name="connsiteX4" fmla="*/ 24614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349 w 84725"/>
                    <a:gd name="connsiteY13" fmla="*/ 10779 h 102871"/>
                    <a:gd name="connsiteX14" fmla="*/ 84223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111" y="13626"/>
                        <a:pt x="44539" y="13626"/>
                      </a:cubicBezTo>
                      <a:cubicBezTo>
                        <a:pt x="36864" y="13441"/>
                        <a:pt x="29525" y="16773"/>
                        <a:pt x="24614" y="22668"/>
                      </a:cubicBezTo>
                      <a:cubicBezTo>
                        <a:pt x="19217" y="29064"/>
                        <a:pt x="16409" y="37251"/>
                        <a:pt x="16744" y="45607"/>
                      </a:cubicBezTo>
                      <a:lnTo>
                        <a:pt x="16744" y="102872"/>
                      </a:lnTo>
                      <a:lnTo>
                        <a:pt x="0" y="102872"/>
                      </a:lnTo>
                      <a:lnTo>
                        <a:pt x="0" y="2407"/>
                      </a:lnTo>
                      <a:lnTo>
                        <a:pt x="16744" y="2407"/>
                      </a:lnTo>
                      <a:lnTo>
                        <a:pt x="16744" y="19151"/>
                      </a:lnTo>
                      <a:lnTo>
                        <a:pt x="16744" y="19151"/>
                      </a:lnTo>
                      <a:cubicBezTo>
                        <a:pt x="23304" y="6878"/>
                        <a:pt x="36326" y="-557"/>
                        <a:pt x="50232" y="63"/>
                      </a:cubicBezTo>
                      <a:cubicBezTo>
                        <a:pt x="59830" y="-557"/>
                        <a:pt x="69151" y="3428"/>
                        <a:pt x="75349" y="10779"/>
                      </a:cubicBezTo>
                      <a:cubicBezTo>
                        <a:pt x="81835" y="19687"/>
                        <a:pt x="84978" y="30587"/>
                        <a:pt x="84223" y="41588"/>
                      </a:cubicBezTo>
                      <a:close/>
                    </a:path>
                  </a:pathLst>
                </a:custGeom>
                <a:solidFill>
                  <a:srgbClr val="1E1E1E"/>
                </a:solidFill>
                <a:ln w="16732"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E778E222-EB99-427E-9A76-4797AC1299F8}"/>
                    </a:ext>
                  </a:extLst>
                </p:cNvPr>
                <p:cNvSpPr/>
                <p:nvPr/>
              </p:nvSpPr>
              <p:spPr>
                <a:xfrm>
                  <a:off x="1680801" y="5734021"/>
                  <a:ext cx="58771" cy="132313"/>
                </a:xfrm>
                <a:custGeom>
                  <a:avLst/>
                  <a:gdLst>
                    <a:gd name="connsiteX0" fmla="*/ 58270 w 58771"/>
                    <a:gd name="connsiteY0" fmla="*/ 129097 h 132313"/>
                    <a:gd name="connsiteX1" fmla="*/ 43200 w 58771"/>
                    <a:gd name="connsiteY1" fmla="*/ 132278 h 132313"/>
                    <a:gd name="connsiteX2" fmla="*/ 16912 w 58771"/>
                    <a:gd name="connsiteY2" fmla="*/ 102809 h 132313"/>
                    <a:gd name="connsiteX3" fmla="*/ 16912 w 58771"/>
                    <a:gd name="connsiteY3" fmla="*/ 43367 h 132313"/>
                    <a:gd name="connsiteX4" fmla="*/ 0 w 58771"/>
                    <a:gd name="connsiteY4" fmla="*/ 43367 h 132313"/>
                    <a:gd name="connsiteX5" fmla="*/ 0 w 58771"/>
                    <a:gd name="connsiteY5" fmla="*/ 29637 h 132313"/>
                    <a:gd name="connsiteX6" fmla="*/ 16744 w 58771"/>
                    <a:gd name="connsiteY6" fmla="*/ 29637 h 132313"/>
                    <a:gd name="connsiteX7" fmla="*/ 16744 w 58771"/>
                    <a:gd name="connsiteY7" fmla="*/ 5191 h 132313"/>
                    <a:gd name="connsiteX8" fmla="*/ 33488 w 58771"/>
                    <a:gd name="connsiteY8" fmla="*/ 0 h 132313"/>
                    <a:gd name="connsiteX9" fmla="*/ 33488 w 58771"/>
                    <a:gd name="connsiteY9" fmla="*/ 29637 h 132313"/>
                    <a:gd name="connsiteX10" fmla="*/ 58772 w 58771"/>
                    <a:gd name="connsiteY10" fmla="*/ 29637 h 132313"/>
                    <a:gd name="connsiteX11" fmla="*/ 58772 w 58771"/>
                    <a:gd name="connsiteY11" fmla="*/ 43367 h 132313"/>
                    <a:gd name="connsiteX12" fmla="*/ 33488 w 58771"/>
                    <a:gd name="connsiteY12" fmla="*/ 43367 h 132313"/>
                    <a:gd name="connsiteX13" fmla="*/ 33488 w 58771"/>
                    <a:gd name="connsiteY13" fmla="*/ 99962 h 132313"/>
                    <a:gd name="connsiteX14" fmla="*/ 36837 w 58771"/>
                    <a:gd name="connsiteY14" fmla="*/ 114530 h 132313"/>
                    <a:gd name="connsiteX15" fmla="*/ 48223 w 58771"/>
                    <a:gd name="connsiteY15" fmla="*/ 118716 h 132313"/>
                    <a:gd name="connsiteX16" fmla="*/ 58772 w 58771"/>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3">
                      <a:moveTo>
                        <a:pt x="58270" y="129097"/>
                      </a:moveTo>
                      <a:cubicBezTo>
                        <a:pt x="53601" y="131425"/>
                        <a:pt x="48412" y="132530"/>
                        <a:pt x="43200" y="132278"/>
                      </a:cubicBezTo>
                      <a:cubicBezTo>
                        <a:pt x="26456" y="132278"/>
                        <a:pt x="16912" y="122567"/>
                        <a:pt x="16912" y="102809"/>
                      </a:cubicBezTo>
                      <a:lnTo>
                        <a:pt x="16912"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90" y="105052"/>
                        <a:pt x="34258" y="110126"/>
                        <a:pt x="36837" y="114530"/>
                      </a:cubicBezTo>
                      <a:cubicBezTo>
                        <a:pt x="39791" y="117594"/>
                        <a:pt x="43987" y="119134"/>
                        <a:pt x="48223" y="118716"/>
                      </a:cubicBezTo>
                      <a:cubicBezTo>
                        <a:pt x="52017" y="118833"/>
                        <a:pt x="55736" y="117644"/>
                        <a:pt x="58772" y="115367"/>
                      </a:cubicBezTo>
                      <a:close/>
                    </a:path>
                  </a:pathLst>
                </a:custGeom>
                <a:solidFill>
                  <a:srgbClr val="1E1E1E"/>
                </a:solidFill>
                <a:ln w="16732"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1F41D3CF-EAEF-4229-B474-7BE738BA482C}"/>
                    </a:ext>
                  </a:extLst>
                </p:cNvPr>
                <p:cNvSpPr/>
                <p:nvPr/>
              </p:nvSpPr>
              <p:spPr>
                <a:xfrm>
                  <a:off x="1754307" y="5760971"/>
                  <a:ext cx="66480" cy="105667"/>
                </a:xfrm>
                <a:custGeom>
                  <a:avLst/>
                  <a:gdLst>
                    <a:gd name="connsiteX0" fmla="*/ 168 w 66480"/>
                    <a:gd name="connsiteY0" fmla="*/ 99636 h 105667"/>
                    <a:gd name="connsiteX1" fmla="*/ 168 w 66480"/>
                    <a:gd name="connsiteY1" fmla="*/ 82892 h 105667"/>
                    <a:gd name="connsiteX2" fmla="*/ 29135 w 66480"/>
                    <a:gd name="connsiteY2" fmla="*/ 92771 h 105667"/>
                    <a:gd name="connsiteX3" fmla="*/ 50233 w 66480"/>
                    <a:gd name="connsiteY3" fmla="*/ 78539 h 105667"/>
                    <a:gd name="connsiteX4" fmla="*/ 48558 w 66480"/>
                    <a:gd name="connsiteY4" fmla="*/ 71673 h 105667"/>
                    <a:gd name="connsiteX5" fmla="*/ 43535 w 66480"/>
                    <a:gd name="connsiteY5" fmla="*/ 66818 h 105667"/>
                    <a:gd name="connsiteX6" fmla="*/ 36335 w 66480"/>
                    <a:gd name="connsiteY6" fmla="*/ 62967 h 105667"/>
                    <a:gd name="connsiteX7" fmla="*/ 26958 w 66480"/>
                    <a:gd name="connsiteY7" fmla="*/ 58278 h 105667"/>
                    <a:gd name="connsiteX8" fmla="*/ 15238 w 66480"/>
                    <a:gd name="connsiteY8" fmla="*/ 52920 h 105667"/>
                    <a:gd name="connsiteX9" fmla="*/ 6866 w 66480"/>
                    <a:gd name="connsiteY9" fmla="*/ 46892 h 105667"/>
                    <a:gd name="connsiteX10" fmla="*/ 1675 w 66480"/>
                    <a:gd name="connsiteY10" fmla="*/ 39190 h 105667"/>
                    <a:gd name="connsiteX11" fmla="*/ 0 w 66480"/>
                    <a:gd name="connsiteY11" fmla="*/ 29144 h 105667"/>
                    <a:gd name="connsiteX12" fmla="*/ 3182 w 66480"/>
                    <a:gd name="connsiteY12" fmla="*/ 16586 h 105667"/>
                    <a:gd name="connsiteX13" fmla="*/ 11889 w 66480"/>
                    <a:gd name="connsiteY13" fmla="*/ 7376 h 105667"/>
                    <a:gd name="connsiteX14" fmla="*/ 24279 w 66480"/>
                    <a:gd name="connsiteY14" fmla="*/ 1851 h 105667"/>
                    <a:gd name="connsiteX15" fmla="*/ 61786 w 66480"/>
                    <a:gd name="connsiteY15" fmla="*/ 4530 h 105667"/>
                    <a:gd name="connsiteX16" fmla="*/ 61786 w 66480"/>
                    <a:gd name="connsiteY16" fmla="*/ 21274 h 105667"/>
                    <a:gd name="connsiteX17" fmla="*/ 36335 w 66480"/>
                    <a:gd name="connsiteY17" fmla="*/ 14074 h 105667"/>
                    <a:gd name="connsiteX18" fmla="*/ 28131 w 66480"/>
                    <a:gd name="connsiteY18" fmla="*/ 15079 h 105667"/>
                    <a:gd name="connsiteX19" fmla="*/ 21935 w 66480"/>
                    <a:gd name="connsiteY19" fmla="*/ 18093 h 105667"/>
                    <a:gd name="connsiteX20" fmla="*/ 17917 w 66480"/>
                    <a:gd name="connsiteY20" fmla="*/ 22446 h 105667"/>
                    <a:gd name="connsiteX21" fmla="*/ 16577 w 66480"/>
                    <a:gd name="connsiteY21" fmla="*/ 28139 h 105667"/>
                    <a:gd name="connsiteX22" fmla="*/ 17917 w 66480"/>
                    <a:gd name="connsiteY22" fmla="*/ 34837 h 105667"/>
                    <a:gd name="connsiteX23" fmla="*/ 22103 w 66480"/>
                    <a:gd name="connsiteY23" fmla="*/ 39525 h 105667"/>
                    <a:gd name="connsiteX24" fmla="*/ 28800 w 66480"/>
                    <a:gd name="connsiteY24" fmla="*/ 43209 h 105667"/>
                    <a:gd name="connsiteX25" fmla="*/ 37675 w 66480"/>
                    <a:gd name="connsiteY25" fmla="*/ 46892 h 105667"/>
                    <a:gd name="connsiteX26" fmla="*/ 49730 w 66480"/>
                    <a:gd name="connsiteY26" fmla="*/ 52083 h 105667"/>
                    <a:gd name="connsiteX27" fmla="*/ 58772 w 66480"/>
                    <a:gd name="connsiteY27" fmla="*/ 58111 h 105667"/>
                    <a:gd name="connsiteX28" fmla="*/ 64465 w 66480"/>
                    <a:gd name="connsiteY28" fmla="*/ 65980 h 105667"/>
                    <a:gd name="connsiteX29" fmla="*/ 66475 w 66480"/>
                    <a:gd name="connsiteY29" fmla="*/ 76529 h 105667"/>
                    <a:gd name="connsiteX30" fmla="*/ 63126 w 66480"/>
                    <a:gd name="connsiteY30" fmla="*/ 89422 h 105667"/>
                    <a:gd name="connsiteX31" fmla="*/ 54419 w 66480"/>
                    <a:gd name="connsiteY31" fmla="*/ 98632 h 105667"/>
                    <a:gd name="connsiteX32" fmla="*/ 41693 w 66480"/>
                    <a:gd name="connsiteY32" fmla="*/ 103990 h 105667"/>
                    <a:gd name="connsiteX33" fmla="*/ 26791 w 66480"/>
                    <a:gd name="connsiteY33" fmla="*/ 105664 h 105667"/>
                    <a:gd name="connsiteX34" fmla="*/ 168 w 66480"/>
                    <a:gd name="connsiteY34" fmla="*/ 99636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480" h="105667">
                      <a:moveTo>
                        <a:pt x="168" y="99636"/>
                      </a:moveTo>
                      <a:lnTo>
                        <a:pt x="168" y="82892"/>
                      </a:lnTo>
                      <a:cubicBezTo>
                        <a:pt x="8465" y="89305"/>
                        <a:pt x="18653" y="92771"/>
                        <a:pt x="29135" y="92771"/>
                      </a:cubicBezTo>
                      <a:cubicBezTo>
                        <a:pt x="43200" y="92771"/>
                        <a:pt x="50233" y="87915"/>
                        <a:pt x="50233" y="78539"/>
                      </a:cubicBezTo>
                      <a:cubicBezTo>
                        <a:pt x="50316" y="76144"/>
                        <a:pt x="49737" y="73766"/>
                        <a:pt x="48558" y="71673"/>
                      </a:cubicBezTo>
                      <a:cubicBezTo>
                        <a:pt x="47244" y="69715"/>
                        <a:pt x="45533" y="68057"/>
                        <a:pt x="43535" y="66818"/>
                      </a:cubicBezTo>
                      <a:cubicBezTo>
                        <a:pt x="41286" y="65260"/>
                        <a:pt x="38872" y="63971"/>
                        <a:pt x="36335" y="62967"/>
                      </a:cubicBezTo>
                      <a:lnTo>
                        <a:pt x="26958" y="58278"/>
                      </a:lnTo>
                      <a:cubicBezTo>
                        <a:pt x="22937" y="56755"/>
                        <a:pt x="19022" y="54963"/>
                        <a:pt x="15238" y="52920"/>
                      </a:cubicBezTo>
                      <a:cubicBezTo>
                        <a:pt x="12111" y="51430"/>
                        <a:pt x="9275" y="49387"/>
                        <a:pt x="6866" y="46892"/>
                      </a:cubicBezTo>
                      <a:cubicBezTo>
                        <a:pt x="4597" y="44732"/>
                        <a:pt x="2827" y="42103"/>
                        <a:pt x="1675" y="39190"/>
                      </a:cubicBezTo>
                      <a:cubicBezTo>
                        <a:pt x="548" y="35958"/>
                        <a:pt x="-18" y="32559"/>
                        <a:pt x="0" y="29144"/>
                      </a:cubicBezTo>
                      <a:cubicBezTo>
                        <a:pt x="-18" y="24756"/>
                        <a:pt x="1077" y="20436"/>
                        <a:pt x="3182" y="16586"/>
                      </a:cubicBezTo>
                      <a:cubicBezTo>
                        <a:pt x="5407" y="12935"/>
                        <a:pt x="8372" y="9804"/>
                        <a:pt x="11889" y="7376"/>
                      </a:cubicBezTo>
                      <a:cubicBezTo>
                        <a:pt x="15727" y="4931"/>
                        <a:pt x="19901" y="3073"/>
                        <a:pt x="24279" y="1851"/>
                      </a:cubicBezTo>
                      <a:cubicBezTo>
                        <a:pt x="36744" y="-1331"/>
                        <a:pt x="49901" y="-393"/>
                        <a:pt x="61786" y="4530"/>
                      </a:cubicBezTo>
                      <a:lnTo>
                        <a:pt x="61786" y="21274"/>
                      </a:lnTo>
                      <a:cubicBezTo>
                        <a:pt x="54178" y="16468"/>
                        <a:pt x="45337" y="13957"/>
                        <a:pt x="36335" y="14074"/>
                      </a:cubicBezTo>
                      <a:cubicBezTo>
                        <a:pt x="33567" y="14040"/>
                        <a:pt x="30810" y="14392"/>
                        <a:pt x="28131" y="15079"/>
                      </a:cubicBezTo>
                      <a:cubicBezTo>
                        <a:pt x="25888" y="15664"/>
                        <a:pt x="23784" y="16686"/>
                        <a:pt x="21935" y="18093"/>
                      </a:cubicBezTo>
                      <a:cubicBezTo>
                        <a:pt x="20306" y="19248"/>
                        <a:pt x="18936" y="20721"/>
                        <a:pt x="17917" y="22446"/>
                      </a:cubicBezTo>
                      <a:cubicBezTo>
                        <a:pt x="16982" y="24187"/>
                        <a:pt x="16520" y="26163"/>
                        <a:pt x="16577" y="28139"/>
                      </a:cubicBezTo>
                      <a:cubicBezTo>
                        <a:pt x="16453" y="30450"/>
                        <a:pt x="16914" y="32760"/>
                        <a:pt x="17917" y="34837"/>
                      </a:cubicBezTo>
                      <a:cubicBezTo>
                        <a:pt x="18983" y="36662"/>
                        <a:pt x="20407" y="38252"/>
                        <a:pt x="22103" y="39525"/>
                      </a:cubicBezTo>
                      <a:cubicBezTo>
                        <a:pt x="24196" y="40998"/>
                        <a:pt x="26441" y="42220"/>
                        <a:pt x="28800" y="43209"/>
                      </a:cubicBezTo>
                      <a:lnTo>
                        <a:pt x="37675" y="46892"/>
                      </a:lnTo>
                      <a:cubicBezTo>
                        <a:pt x="41799" y="48366"/>
                        <a:pt x="45826" y="50107"/>
                        <a:pt x="49730" y="52083"/>
                      </a:cubicBezTo>
                      <a:cubicBezTo>
                        <a:pt x="52967" y="53741"/>
                        <a:pt x="56001" y="55767"/>
                        <a:pt x="58772" y="58111"/>
                      </a:cubicBezTo>
                      <a:cubicBezTo>
                        <a:pt x="61142" y="60354"/>
                        <a:pt x="63072" y="63034"/>
                        <a:pt x="64465" y="65980"/>
                      </a:cubicBezTo>
                      <a:cubicBezTo>
                        <a:pt x="65868" y="69313"/>
                        <a:pt x="66553" y="72913"/>
                        <a:pt x="66475" y="76529"/>
                      </a:cubicBezTo>
                      <a:cubicBezTo>
                        <a:pt x="66540" y="81050"/>
                        <a:pt x="65383" y="85504"/>
                        <a:pt x="63126" y="89422"/>
                      </a:cubicBezTo>
                      <a:cubicBezTo>
                        <a:pt x="60952" y="93106"/>
                        <a:pt x="57977" y="96254"/>
                        <a:pt x="54419" y="98632"/>
                      </a:cubicBezTo>
                      <a:cubicBezTo>
                        <a:pt x="50504" y="101110"/>
                        <a:pt x="46204" y="102918"/>
                        <a:pt x="41693" y="103990"/>
                      </a:cubicBezTo>
                      <a:cubicBezTo>
                        <a:pt x="36812" y="105145"/>
                        <a:pt x="31808" y="105714"/>
                        <a:pt x="26791" y="105664"/>
                      </a:cubicBezTo>
                      <a:cubicBezTo>
                        <a:pt x="17567" y="105765"/>
                        <a:pt x="8446" y="103705"/>
                        <a:pt x="168" y="99636"/>
                      </a:cubicBezTo>
                      <a:close/>
                    </a:path>
                  </a:pathLst>
                </a:custGeom>
                <a:solidFill>
                  <a:srgbClr val="1E1E1E"/>
                </a:solidFill>
                <a:ln w="16732" cap="flat">
                  <a:noFill/>
                  <a:prstDash val="solid"/>
                  <a:miter/>
                </a:ln>
              </p:spPr>
              <p:txBody>
                <a:bodyPr rtlCol="0" anchor="ctr"/>
                <a:lstStyle/>
                <a:p>
                  <a:endParaRPr lang="en-US"/>
                </a:p>
              </p:txBody>
            </p:sp>
          </p:grpSp>
          <p:grpSp>
            <p:nvGrpSpPr>
              <p:cNvPr id="211" name="Graphic 4">
                <a:extLst>
                  <a:ext uri="{FF2B5EF4-FFF2-40B4-BE49-F238E27FC236}">
                    <a16:creationId xmlns:a16="http://schemas.microsoft.com/office/drawing/2014/main" id="{F572C04A-07B5-4A63-9A3F-B7160715649D}"/>
                  </a:ext>
                </a:extLst>
              </p:cNvPr>
              <p:cNvGrpSpPr/>
              <p:nvPr/>
            </p:nvGrpSpPr>
            <p:grpSpPr>
              <a:xfrm>
                <a:off x="1567276" y="3144879"/>
                <a:ext cx="917741" cy="144169"/>
                <a:chOff x="1567276" y="3144879"/>
                <a:chExt cx="917741" cy="144169"/>
              </a:xfrm>
              <a:solidFill>
                <a:srgbClr val="1E1E1E"/>
              </a:solidFill>
            </p:grpSpPr>
            <p:sp>
              <p:nvSpPr>
                <p:cNvPr id="212" name="Freeform: Shape 211">
                  <a:extLst>
                    <a:ext uri="{FF2B5EF4-FFF2-40B4-BE49-F238E27FC236}">
                      <a16:creationId xmlns:a16="http://schemas.microsoft.com/office/drawing/2014/main" id="{F2D51651-59DA-4792-85C7-D06651827100}"/>
                    </a:ext>
                  </a:extLst>
                </p:cNvPr>
                <p:cNvSpPr/>
                <p:nvPr/>
              </p:nvSpPr>
              <p:spPr>
                <a:xfrm>
                  <a:off x="1567276" y="3144879"/>
                  <a:ext cx="113252" cy="140753"/>
                </a:xfrm>
                <a:custGeom>
                  <a:avLst/>
                  <a:gdLst>
                    <a:gd name="connsiteX0" fmla="*/ 0 w 113252"/>
                    <a:gd name="connsiteY0" fmla="*/ 140650 h 140753"/>
                    <a:gd name="connsiteX1" fmla="*/ 0 w 113252"/>
                    <a:gd name="connsiteY1" fmla="*/ 0 h 140753"/>
                    <a:gd name="connsiteX2" fmla="*/ 38846 w 113252"/>
                    <a:gd name="connsiteY2" fmla="*/ 0 h 140753"/>
                    <a:gd name="connsiteX3" fmla="*/ 113190 w 113252"/>
                    <a:gd name="connsiteY3" fmla="*/ 68651 h 140753"/>
                    <a:gd name="connsiteX4" fmla="*/ 92427 w 113252"/>
                    <a:gd name="connsiteY4" fmla="*/ 120893 h 140753"/>
                    <a:gd name="connsiteX5" fmla="*/ 37172 w 113252"/>
                    <a:gd name="connsiteY5" fmla="*/ 140650 h 140753"/>
                    <a:gd name="connsiteX6" fmla="*/ 16744 w 113252"/>
                    <a:gd name="connsiteY6" fmla="*/ 14902 h 140753"/>
                    <a:gd name="connsiteX7" fmla="*/ 16744 w 113252"/>
                    <a:gd name="connsiteY7" fmla="*/ 125748 h 140753"/>
                    <a:gd name="connsiteX8" fmla="*/ 37674 w 113252"/>
                    <a:gd name="connsiteY8" fmla="*/ 125748 h 140753"/>
                    <a:gd name="connsiteX9" fmla="*/ 80874 w 113252"/>
                    <a:gd name="connsiteY9" fmla="*/ 111014 h 140753"/>
                    <a:gd name="connsiteX10" fmla="*/ 96781 w 113252"/>
                    <a:gd name="connsiteY10" fmla="*/ 68986 h 140753"/>
                    <a:gd name="connsiteX11" fmla="*/ 39181 w 113252"/>
                    <a:gd name="connsiteY11" fmla="*/ 14902 h 14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252" h="140753">
                      <a:moveTo>
                        <a:pt x="0" y="140650"/>
                      </a:moveTo>
                      <a:lnTo>
                        <a:pt x="0" y="0"/>
                      </a:lnTo>
                      <a:lnTo>
                        <a:pt x="38846" y="0"/>
                      </a:lnTo>
                      <a:cubicBezTo>
                        <a:pt x="88409" y="0"/>
                        <a:pt x="113190" y="22889"/>
                        <a:pt x="113190" y="68651"/>
                      </a:cubicBezTo>
                      <a:cubicBezTo>
                        <a:pt x="114022" y="88225"/>
                        <a:pt x="106469" y="107229"/>
                        <a:pt x="92427" y="120893"/>
                      </a:cubicBezTo>
                      <a:cubicBezTo>
                        <a:pt x="77386" y="134589"/>
                        <a:pt x="57489" y="141705"/>
                        <a:pt x="37172" y="140650"/>
                      </a:cubicBezTo>
                      <a:close/>
                      <a:moveTo>
                        <a:pt x="16744" y="14902"/>
                      </a:moveTo>
                      <a:lnTo>
                        <a:pt x="16744" y="125748"/>
                      </a:lnTo>
                      <a:lnTo>
                        <a:pt x="37674" y="125748"/>
                      </a:lnTo>
                      <a:cubicBezTo>
                        <a:pt x="53452" y="126703"/>
                        <a:pt x="68971" y="121412"/>
                        <a:pt x="80874" y="111014"/>
                      </a:cubicBezTo>
                      <a:cubicBezTo>
                        <a:pt x="91820" y="99845"/>
                        <a:pt x="97588" y="84608"/>
                        <a:pt x="96781" y="68986"/>
                      </a:cubicBezTo>
                      <a:cubicBezTo>
                        <a:pt x="96781" y="33036"/>
                        <a:pt x="77581" y="15020"/>
                        <a:pt x="39181" y="14902"/>
                      </a:cubicBezTo>
                      <a:close/>
                    </a:path>
                  </a:pathLst>
                </a:custGeom>
                <a:solidFill>
                  <a:srgbClr val="1E1E1E"/>
                </a:solidFill>
                <a:ln w="1673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803E6BE7-0E73-46BA-BF05-03C13FE6E6CD}"/>
                    </a:ext>
                  </a:extLst>
                </p:cNvPr>
                <p:cNvSpPr/>
                <p:nvPr/>
              </p:nvSpPr>
              <p:spPr>
                <a:xfrm>
                  <a:off x="1698193" y="3181882"/>
                  <a:ext cx="79724" cy="106027"/>
                </a:xfrm>
                <a:custGeom>
                  <a:avLst/>
                  <a:gdLst>
                    <a:gd name="connsiteX0" fmla="*/ 79724 w 79724"/>
                    <a:gd name="connsiteY0" fmla="*/ 103647 h 106027"/>
                    <a:gd name="connsiteX1" fmla="*/ 62980 w 79724"/>
                    <a:gd name="connsiteY1" fmla="*/ 103647 h 106027"/>
                    <a:gd name="connsiteX2" fmla="*/ 62980 w 79724"/>
                    <a:gd name="connsiteY2" fmla="*/ 88076 h 106027"/>
                    <a:gd name="connsiteX3" fmla="*/ 62980 w 79724"/>
                    <a:gd name="connsiteY3" fmla="*/ 88076 h 106027"/>
                    <a:gd name="connsiteX4" fmla="*/ 12464 w 79724"/>
                    <a:gd name="connsiteY4" fmla="*/ 100801 h 106027"/>
                    <a:gd name="connsiteX5" fmla="*/ 8562 w 79724"/>
                    <a:gd name="connsiteY5" fmla="*/ 98122 h 106027"/>
                    <a:gd name="connsiteX6" fmla="*/ 22 w 79724"/>
                    <a:gd name="connsiteY6" fmla="*/ 77024 h 106027"/>
                    <a:gd name="connsiteX7" fmla="*/ 33510 w 79724"/>
                    <a:gd name="connsiteY7" fmla="*/ 43536 h 106027"/>
                    <a:gd name="connsiteX8" fmla="*/ 63482 w 79724"/>
                    <a:gd name="connsiteY8" fmla="*/ 39350 h 106027"/>
                    <a:gd name="connsiteX9" fmla="*/ 42887 w 79724"/>
                    <a:gd name="connsiteY9" fmla="*/ 13732 h 106027"/>
                    <a:gd name="connsiteX10" fmla="*/ 9399 w 79724"/>
                    <a:gd name="connsiteY10" fmla="*/ 26122 h 106027"/>
                    <a:gd name="connsiteX11" fmla="*/ 9399 w 79724"/>
                    <a:gd name="connsiteY11" fmla="*/ 9378 h 106027"/>
                    <a:gd name="connsiteX12" fmla="*/ 42887 w 79724"/>
                    <a:gd name="connsiteY12" fmla="*/ 2 h 106027"/>
                    <a:gd name="connsiteX13" fmla="*/ 78384 w 79724"/>
                    <a:gd name="connsiteY13" fmla="*/ 37508 h 106027"/>
                    <a:gd name="connsiteX14" fmla="*/ 62980 w 79724"/>
                    <a:gd name="connsiteY14" fmla="*/ 53415 h 106027"/>
                    <a:gd name="connsiteX15" fmla="*/ 38868 w 79724"/>
                    <a:gd name="connsiteY15" fmla="*/ 56764 h 106027"/>
                    <a:gd name="connsiteX16" fmla="*/ 22124 w 79724"/>
                    <a:gd name="connsiteY16" fmla="*/ 62290 h 106027"/>
                    <a:gd name="connsiteX17" fmla="*/ 16096 w 79724"/>
                    <a:gd name="connsiteY17" fmla="*/ 75517 h 106027"/>
                    <a:gd name="connsiteX18" fmla="*/ 21287 w 79724"/>
                    <a:gd name="connsiteY18" fmla="*/ 87573 h 106027"/>
                    <a:gd name="connsiteX19" fmla="*/ 35352 w 79724"/>
                    <a:gd name="connsiteY19" fmla="*/ 92094 h 106027"/>
                    <a:gd name="connsiteX20" fmla="*/ 55110 w 79724"/>
                    <a:gd name="connsiteY20" fmla="*/ 83722 h 106027"/>
                    <a:gd name="connsiteX21" fmla="*/ 62812 w 79724"/>
                    <a:gd name="connsiteY21" fmla="*/ 62624 h 1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4" h="106027">
                      <a:moveTo>
                        <a:pt x="79724" y="103647"/>
                      </a:moveTo>
                      <a:lnTo>
                        <a:pt x="62980" y="103647"/>
                      </a:lnTo>
                      <a:lnTo>
                        <a:pt x="62980" y="88076"/>
                      </a:lnTo>
                      <a:lnTo>
                        <a:pt x="62980" y="88076"/>
                      </a:lnTo>
                      <a:cubicBezTo>
                        <a:pt x="52547" y="105540"/>
                        <a:pt x="29930" y="111249"/>
                        <a:pt x="12464" y="100801"/>
                      </a:cubicBezTo>
                      <a:cubicBezTo>
                        <a:pt x="11107" y="99997"/>
                        <a:pt x="9804" y="99093"/>
                        <a:pt x="8562" y="98122"/>
                      </a:cubicBezTo>
                      <a:cubicBezTo>
                        <a:pt x="2817" y="92647"/>
                        <a:pt x="-294" y="84961"/>
                        <a:pt x="22" y="77024"/>
                      </a:cubicBezTo>
                      <a:cubicBezTo>
                        <a:pt x="22" y="58271"/>
                        <a:pt x="11241" y="47387"/>
                        <a:pt x="33510" y="43536"/>
                      </a:cubicBezTo>
                      <a:lnTo>
                        <a:pt x="63482" y="39350"/>
                      </a:lnTo>
                      <a:cubicBezTo>
                        <a:pt x="63482" y="22271"/>
                        <a:pt x="56617" y="13732"/>
                        <a:pt x="42887" y="13732"/>
                      </a:cubicBezTo>
                      <a:cubicBezTo>
                        <a:pt x="30583" y="13614"/>
                        <a:pt x="18667" y="18035"/>
                        <a:pt x="9399" y="26122"/>
                      </a:cubicBezTo>
                      <a:lnTo>
                        <a:pt x="9399" y="9378"/>
                      </a:lnTo>
                      <a:cubicBezTo>
                        <a:pt x="19460" y="3166"/>
                        <a:pt x="31066" y="-82"/>
                        <a:pt x="42887" y="2"/>
                      </a:cubicBezTo>
                      <a:cubicBezTo>
                        <a:pt x="66496" y="2"/>
                        <a:pt x="78384" y="12560"/>
                        <a:pt x="78384" y="37508"/>
                      </a:cubicBezTo>
                      <a:close/>
                      <a:moveTo>
                        <a:pt x="62980" y="53415"/>
                      </a:moveTo>
                      <a:lnTo>
                        <a:pt x="38868" y="56764"/>
                      </a:lnTo>
                      <a:cubicBezTo>
                        <a:pt x="32934" y="57283"/>
                        <a:pt x="27203" y="59175"/>
                        <a:pt x="22124" y="62290"/>
                      </a:cubicBezTo>
                      <a:cubicBezTo>
                        <a:pt x="18206" y="65555"/>
                        <a:pt x="15987" y="70427"/>
                        <a:pt x="16096" y="75517"/>
                      </a:cubicBezTo>
                      <a:cubicBezTo>
                        <a:pt x="15942" y="80105"/>
                        <a:pt x="17846" y="84526"/>
                        <a:pt x="21287" y="87573"/>
                      </a:cubicBezTo>
                      <a:cubicBezTo>
                        <a:pt x="25270" y="90738"/>
                        <a:pt x="30270" y="92345"/>
                        <a:pt x="35352" y="92094"/>
                      </a:cubicBezTo>
                      <a:cubicBezTo>
                        <a:pt x="42845" y="92329"/>
                        <a:pt x="50067" y="89264"/>
                        <a:pt x="55110" y="83722"/>
                      </a:cubicBezTo>
                      <a:cubicBezTo>
                        <a:pt x="60361" y="77979"/>
                        <a:pt x="63131" y="70394"/>
                        <a:pt x="62812" y="62624"/>
                      </a:cubicBezTo>
                      <a:close/>
                    </a:path>
                  </a:pathLst>
                </a:custGeom>
                <a:solidFill>
                  <a:srgbClr val="1E1E1E"/>
                </a:solidFill>
                <a:ln w="1673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BDBAAD4-4DC7-426A-89E2-94F9C8E5A4EE}"/>
                    </a:ext>
                  </a:extLst>
                </p:cNvPr>
                <p:cNvSpPr/>
                <p:nvPr/>
              </p:nvSpPr>
              <p:spPr>
                <a:xfrm>
                  <a:off x="1796670" y="3155428"/>
                  <a:ext cx="58771" cy="132313"/>
                </a:xfrm>
                <a:custGeom>
                  <a:avLst/>
                  <a:gdLst>
                    <a:gd name="connsiteX0" fmla="*/ 58102 w 58771"/>
                    <a:gd name="connsiteY0" fmla="*/ 129097 h 132313"/>
                    <a:gd name="connsiteX1" fmla="*/ 43032 w 58771"/>
                    <a:gd name="connsiteY1" fmla="*/ 132278 h 132313"/>
                    <a:gd name="connsiteX2" fmla="*/ 16744 w 58771"/>
                    <a:gd name="connsiteY2" fmla="*/ 102809 h 132313"/>
                    <a:gd name="connsiteX3" fmla="*/ 16744 w 58771"/>
                    <a:gd name="connsiteY3" fmla="*/ 43367 h 132313"/>
                    <a:gd name="connsiteX4" fmla="*/ 0 w 58771"/>
                    <a:gd name="connsiteY4" fmla="*/ 43367 h 132313"/>
                    <a:gd name="connsiteX5" fmla="*/ 0 w 58771"/>
                    <a:gd name="connsiteY5" fmla="*/ 29637 h 132313"/>
                    <a:gd name="connsiteX6" fmla="*/ 16744 w 58771"/>
                    <a:gd name="connsiteY6" fmla="*/ 29637 h 132313"/>
                    <a:gd name="connsiteX7" fmla="*/ 16744 w 58771"/>
                    <a:gd name="connsiteY7" fmla="*/ 5191 h 132313"/>
                    <a:gd name="connsiteX8" fmla="*/ 33488 w 58771"/>
                    <a:gd name="connsiteY8" fmla="*/ 0 h 132313"/>
                    <a:gd name="connsiteX9" fmla="*/ 33488 w 58771"/>
                    <a:gd name="connsiteY9" fmla="*/ 29637 h 132313"/>
                    <a:gd name="connsiteX10" fmla="*/ 58772 w 58771"/>
                    <a:gd name="connsiteY10" fmla="*/ 29637 h 132313"/>
                    <a:gd name="connsiteX11" fmla="*/ 58772 w 58771"/>
                    <a:gd name="connsiteY11" fmla="*/ 43367 h 132313"/>
                    <a:gd name="connsiteX12" fmla="*/ 32818 w 58771"/>
                    <a:gd name="connsiteY12" fmla="*/ 43367 h 132313"/>
                    <a:gd name="connsiteX13" fmla="*/ 32818 w 58771"/>
                    <a:gd name="connsiteY13" fmla="*/ 99962 h 132313"/>
                    <a:gd name="connsiteX14" fmla="*/ 36167 w 58771"/>
                    <a:gd name="connsiteY14" fmla="*/ 114530 h 132313"/>
                    <a:gd name="connsiteX15" fmla="*/ 47553 w 58771"/>
                    <a:gd name="connsiteY15" fmla="*/ 118716 h 132313"/>
                    <a:gd name="connsiteX16" fmla="*/ 58102 w 58771"/>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3">
                      <a:moveTo>
                        <a:pt x="58102" y="129097"/>
                      </a:moveTo>
                      <a:cubicBezTo>
                        <a:pt x="53434" y="131425"/>
                        <a:pt x="48245" y="132530"/>
                        <a:pt x="43032" y="132278"/>
                      </a:cubicBezTo>
                      <a:cubicBezTo>
                        <a:pt x="26288"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2818" y="43367"/>
                      </a:lnTo>
                      <a:lnTo>
                        <a:pt x="32818" y="99962"/>
                      </a:lnTo>
                      <a:cubicBezTo>
                        <a:pt x="32420" y="105053"/>
                        <a:pt x="33589" y="110126"/>
                        <a:pt x="36167" y="114530"/>
                      </a:cubicBezTo>
                      <a:cubicBezTo>
                        <a:pt x="39121" y="117594"/>
                        <a:pt x="43317" y="119134"/>
                        <a:pt x="47553" y="118716"/>
                      </a:cubicBezTo>
                      <a:cubicBezTo>
                        <a:pt x="51348" y="118833"/>
                        <a:pt x="55066" y="117644"/>
                        <a:pt x="58102" y="115367"/>
                      </a:cubicBezTo>
                      <a:close/>
                    </a:path>
                  </a:pathLst>
                </a:custGeom>
                <a:solidFill>
                  <a:srgbClr val="1E1E1E"/>
                </a:solidFill>
                <a:ln w="1673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D7F8A0C-E6E2-454D-AA6F-36A35C4FE3BB}"/>
                    </a:ext>
                  </a:extLst>
                </p:cNvPr>
                <p:cNvSpPr/>
                <p:nvPr/>
              </p:nvSpPr>
              <p:spPr>
                <a:xfrm>
                  <a:off x="1869153" y="3181882"/>
                  <a:ext cx="79554" cy="106027"/>
                </a:xfrm>
                <a:custGeom>
                  <a:avLst/>
                  <a:gdLst>
                    <a:gd name="connsiteX0" fmla="*/ 79554 w 79554"/>
                    <a:gd name="connsiteY0" fmla="*/ 103647 h 106027"/>
                    <a:gd name="connsiteX1" fmla="*/ 62810 w 79554"/>
                    <a:gd name="connsiteY1" fmla="*/ 103647 h 106027"/>
                    <a:gd name="connsiteX2" fmla="*/ 62810 w 79554"/>
                    <a:gd name="connsiteY2" fmla="*/ 88076 h 106027"/>
                    <a:gd name="connsiteX3" fmla="*/ 62810 w 79554"/>
                    <a:gd name="connsiteY3" fmla="*/ 88076 h 106027"/>
                    <a:gd name="connsiteX4" fmla="*/ 12295 w 79554"/>
                    <a:gd name="connsiteY4" fmla="*/ 100801 h 106027"/>
                    <a:gd name="connsiteX5" fmla="*/ 8392 w 79554"/>
                    <a:gd name="connsiteY5" fmla="*/ 98122 h 106027"/>
                    <a:gd name="connsiteX6" fmla="*/ 20 w 79554"/>
                    <a:gd name="connsiteY6" fmla="*/ 77024 h 106027"/>
                    <a:gd name="connsiteX7" fmla="*/ 33508 w 79554"/>
                    <a:gd name="connsiteY7" fmla="*/ 43536 h 106027"/>
                    <a:gd name="connsiteX8" fmla="*/ 63648 w 79554"/>
                    <a:gd name="connsiteY8" fmla="*/ 39350 h 106027"/>
                    <a:gd name="connsiteX9" fmla="*/ 42885 w 79554"/>
                    <a:gd name="connsiteY9" fmla="*/ 13732 h 106027"/>
                    <a:gd name="connsiteX10" fmla="*/ 9396 w 79554"/>
                    <a:gd name="connsiteY10" fmla="*/ 26122 h 106027"/>
                    <a:gd name="connsiteX11" fmla="*/ 9396 w 79554"/>
                    <a:gd name="connsiteY11" fmla="*/ 9378 h 106027"/>
                    <a:gd name="connsiteX12" fmla="*/ 42885 w 79554"/>
                    <a:gd name="connsiteY12" fmla="*/ 2 h 106027"/>
                    <a:gd name="connsiteX13" fmla="*/ 78382 w 79554"/>
                    <a:gd name="connsiteY13" fmla="*/ 37508 h 106027"/>
                    <a:gd name="connsiteX14" fmla="*/ 62810 w 79554"/>
                    <a:gd name="connsiteY14" fmla="*/ 53415 h 106027"/>
                    <a:gd name="connsiteX15" fmla="*/ 38531 w 79554"/>
                    <a:gd name="connsiteY15" fmla="*/ 56764 h 106027"/>
                    <a:gd name="connsiteX16" fmla="*/ 21787 w 79554"/>
                    <a:gd name="connsiteY16" fmla="*/ 62290 h 106027"/>
                    <a:gd name="connsiteX17" fmla="*/ 16094 w 79554"/>
                    <a:gd name="connsiteY17" fmla="*/ 76355 h 106027"/>
                    <a:gd name="connsiteX18" fmla="*/ 21285 w 79554"/>
                    <a:gd name="connsiteY18" fmla="*/ 88410 h 106027"/>
                    <a:gd name="connsiteX19" fmla="*/ 35350 w 79554"/>
                    <a:gd name="connsiteY19" fmla="*/ 92931 h 106027"/>
                    <a:gd name="connsiteX20" fmla="*/ 55108 w 79554"/>
                    <a:gd name="connsiteY20" fmla="*/ 84559 h 106027"/>
                    <a:gd name="connsiteX21" fmla="*/ 62978 w 79554"/>
                    <a:gd name="connsiteY21" fmla="*/ 63462 h 10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554" h="106027">
                      <a:moveTo>
                        <a:pt x="79554" y="103647"/>
                      </a:moveTo>
                      <a:lnTo>
                        <a:pt x="62810" y="103647"/>
                      </a:lnTo>
                      <a:lnTo>
                        <a:pt x="62810" y="88076"/>
                      </a:lnTo>
                      <a:lnTo>
                        <a:pt x="62810" y="88076"/>
                      </a:lnTo>
                      <a:cubicBezTo>
                        <a:pt x="52377" y="105540"/>
                        <a:pt x="29761" y="111249"/>
                        <a:pt x="12295" y="100801"/>
                      </a:cubicBezTo>
                      <a:cubicBezTo>
                        <a:pt x="10937" y="99997"/>
                        <a:pt x="9634" y="99093"/>
                        <a:pt x="8392" y="98122"/>
                      </a:cubicBezTo>
                      <a:cubicBezTo>
                        <a:pt x="2763" y="92580"/>
                        <a:pt x="-277" y="84928"/>
                        <a:pt x="20" y="77024"/>
                      </a:cubicBezTo>
                      <a:cubicBezTo>
                        <a:pt x="20" y="58271"/>
                        <a:pt x="11071" y="47387"/>
                        <a:pt x="33508" y="43536"/>
                      </a:cubicBezTo>
                      <a:lnTo>
                        <a:pt x="63648" y="39350"/>
                      </a:lnTo>
                      <a:cubicBezTo>
                        <a:pt x="63648" y="22606"/>
                        <a:pt x="56615" y="13732"/>
                        <a:pt x="42885" y="13732"/>
                      </a:cubicBezTo>
                      <a:cubicBezTo>
                        <a:pt x="30581" y="13614"/>
                        <a:pt x="18664" y="18035"/>
                        <a:pt x="9396" y="26122"/>
                      </a:cubicBezTo>
                      <a:lnTo>
                        <a:pt x="9396" y="9378"/>
                      </a:lnTo>
                      <a:cubicBezTo>
                        <a:pt x="19458" y="3166"/>
                        <a:pt x="31063" y="-82"/>
                        <a:pt x="42885" y="2"/>
                      </a:cubicBezTo>
                      <a:cubicBezTo>
                        <a:pt x="66494" y="2"/>
                        <a:pt x="78382" y="12560"/>
                        <a:pt x="78382" y="37508"/>
                      </a:cubicBezTo>
                      <a:close/>
                      <a:moveTo>
                        <a:pt x="62810" y="53415"/>
                      </a:moveTo>
                      <a:lnTo>
                        <a:pt x="38531" y="56764"/>
                      </a:lnTo>
                      <a:cubicBezTo>
                        <a:pt x="32597" y="57283"/>
                        <a:pt x="26866" y="59175"/>
                        <a:pt x="21787" y="62290"/>
                      </a:cubicBezTo>
                      <a:cubicBezTo>
                        <a:pt x="17752" y="65806"/>
                        <a:pt x="15637" y="71030"/>
                        <a:pt x="16094" y="76355"/>
                      </a:cubicBezTo>
                      <a:cubicBezTo>
                        <a:pt x="16111" y="80909"/>
                        <a:pt x="17986" y="85263"/>
                        <a:pt x="21285" y="88410"/>
                      </a:cubicBezTo>
                      <a:cubicBezTo>
                        <a:pt x="25268" y="91575"/>
                        <a:pt x="30268" y="93182"/>
                        <a:pt x="35350" y="92931"/>
                      </a:cubicBezTo>
                      <a:cubicBezTo>
                        <a:pt x="42853" y="93216"/>
                        <a:pt x="50091" y="90152"/>
                        <a:pt x="55108" y="84559"/>
                      </a:cubicBezTo>
                      <a:cubicBezTo>
                        <a:pt x="60404" y="78833"/>
                        <a:pt x="63232" y="71248"/>
                        <a:pt x="62978" y="63462"/>
                      </a:cubicBezTo>
                      <a:close/>
                    </a:path>
                  </a:pathLst>
                </a:custGeom>
                <a:solidFill>
                  <a:srgbClr val="1E1E1E"/>
                </a:solidFill>
                <a:ln w="16732"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7BDE79E-7EC2-4492-B3C3-EE97C9C159E4}"/>
                    </a:ext>
                  </a:extLst>
                </p:cNvPr>
                <p:cNvSpPr/>
                <p:nvPr/>
              </p:nvSpPr>
              <p:spPr>
                <a:xfrm>
                  <a:off x="1971970" y="3182377"/>
                  <a:ext cx="66327" cy="105665"/>
                </a:xfrm>
                <a:custGeom>
                  <a:avLst/>
                  <a:gdLst>
                    <a:gd name="connsiteX0" fmla="*/ 346 w 66327"/>
                    <a:gd name="connsiteY0" fmla="*/ 99636 h 105665"/>
                    <a:gd name="connsiteX1" fmla="*/ 346 w 66327"/>
                    <a:gd name="connsiteY1" fmla="*/ 82892 h 105665"/>
                    <a:gd name="connsiteX2" fmla="*/ 29314 w 66327"/>
                    <a:gd name="connsiteY2" fmla="*/ 92604 h 105665"/>
                    <a:gd name="connsiteX3" fmla="*/ 50579 w 66327"/>
                    <a:gd name="connsiteY3" fmla="*/ 78539 h 105665"/>
                    <a:gd name="connsiteX4" fmla="*/ 48737 w 66327"/>
                    <a:gd name="connsiteY4" fmla="*/ 71674 h 105665"/>
                    <a:gd name="connsiteX5" fmla="*/ 43881 w 66327"/>
                    <a:gd name="connsiteY5" fmla="*/ 66818 h 105665"/>
                    <a:gd name="connsiteX6" fmla="*/ 36513 w 66327"/>
                    <a:gd name="connsiteY6" fmla="*/ 62967 h 105665"/>
                    <a:gd name="connsiteX7" fmla="*/ 26969 w 66327"/>
                    <a:gd name="connsiteY7" fmla="*/ 58278 h 105665"/>
                    <a:gd name="connsiteX8" fmla="*/ 15249 w 66327"/>
                    <a:gd name="connsiteY8" fmla="*/ 52920 h 105665"/>
                    <a:gd name="connsiteX9" fmla="*/ 6709 w 66327"/>
                    <a:gd name="connsiteY9" fmla="*/ 46892 h 105665"/>
                    <a:gd name="connsiteX10" fmla="*/ 1686 w 66327"/>
                    <a:gd name="connsiteY10" fmla="*/ 39190 h 105665"/>
                    <a:gd name="connsiteX11" fmla="*/ 11 w 66327"/>
                    <a:gd name="connsiteY11" fmla="*/ 29143 h 105665"/>
                    <a:gd name="connsiteX12" fmla="*/ 3193 w 66327"/>
                    <a:gd name="connsiteY12" fmla="*/ 16585 h 105665"/>
                    <a:gd name="connsiteX13" fmla="*/ 11900 w 66327"/>
                    <a:gd name="connsiteY13" fmla="*/ 7376 h 105665"/>
                    <a:gd name="connsiteX14" fmla="*/ 24123 w 66327"/>
                    <a:gd name="connsiteY14" fmla="*/ 1851 h 105665"/>
                    <a:gd name="connsiteX15" fmla="*/ 61797 w 66327"/>
                    <a:gd name="connsiteY15" fmla="*/ 4530 h 105665"/>
                    <a:gd name="connsiteX16" fmla="*/ 61797 w 66327"/>
                    <a:gd name="connsiteY16" fmla="*/ 21274 h 105665"/>
                    <a:gd name="connsiteX17" fmla="*/ 36179 w 66327"/>
                    <a:gd name="connsiteY17" fmla="*/ 14074 h 105665"/>
                    <a:gd name="connsiteX18" fmla="*/ 28141 w 66327"/>
                    <a:gd name="connsiteY18" fmla="*/ 15078 h 105665"/>
                    <a:gd name="connsiteX19" fmla="*/ 21946 w 66327"/>
                    <a:gd name="connsiteY19" fmla="*/ 17925 h 105665"/>
                    <a:gd name="connsiteX20" fmla="*/ 17928 w 66327"/>
                    <a:gd name="connsiteY20" fmla="*/ 22446 h 105665"/>
                    <a:gd name="connsiteX21" fmla="*/ 16421 w 66327"/>
                    <a:gd name="connsiteY21" fmla="*/ 28139 h 105665"/>
                    <a:gd name="connsiteX22" fmla="*/ 17928 w 66327"/>
                    <a:gd name="connsiteY22" fmla="*/ 34837 h 105665"/>
                    <a:gd name="connsiteX23" fmla="*/ 21946 w 66327"/>
                    <a:gd name="connsiteY23" fmla="*/ 39525 h 105665"/>
                    <a:gd name="connsiteX24" fmla="*/ 28644 w 66327"/>
                    <a:gd name="connsiteY24" fmla="*/ 43209 h 105665"/>
                    <a:gd name="connsiteX25" fmla="*/ 37686 w 66327"/>
                    <a:gd name="connsiteY25" fmla="*/ 46892 h 105665"/>
                    <a:gd name="connsiteX26" fmla="*/ 49574 w 66327"/>
                    <a:gd name="connsiteY26" fmla="*/ 52083 h 105665"/>
                    <a:gd name="connsiteX27" fmla="*/ 58616 w 66327"/>
                    <a:gd name="connsiteY27" fmla="*/ 58111 h 105665"/>
                    <a:gd name="connsiteX28" fmla="*/ 64309 w 66327"/>
                    <a:gd name="connsiteY28" fmla="*/ 65981 h 105665"/>
                    <a:gd name="connsiteX29" fmla="*/ 66318 w 66327"/>
                    <a:gd name="connsiteY29" fmla="*/ 76529 h 105665"/>
                    <a:gd name="connsiteX30" fmla="*/ 63137 w 66327"/>
                    <a:gd name="connsiteY30" fmla="*/ 89422 h 105665"/>
                    <a:gd name="connsiteX31" fmla="*/ 54262 w 66327"/>
                    <a:gd name="connsiteY31" fmla="*/ 98632 h 105665"/>
                    <a:gd name="connsiteX32" fmla="*/ 41704 w 66327"/>
                    <a:gd name="connsiteY32" fmla="*/ 103990 h 105665"/>
                    <a:gd name="connsiteX33" fmla="*/ 26635 w 66327"/>
                    <a:gd name="connsiteY33" fmla="*/ 105664 h 105665"/>
                    <a:gd name="connsiteX34" fmla="*/ 346 w 66327"/>
                    <a:gd name="connsiteY34" fmla="*/ 99636 h 1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327" h="105665">
                      <a:moveTo>
                        <a:pt x="346" y="99636"/>
                      </a:moveTo>
                      <a:lnTo>
                        <a:pt x="346" y="82892"/>
                      </a:lnTo>
                      <a:cubicBezTo>
                        <a:pt x="8668" y="89222"/>
                        <a:pt x="18848" y="92637"/>
                        <a:pt x="29314" y="92604"/>
                      </a:cubicBezTo>
                      <a:cubicBezTo>
                        <a:pt x="43546" y="92604"/>
                        <a:pt x="50579" y="87915"/>
                        <a:pt x="50579" y="78539"/>
                      </a:cubicBezTo>
                      <a:cubicBezTo>
                        <a:pt x="50629" y="76127"/>
                        <a:pt x="49993" y="73733"/>
                        <a:pt x="48737" y="71674"/>
                      </a:cubicBezTo>
                      <a:cubicBezTo>
                        <a:pt x="47464" y="69731"/>
                        <a:pt x="45823" y="68090"/>
                        <a:pt x="43881" y="66818"/>
                      </a:cubicBezTo>
                      <a:cubicBezTo>
                        <a:pt x="41604" y="65210"/>
                        <a:pt x="39126" y="63904"/>
                        <a:pt x="36513" y="62967"/>
                      </a:cubicBezTo>
                      <a:lnTo>
                        <a:pt x="26969" y="58278"/>
                      </a:lnTo>
                      <a:cubicBezTo>
                        <a:pt x="22934" y="56788"/>
                        <a:pt x="19016" y="54996"/>
                        <a:pt x="15249" y="52920"/>
                      </a:cubicBezTo>
                      <a:cubicBezTo>
                        <a:pt x="12134" y="51330"/>
                        <a:pt x="9254" y="49304"/>
                        <a:pt x="6709" y="46892"/>
                      </a:cubicBezTo>
                      <a:cubicBezTo>
                        <a:pt x="4582" y="44649"/>
                        <a:pt x="2875" y="42036"/>
                        <a:pt x="1686" y="39190"/>
                      </a:cubicBezTo>
                      <a:cubicBezTo>
                        <a:pt x="480" y="35975"/>
                        <a:pt x="-89" y="32576"/>
                        <a:pt x="11" y="29143"/>
                      </a:cubicBezTo>
                      <a:cubicBezTo>
                        <a:pt x="-89" y="24740"/>
                        <a:pt x="999" y="20403"/>
                        <a:pt x="3193" y="16585"/>
                      </a:cubicBezTo>
                      <a:cubicBezTo>
                        <a:pt x="5369" y="12902"/>
                        <a:pt x="8350" y="9754"/>
                        <a:pt x="11900" y="7376"/>
                      </a:cubicBezTo>
                      <a:cubicBezTo>
                        <a:pt x="15684" y="4931"/>
                        <a:pt x="19803" y="3073"/>
                        <a:pt x="24123" y="1851"/>
                      </a:cubicBezTo>
                      <a:cubicBezTo>
                        <a:pt x="36647" y="-1331"/>
                        <a:pt x="49858" y="-393"/>
                        <a:pt x="61797" y="4530"/>
                      </a:cubicBezTo>
                      <a:lnTo>
                        <a:pt x="61797" y="21274"/>
                      </a:lnTo>
                      <a:cubicBezTo>
                        <a:pt x="54128" y="16435"/>
                        <a:pt x="45237" y="13940"/>
                        <a:pt x="36179" y="14074"/>
                      </a:cubicBezTo>
                      <a:cubicBezTo>
                        <a:pt x="33466" y="14040"/>
                        <a:pt x="30753" y="14375"/>
                        <a:pt x="28141" y="15078"/>
                      </a:cubicBezTo>
                      <a:cubicBezTo>
                        <a:pt x="25931" y="15648"/>
                        <a:pt x="23821" y="16619"/>
                        <a:pt x="21946" y="17925"/>
                      </a:cubicBezTo>
                      <a:cubicBezTo>
                        <a:pt x="20255" y="19080"/>
                        <a:pt x="18882" y="20638"/>
                        <a:pt x="17928" y="22446"/>
                      </a:cubicBezTo>
                      <a:cubicBezTo>
                        <a:pt x="16923" y="24170"/>
                        <a:pt x="16404" y="26146"/>
                        <a:pt x="16421" y="28139"/>
                      </a:cubicBezTo>
                      <a:cubicBezTo>
                        <a:pt x="16354" y="30466"/>
                        <a:pt x="16873" y="32760"/>
                        <a:pt x="17928" y="34837"/>
                      </a:cubicBezTo>
                      <a:cubicBezTo>
                        <a:pt x="18932" y="36662"/>
                        <a:pt x="20305" y="38252"/>
                        <a:pt x="21946" y="39525"/>
                      </a:cubicBezTo>
                      <a:cubicBezTo>
                        <a:pt x="24056" y="40948"/>
                        <a:pt x="26300" y="42187"/>
                        <a:pt x="28644" y="43209"/>
                      </a:cubicBezTo>
                      <a:lnTo>
                        <a:pt x="37686" y="46892"/>
                      </a:lnTo>
                      <a:cubicBezTo>
                        <a:pt x="41738" y="48399"/>
                        <a:pt x="45706" y="50124"/>
                        <a:pt x="49574" y="52083"/>
                      </a:cubicBezTo>
                      <a:cubicBezTo>
                        <a:pt x="52806" y="53741"/>
                        <a:pt x="55836" y="55767"/>
                        <a:pt x="58616" y="58111"/>
                      </a:cubicBezTo>
                      <a:cubicBezTo>
                        <a:pt x="61044" y="60304"/>
                        <a:pt x="62969" y="62983"/>
                        <a:pt x="64309" y="65981"/>
                      </a:cubicBezTo>
                      <a:cubicBezTo>
                        <a:pt x="65732" y="69313"/>
                        <a:pt x="66419" y="72913"/>
                        <a:pt x="66318" y="76529"/>
                      </a:cubicBezTo>
                      <a:cubicBezTo>
                        <a:pt x="66435" y="81033"/>
                        <a:pt x="65347" y="85487"/>
                        <a:pt x="63137" y="89422"/>
                      </a:cubicBezTo>
                      <a:cubicBezTo>
                        <a:pt x="60893" y="93106"/>
                        <a:pt x="57862" y="96254"/>
                        <a:pt x="54262" y="98632"/>
                      </a:cubicBezTo>
                      <a:cubicBezTo>
                        <a:pt x="50394" y="101076"/>
                        <a:pt x="46158" y="102885"/>
                        <a:pt x="41704" y="103990"/>
                      </a:cubicBezTo>
                      <a:cubicBezTo>
                        <a:pt x="36765" y="105145"/>
                        <a:pt x="31708" y="105698"/>
                        <a:pt x="26635" y="105664"/>
                      </a:cubicBezTo>
                      <a:cubicBezTo>
                        <a:pt x="17526" y="105698"/>
                        <a:pt x="8534" y="103638"/>
                        <a:pt x="346" y="99636"/>
                      </a:cubicBezTo>
                      <a:close/>
                    </a:path>
                  </a:pathLst>
                </a:custGeom>
                <a:solidFill>
                  <a:srgbClr val="1E1E1E"/>
                </a:solidFill>
                <a:ln w="16732"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05317CEF-8C9E-4DC0-A464-784A099FC13A}"/>
                    </a:ext>
                  </a:extLst>
                </p:cNvPr>
                <p:cNvSpPr/>
                <p:nvPr/>
              </p:nvSpPr>
              <p:spPr>
                <a:xfrm>
                  <a:off x="2052186" y="3155428"/>
                  <a:ext cx="58771" cy="132317"/>
                </a:xfrm>
                <a:custGeom>
                  <a:avLst/>
                  <a:gdLst>
                    <a:gd name="connsiteX0" fmla="*/ 58102 w 58771"/>
                    <a:gd name="connsiteY0" fmla="*/ 129097 h 132317"/>
                    <a:gd name="connsiteX1" fmla="*/ 43200 w 58771"/>
                    <a:gd name="connsiteY1" fmla="*/ 132278 h 132317"/>
                    <a:gd name="connsiteX2" fmla="*/ 16744 w 58771"/>
                    <a:gd name="connsiteY2" fmla="*/ 102809 h 132317"/>
                    <a:gd name="connsiteX3" fmla="*/ 16744 w 58771"/>
                    <a:gd name="connsiteY3" fmla="*/ 43367 h 132317"/>
                    <a:gd name="connsiteX4" fmla="*/ 0 w 58771"/>
                    <a:gd name="connsiteY4" fmla="*/ 43367 h 132317"/>
                    <a:gd name="connsiteX5" fmla="*/ 0 w 58771"/>
                    <a:gd name="connsiteY5" fmla="*/ 29637 h 132317"/>
                    <a:gd name="connsiteX6" fmla="*/ 16744 w 58771"/>
                    <a:gd name="connsiteY6" fmla="*/ 29637 h 132317"/>
                    <a:gd name="connsiteX7" fmla="*/ 16744 w 58771"/>
                    <a:gd name="connsiteY7" fmla="*/ 5191 h 132317"/>
                    <a:gd name="connsiteX8" fmla="*/ 33488 w 58771"/>
                    <a:gd name="connsiteY8" fmla="*/ 0 h 132317"/>
                    <a:gd name="connsiteX9" fmla="*/ 33488 w 58771"/>
                    <a:gd name="connsiteY9" fmla="*/ 29637 h 132317"/>
                    <a:gd name="connsiteX10" fmla="*/ 58772 w 58771"/>
                    <a:gd name="connsiteY10" fmla="*/ 29637 h 132317"/>
                    <a:gd name="connsiteX11" fmla="*/ 58772 w 58771"/>
                    <a:gd name="connsiteY11" fmla="*/ 43367 h 132317"/>
                    <a:gd name="connsiteX12" fmla="*/ 33488 w 58771"/>
                    <a:gd name="connsiteY12" fmla="*/ 43367 h 132317"/>
                    <a:gd name="connsiteX13" fmla="*/ 33488 w 58771"/>
                    <a:gd name="connsiteY13" fmla="*/ 99962 h 132317"/>
                    <a:gd name="connsiteX14" fmla="*/ 37004 w 58771"/>
                    <a:gd name="connsiteY14" fmla="*/ 114530 h 132317"/>
                    <a:gd name="connsiteX15" fmla="*/ 48390 w 58771"/>
                    <a:gd name="connsiteY15" fmla="*/ 118716 h 132317"/>
                    <a:gd name="connsiteX16" fmla="*/ 58772 w 58771"/>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7">
                      <a:moveTo>
                        <a:pt x="58102" y="129097"/>
                      </a:moveTo>
                      <a:cubicBezTo>
                        <a:pt x="53497" y="131441"/>
                        <a:pt x="48357" y="132546"/>
                        <a:pt x="43200" y="132278"/>
                      </a:cubicBezTo>
                      <a:cubicBezTo>
                        <a:pt x="25618"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53" y="105069"/>
                        <a:pt x="34275" y="110193"/>
                        <a:pt x="37004" y="114530"/>
                      </a:cubicBezTo>
                      <a:cubicBezTo>
                        <a:pt x="39935" y="117644"/>
                        <a:pt x="44154" y="119185"/>
                        <a:pt x="48390" y="118716"/>
                      </a:cubicBezTo>
                      <a:cubicBezTo>
                        <a:pt x="52141" y="118866"/>
                        <a:pt x="55825" y="117678"/>
                        <a:pt x="58772" y="115367"/>
                      </a:cubicBezTo>
                      <a:close/>
                    </a:path>
                  </a:pathLst>
                </a:custGeom>
                <a:solidFill>
                  <a:srgbClr val="1E1E1E"/>
                </a:solidFill>
                <a:ln w="16732"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146A60-468F-4CAE-B089-0D6CCDC20C32}"/>
                    </a:ext>
                  </a:extLst>
                </p:cNvPr>
                <p:cNvSpPr/>
                <p:nvPr/>
              </p:nvSpPr>
              <p:spPr>
                <a:xfrm>
                  <a:off x="2124928" y="3182653"/>
                  <a:ext cx="98987" cy="105283"/>
                </a:xfrm>
                <a:custGeom>
                  <a:avLst/>
                  <a:gdLst>
                    <a:gd name="connsiteX0" fmla="*/ 48820 w 98987"/>
                    <a:gd name="connsiteY0" fmla="*/ 105221 h 105283"/>
                    <a:gd name="connsiteX1" fmla="*/ 13323 w 98987"/>
                    <a:gd name="connsiteY1" fmla="*/ 91155 h 105283"/>
                    <a:gd name="connsiteX2" fmla="*/ 95 w 98987"/>
                    <a:gd name="connsiteY2" fmla="*/ 53816 h 105283"/>
                    <a:gd name="connsiteX3" fmla="*/ 13825 w 98987"/>
                    <a:gd name="connsiteY3" fmla="*/ 14300 h 105283"/>
                    <a:gd name="connsiteX4" fmla="*/ 51164 w 98987"/>
                    <a:gd name="connsiteY4" fmla="*/ 67 h 105283"/>
                    <a:gd name="connsiteX5" fmla="*/ 86327 w 98987"/>
                    <a:gd name="connsiteY5" fmla="*/ 13965 h 105283"/>
                    <a:gd name="connsiteX6" fmla="*/ 98885 w 98987"/>
                    <a:gd name="connsiteY6" fmla="*/ 52309 h 105283"/>
                    <a:gd name="connsiteX7" fmla="*/ 85322 w 98987"/>
                    <a:gd name="connsiteY7" fmla="*/ 90821 h 105283"/>
                    <a:gd name="connsiteX8" fmla="*/ 48820 w 98987"/>
                    <a:gd name="connsiteY8" fmla="*/ 105221 h 105283"/>
                    <a:gd name="connsiteX9" fmla="*/ 49992 w 98987"/>
                    <a:gd name="connsiteY9" fmla="*/ 13630 h 105283"/>
                    <a:gd name="connsiteX10" fmla="*/ 25546 w 98987"/>
                    <a:gd name="connsiteY10" fmla="*/ 24179 h 105283"/>
                    <a:gd name="connsiteX11" fmla="*/ 16504 w 98987"/>
                    <a:gd name="connsiteY11" fmla="*/ 53314 h 105283"/>
                    <a:gd name="connsiteX12" fmla="*/ 25546 w 98987"/>
                    <a:gd name="connsiteY12" fmla="*/ 81444 h 105283"/>
                    <a:gd name="connsiteX13" fmla="*/ 49992 w 98987"/>
                    <a:gd name="connsiteY13" fmla="*/ 91658 h 105283"/>
                    <a:gd name="connsiteX14" fmla="*/ 74104 w 98987"/>
                    <a:gd name="connsiteY14" fmla="*/ 81611 h 105283"/>
                    <a:gd name="connsiteX15" fmla="*/ 82476 w 98987"/>
                    <a:gd name="connsiteY15" fmla="*/ 52812 h 105283"/>
                    <a:gd name="connsiteX16" fmla="*/ 74941 w 98987"/>
                    <a:gd name="connsiteY16" fmla="*/ 24514 h 105283"/>
                    <a:gd name="connsiteX17" fmla="*/ 49992 w 98987"/>
                    <a:gd name="connsiteY17" fmla="*/ 13630 h 10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987" h="105283">
                      <a:moveTo>
                        <a:pt x="48820" y="105221"/>
                      </a:moveTo>
                      <a:cubicBezTo>
                        <a:pt x="35525" y="105807"/>
                        <a:pt x="22616" y="100683"/>
                        <a:pt x="13323" y="91155"/>
                      </a:cubicBezTo>
                      <a:cubicBezTo>
                        <a:pt x="4147" y="80942"/>
                        <a:pt x="-608" y="67530"/>
                        <a:pt x="95" y="53816"/>
                      </a:cubicBezTo>
                      <a:cubicBezTo>
                        <a:pt x="-759" y="39349"/>
                        <a:pt x="4180" y="25134"/>
                        <a:pt x="13825" y="14300"/>
                      </a:cubicBezTo>
                      <a:cubicBezTo>
                        <a:pt x="23771" y="4588"/>
                        <a:pt x="37284" y="-552"/>
                        <a:pt x="51164" y="67"/>
                      </a:cubicBezTo>
                      <a:cubicBezTo>
                        <a:pt x="64359" y="-653"/>
                        <a:pt x="77202" y="4421"/>
                        <a:pt x="86327" y="13965"/>
                      </a:cubicBezTo>
                      <a:cubicBezTo>
                        <a:pt x="95235" y="24681"/>
                        <a:pt x="99739" y="38395"/>
                        <a:pt x="98885" y="52309"/>
                      </a:cubicBezTo>
                      <a:cubicBezTo>
                        <a:pt x="99572" y="66425"/>
                        <a:pt x="94699" y="80255"/>
                        <a:pt x="85322" y="90821"/>
                      </a:cubicBezTo>
                      <a:cubicBezTo>
                        <a:pt x="75812" y="100666"/>
                        <a:pt x="62500" y="105924"/>
                        <a:pt x="48820" y="105221"/>
                      </a:cubicBezTo>
                      <a:close/>
                      <a:moveTo>
                        <a:pt x="49992" y="13630"/>
                      </a:moveTo>
                      <a:cubicBezTo>
                        <a:pt x="40666" y="13245"/>
                        <a:pt x="31658" y="17113"/>
                        <a:pt x="25546" y="24179"/>
                      </a:cubicBezTo>
                      <a:cubicBezTo>
                        <a:pt x="19099" y="32468"/>
                        <a:pt x="15885" y="42832"/>
                        <a:pt x="16504" y="53314"/>
                      </a:cubicBezTo>
                      <a:cubicBezTo>
                        <a:pt x="15935" y="63494"/>
                        <a:pt x="19150" y="73507"/>
                        <a:pt x="25546" y="81444"/>
                      </a:cubicBezTo>
                      <a:cubicBezTo>
                        <a:pt x="31775" y="88326"/>
                        <a:pt x="40733" y="92060"/>
                        <a:pt x="49992" y="91658"/>
                      </a:cubicBezTo>
                      <a:cubicBezTo>
                        <a:pt x="59151" y="92227"/>
                        <a:pt x="68059" y="88510"/>
                        <a:pt x="74104" y="81611"/>
                      </a:cubicBezTo>
                      <a:cubicBezTo>
                        <a:pt x="80182" y="73289"/>
                        <a:pt x="83146" y="63092"/>
                        <a:pt x="82476" y="52812"/>
                      </a:cubicBezTo>
                      <a:cubicBezTo>
                        <a:pt x="83196" y="42798"/>
                        <a:pt x="80550" y="32836"/>
                        <a:pt x="74941" y="24514"/>
                      </a:cubicBezTo>
                      <a:cubicBezTo>
                        <a:pt x="68913" y="17013"/>
                        <a:pt x="59587" y="12944"/>
                        <a:pt x="49992" y="13630"/>
                      </a:cubicBezTo>
                      <a:close/>
                    </a:path>
                  </a:pathLst>
                </a:custGeom>
                <a:solidFill>
                  <a:srgbClr val="1E1E1E"/>
                </a:solidFill>
                <a:ln w="16732"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6AC9456-3E7A-4815-A289-EDE5BEC8BFBE}"/>
                    </a:ext>
                  </a:extLst>
                </p:cNvPr>
                <p:cNvSpPr/>
                <p:nvPr/>
              </p:nvSpPr>
              <p:spPr>
                <a:xfrm>
                  <a:off x="2249431" y="3183183"/>
                  <a:ext cx="52743" cy="102346"/>
                </a:xfrm>
                <a:custGeom>
                  <a:avLst/>
                  <a:gdLst>
                    <a:gd name="connsiteX0" fmla="*/ 52577 w 52743"/>
                    <a:gd name="connsiteY0" fmla="*/ 18291 h 102346"/>
                    <a:gd name="connsiteX1" fmla="*/ 40353 w 52743"/>
                    <a:gd name="connsiteY1" fmla="*/ 14942 h 102346"/>
                    <a:gd name="connsiteX2" fmla="*/ 23609 w 52743"/>
                    <a:gd name="connsiteY2" fmla="*/ 24654 h 102346"/>
                    <a:gd name="connsiteX3" fmla="*/ 16744 w 52743"/>
                    <a:gd name="connsiteY3" fmla="*/ 51109 h 102346"/>
                    <a:gd name="connsiteX4" fmla="*/ 16744 w 52743"/>
                    <a:gd name="connsiteY4" fmla="*/ 102346 h 102346"/>
                    <a:gd name="connsiteX5" fmla="*/ 0 w 52743"/>
                    <a:gd name="connsiteY5" fmla="*/ 102346 h 102346"/>
                    <a:gd name="connsiteX6" fmla="*/ 0 w 52743"/>
                    <a:gd name="connsiteY6" fmla="*/ 1882 h 102346"/>
                    <a:gd name="connsiteX7" fmla="*/ 16744 w 52743"/>
                    <a:gd name="connsiteY7" fmla="*/ 1882 h 102346"/>
                    <a:gd name="connsiteX8" fmla="*/ 16744 w 52743"/>
                    <a:gd name="connsiteY8" fmla="*/ 22644 h 102346"/>
                    <a:gd name="connsiteX9" fmla="*/ 16744 w 52743"/>
                    <a:gd name="connsiteY9" fmla="*/ 22644 h 102346"/>
                    <a:gd name="connsiteX10" fmla="*/ 27293 w 52743"/>
                    <a:gd name="connsiteY10" fmla="*/ 5900 h 102346"/>
                    <a:gd name="connsiteX11" fmla="*/ 43032 w 52743"/>
                    <a:gd name="connsiteY11" fmla="*/ 40 h 102346"/>
                    <a:gd name="connsiteX12" fmla="*/ 52744 w 52743"/>
                    <a:gd name="connsiteY12" fmla="*/ 1379 h 1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46">
                      <a:moveTo>
                        <a:pt x="52577" y="18291"/>
                      </a:moveTo>
                      <a:cubicBezTo>
                        <a:pt x="48977" y="15863"/>
                        <a:pt x="44690" y="14691"/>
                        <a:pt x="40353" y="14942"/>
                      </a:cubicBezTo>
                      <a:cubicBezTo>
                        <a:pt x="33522" y="15244"/>
                        <a:pt x="27276" y="18877"/>
                        <a:pt x="23609" y="24654"/>
                      </a:cubicBezTo>
                      <a:cubicBezTo>
                        <a:pt x="18686" y="32574"/>
                        <a:pt x="16292" y="41800"/>
                        <a:pt x="16744" y="51109"/>
                      </a:cubicBezTo>
                      <a:lnTo>
                        <a:pt x="16744" y="102346"/>
                      </a:lnTo>
                      <a:lnTo>
                        <a:pt x="0" y="102346"/>
                      </a:lnTo>
                      <a:lnTo>
                        <a:pt x="0" y="1882"/>
                      </a:lnTo>
                      <a:lnTo>
                        <a:pt x="16744" y="1882"/>
                      </a:lnTo>
                      <a:lnTo>
                        <a:pt x="16744" y="22644"/>
                      </a:lnTo>
                      <a:lnTo>
                        <a:pt x="16744" y="22644"/>
                      </a:lnTo>
                      <a:cubicBezTo>
                        <a:pt x="18636" y="16198"/>
                        <a:pt x="22303" y="10404"/>
                        <a:pt x="27293" y="5900"/>
                      </a:cubicBezTo>
                      <a:cubicBezTo>
                        <a:pt x="31663" y="2116"/>
                        <a:pt x="37256" y="40"/>
                        <a:pt x="43032" y="40"/>
                      </a:cubicBezTo>
                      <a:cubicBezTo>
                        <a:pt x="46331" y="-144"/>
                        <a:pt x="49630" y="308"/>
                        <a:pt x="52744" y="1379"/>
                      </a:cubicBezTo>
                      <a:close/>
                    </a:path>
                  </a:pathLst>
                </a:custGeom>
                <a:solidFill>
                  <a:srgbClr val="1E1E1E"/>
                </a:solidFill>
                <a:ln w="16732"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6CC0DA5-5B90-4F95-9326-735D0E9BF0F9}"/>
                    </a:ext>
                  </a:extLst>
                </p:cNvPr>
                <p:cNvSpPr/>
                <p:nvPr/>
              </p:nvSpPr>
              <p:spPr>
                <a:xfrm>
                  <a:off x="2312950" y="3182666"/>
                  <a:ext cx="88284" cy="105277"/>
                </a:xfrm>
                <a:custGeom>
                  <a:avLst/>
                  <a:gdLst>
                    <a:gd name="connsiteX0" fmla="*/ 87848 w 88284"/>
                    <a:gd name="connsiteY0" fmla="*/ 56650 h 105277"/>
                    <a:gd name="connsiteX1" fmla="*/ 16853 w 88284"/>
                    <a:gd name="connsiteY1" fmla="*/ 56650 h 105277"/>
                    <a:gd name="connsiteX2" fmla="*/ 25895 w 88284"/>
                    <a:gd name="connsiteY2" fmla="*/ 82603 h 105277"/>
                    <a:gd name="connsiteX3" fmla="*/ 49672 w 88284"/>
                    <a:gd name="connsiteY3" fmla="*/ 91645 h 105277"/>
                    <a:gd name="connsiteX4" fmla="*/ 80983 w 88284"/>
                    <a:gd name="connsiteY4" fmla="*/ 80594 h 105277"/>
                    <a:gd name="connsiteX5" fmla="*/ 80983 w 88284"/>
                    <a:gd name="connsiteY5" fmla="*/ 95664 h 105277"/>
                    <a:gd name="connsiteX6" fmla="*/ 45820 w 88284"/>
                    <a:gd name="connsiteY6" fmla="*/ 105208 h 105277"/>
                    <a:gd name="connsiteX7" fmla="*/ 12332 w 88284"/>
                    <a:gd name="connsiteY7" fmla="*/ 91645 h 105277"/>
                    <a:gd name="connsiteX8" fmla="*/ 109 w 88284"/>
                    <a:gd name="connsiteY8" fmla="*/ 53134 h 105277"/>
                    <a:gd name="connsiteX9" fmla="*/ 13337 w 88284"/>
                    <a:gd name="connsiteY9" fmla="*/ 14790 h 105277"/>
                    <a:gd name="connsiteX10" fmla="*/ 46825 w 88284"/>
                    <a:gd name="connsiteY10" fmla="*/ 55 h 105277"/>
                    <a:gd name="connsiteX11" fmla="*/ 77467 w 88284"/>
                    <a:gd name="connsiteY11" fmla="*/ 12780 h 105277"/>
                    <a:gd name="connsiteX12" fmla="*/ 88183 w 88284"/>
                    <a:gd name="connsiteY12" fmla="*/ 48278 h 105277"/>
                    <a:gd name="connsiteX13" fmla="*/ 71104 w 88284"/>
                    <a:gd name="connsiteY13" fmla="*/ 43087 h 105277"/>
                    <a:gd name="connsiteX14" fmla="*/ 64406 w 88284"/>
                    <a:gd name="connsiteY14" fmla="*/ 21320 h 105277"/>
                    <a:gd name="connsiteX15" fmla="*/ 45988 w 88284"/>
                    <a:gd name="connsiteY15" fmla="*/ 13618 h 105277"/>
                    <a:gd name="connsiteX16" fmla="*/ 26565 w 88284"/>
                    <a:gd name="connsiteY16" fmla="*/ 21822 h 105277"/>
                    <a:gd name="connsiteX17" fmla="*/ 16853 w 88284"/>
                    <a:gd name="connsiteY17" fmla="*/ 43087 h 10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4" h="105277">
                      <a:moveTo>
                        <a:pt x="87848" y="56650"/>
                      </a:moveTo>
                      <a:lnTo>
                        <a:pt x="16853" y="56650"/>
                      </a:lnTo>
                      <a:cubicBezTo>
                        <a:pt x="16535" y="66127"/>
                        <a:pt x="19767" y="75370"/>
                        <a:pt x="25895" y="82603"/>
                      </a:cubicBezTo>
                      <a:cubicBezTo>
                        <a:pt x="32191" y="88832"/>
                        <a:pt x="40831" y="92114"/>
                        <a:pt x="49672" y="91645"/>
                      </a:cubicBezTo>
                      <a:cubicBezTo>
                        <a:pt x="61058" y="91611"/>
                        <a:pt x="72109" y="87727"/>
                        <a:pt x="80983" y="80594"/>
                      </a:cubicBezTo>
                      <a:lnTo>
                        <a:pt x="80983" y="95664"/>
                      </a:lnTo>
                      <a:cubicBezTo>
                        <a:pt x="70552" y="102462"/>
                        <a:pt x="58261" y="105811"/>
                        <a:pt x="45820" y="105208"/>
                      </a:cubicBezTo>
                      <a:cubicBezTo>
                        <a:pt x="33195" y="105911"/>
                        <a:pt x="20905" y="100938"/>
                        <a:pt x="12332" y="91645"/>
                      </a:cubicBezTo>
                      <a:cubicBezTo>
                        <a:pt x="3609" y="80778"/>
                        <a:pt x="-762" y="67048"/>
                        <a:pt x="109" y="53134"/>
                      </a:cubicBezTo>
                      <a:cubicBezTo>
                        <a:pt x="-527" y="39135"/>
                        <a:pt x="4211" y="25422"/>
                        <a:pt x="13337" y="14790"/>
                      </a:cubicBezTo>
                      <a:cubicBezTo>
                        <a:pt x="21759" y="5162"/>
                        <a:pt x="34033" y="-230"/>
                        <a:pt x="46825" y="55"/>
                      </a:cubicBezTo>
                      <a:cubicBezTo>
                        <a:pt x="58446" y="-565"/>
                        <a:pt x="69714" y="4107"/>
                        <a:pt x="77467" y="12780"/>
                      </a:cubicBezTo>
                      <a:cubicBezTo>
                        <a:pt x="85169" y="22961"/>
                        <a:pt x="88970" y="35552"/>
                        <a:pt x="88183" y="48278"/>
                      </a:cubicBezTo>
                      <a:close/>
                      <a:moveTo>
                        <a:pt x="71104" y="43087"/>
                      </a:moveTo>
                      <a:cubicBezTo>
                        <a:pt x="71489" y="35268"/>
                        <a:pt x="69111" y="27565"/>
                        <a:pt x="64406" y="21320"/>
                      </a:cubicBezTo>
                      <a:cubicBezTo>
                        <a:pt x="59768" y="16079"/>
                        <a:pt x="52987" y="13232"/>
                        <a:pt x="45988" y="13618"/>
                      </a:cubicBezTo>
                      <a:cubicBezTo>
                        <a:pt x="38637" y="13467"/>
                        <a:pt x="31571" y="16447"/>
                        <a:pt x="26565" y="21822"/>
                      </a:cubicBezTo>
                      <a:cubicBezTo>
                        <a:pt x="21089" y="27649"/>
                        <a:pt x="17674" y="35134"/>
                        <a:pt x="16853" y="43087"/>
                      </a:cubicBezTo>
                      <a:close/>
                    </a:path>
                  </a:pathLst>
                </a:custGeom>
                <a:solidFill>
                  <a:srgbClr val="1E1E1E"/>
                </a:solidFill>
                <a:ln w="16732"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4670C9E-2987-42AB-ACC7-C1F1F0FC89FF}"/>
                    </a:ext>
                  </a:extLst>
                </p:cNvPr>
                <p:cNvSpPr/>
                <p:nvPr/>
              </p:nvSpPr>
              <p:spPr>
                <a:xfrm>
                  <a:off x="2418379" y="3183381"/>
                  <a:ext cx="66637" cy="105667"/>
                </a:xfrm>
                <a:custGeom>
                  <a:avLst/>
                  <a:gdLst>
                    <a:gd name="connsiteX0" fmla="*/ 0 w 66637"/>
                    <a:gd name="connsiteY0" fmla="*/ 98632 h 105667"/>
                    <a:gd name="connsiteX1" fmla="*/ 0 w 66637"/>
                    <a:gd name="connsiteY1" fmla="*/ 81888 h 105667"/>
                    <a:gd name="connsiteX2" fmla="*/ 28967 w 66637"/>
                    <a:gd name="connsiteY2" fmla="*/ 91599 h 105667"/>
                    <a:gd name="connsiteX3" fmla="*/ 50232 w 66637"/>
                    <a:gd name="connsiteY3" fmla="*/ 77534 h 105667"/>
                    <a:gd name="connsiteX4" fmla="*/ 48390 w 66637"/>
                    <a:gd name="connsiteY4" fmla="*/ 70669 h 105667"/>
                    <a:gd name="connsiteX5" fmla="*/ 43367 w 66637"/>
                    <a:gd name="connsiteY5" fmla="*/ 65813 h 105667"/>
                    <a:gd name="connsiteX6" fmla="*/ 36167 w 66637"/>
                    <a:gd name="connsiteY6" fmla="*/ 61962 h 105667"/>
                    <a:gd name="connsiteX7" fmla="*/ 27125 w 66637"/>
                    <a:gd name="connsiteY7" fmla="*/ 58278 h 105667"/>
                    <a:gd name="connsiteX8" fmla="*/ 15405 w 66637"/>
                    <a:gd name="connsiteY8" fmla="*/ 52920 h 105667"/>
                    <a:gd name="connsiteX9" fmla="*/ 7032 w 66637"/>
                    <a:gd name="connsiteY9" fmla="*/ 46892 h 105667"/>
                    <a:gd name="connsiteX10" fmla="*/ 2009 w 66637"/>
                    <a:gd name="connsiteY10" fmla="*/ 39190 h 105667"/>
                    <a:gd name="connsiteX11" fmla="*/ 167 w 66637"/>
                    <a:gd name="connsiteY11" fmla="*/ 29144 h 105667"/>
                    <a:gd name="connsiteX12" fmla="*/ 3516 w 66637"/>
                    <a:gd name="connsiteY12" fmla="*/ 16586 h 105667"/>
                    <a:gd name="connsiteX13" fmla="*/ 12056 w 66637"/>
                    <a:gd name="connsiteY13" fmla="*/ 7376 h 105667"/>
                    <a:gd name="connsiteX14" fmla="*/ 24446 w 66637"/>
                    <a:gd name="connsiteY14" fmla="*/ 1851 h 105667"/>
                    <a:gd name="connsiteX15" fmla="*/ 61953 w 66637"/>
                    <a:gd name="connsiteY15" fmla="*/ 4530 h 105667"/>
                    <a:gd name="connsiteX16" fmla="*/ 61953 w 66637"/>
                    <a:gd name="connsiteY16" fmla="*/ 21274 h 105667"/>
                    <a:gd name="connsiteX17" fmla="*/ 36502 w 66637"/>
                    <a:gd name="connsiteY17" fmla="*/ 14074 h 105667"/>
                    <a:gd name="connsiteX18" fmla="*/ 28298 w 66637"/>
                    <a:gd name="connsiteY18" fmla="*/ 15078 h 105667"/>
                    <a:gd name="connsiteX19" fmla="*/ 22102 w 66637"/>
                    <a:gd name="connsiteY19" fmla="*/ 17925 h 105667"/>
                    <a:gd name="connsiteX20" fmla="*/ 18084 w 66637"/>
                    <a:gd name="connsiteY20" fmla="*/ 22446 h 105667"/>
                    <a:gd name="connsiteX21" fmla="*/ 16744 w 66637"/>
                    <a:gd name="connsiteY21" fmla="*/ 28139 h 105667"/>
                    <a:gd name="connsiteX22" fmla="*/ 18084 w 66637"/>
                    <a:gd name="connsiteY22" fmla="*/ 34837 h 105667"/>
                    <a:gd name="connsiteX23" fmla="*/ 22270 w 66637"/>
                    <a:gd name="connsiteY23" fmla="*/ 39525 h 105667"/>
                    <a:gd name="connsiteX24" fmla="*/ 28967 w 66637"/>
                    <a:gd name="connsiteY24" fmla="*/ 43209 h 105667"/>
                    <a:gd name="connsiteX25" fmla="*/ 37842 w 66637"/>
                    <a:gd name="connsiteY25" fmla="*/ 46892 h 105667"/>
                    <a:gd name="connsiteX26" fmla="*/ 49897 w 66637"/>
                    <a:gd name="connsiteY26" fmla="*/ 52083 h 105667"/>
                    <a:gd name="connsiteX27" fmla="*/ 58939 w 66637"/>
                    <a:gd name="connsiteY27" fmla="*/ 58111 h 105667"/>
                    <a:gd name="connsiteX28" fmla="*/ 64632 w 66637"/>
                    <a:gd name="connsiteY28" fmla="*/ 65981 h 105667"/>
                    <a:gd name="connsiteX29" fmla="*/ 63293 w 66637"/>
                    <a:gd name="connsiteY29" fmla="*/ 89422 h 105667"/>
                    <a:gd name="connsiteX30" fmla="*/ 54586 w 66637"/>
                    <a:gd name="connsiteY30" fmla="*/ 98632 h 105667"/>
                    <a:gd name="connsiteX31" fmla="*/ 41860 w 66637"/>
                    <a:gd name="connsiteY31" fmla="*/ 103990 h 105667"/>
                    <a:gd name="connsiteX32" fmla="*/ 26958 w 66637"/>
                    <a:gd name="connsiteY32" fmla="*/ 105664 h 105667"/>
                    <a:gd name="connsiteX33" fmla="*/ 0 w 66637"/>
                    <a:gd name="connsiteY33" fmla="*/ 98632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637" h="105667">
                      <a:moveTo>
                        <a:pt x="0" y="98632"/>
                      </a:moveTo>
                      <a:lnTo>
                        <a:pt x="0" y="81888"/>
                      </a:lnTo>
                      <a:cubicBezTo>
                        <a:pt x="8305" y="88250"/>
                        <a:pt x="18502" y="91666"/>
                        <a:pt x="28967" y="91599"/>
                      </a:cubicBezTo>
                      <a:cubicBezTo>
                        <a:pt x="43032" y="91599"/>
                        <a:pt x="50232" y="86911"/>
                        <a:pt x="50232" y="77534"/>
                      </a:cubicBezTo>
                      <a:cubicBezTo>
                        <a:pt x="50282" y="75123"/>
                        <a:pt x="49646" y="72729"/>
                        <a:pt x="48390" y="70669"/>
                      </a:cubicBezTo>
                      <a:cubicBezTo>
                        <a:pt x="47084" y="68710"/>
                        <a:pt x="45360" y="67069"/>
                        <a:pt x="43367" y="65813"/>
                      </a:cubicBezTo>
                      <a:cubicBezTo>
                        <a:pt x="41174" y="64172"/>
                        <a:pt x="38746" y="62866"/>
                        <a:pt x="36167" y="61962"/>
                      </a:cubicBezTo>
                      <a:lnTo>
                        <a:pt x="27125" y="58278"/>
                      </a:lnTo>
                      <a:cubicBezTo>
                        <a:pt x="23124" y="56721"/>
                        <a:pt x="19206" y="54930"/>
                        <a:pt x="15405" y="52920"/>
                      </a:cubicBezTo>
                      <a:cubicBezTo>
                        <a:pt x="12324" y="51363"/>
                        <a:pt x="9494" y="49320"/>
                        <a:pt x="7032" y="46892"/>
                      </a:cubicBezTo>
                      <a:cubicBezTo>
                        <a:pt x="4856" y="44699"/>
                        <a:pt x="3131" y="42070"/>
                        <a:pt x="2009" y="39190"/>
                      </a:cubicBezTo>
                      <a:cubicBezTo>
                        <a:pt x="737" y="35992"/>
                        <a:pt x="117" y="32576"/>
                        <a:pt x="167" y="29144"/>
                      </a:cubicBezTo>
                      <a:cubicBezTo>
                        <a:pt x="117" y="24723"/>
                        <a:pt x="1272" y="20386"/>
                        <a:pt x="3516" y="16586"/>
                      </a:cubicBezTo>
                      <a:cubicBezTo>
                        <a:pt x="5676" y="12935"/>
                        <a:pt x="8590" y="9804"/>
                        <a:pt x="12056" y="7376"/>
                      </a:cubicBezTo>
                      <a:cubicBezTo>
                        <a:pt x="15890" y="4931"/>
                        <a:pt x="20059" y="3073"/>
                        <a:pt x="24446" y="1851"/>
                      </a:cubicBezTo>
                      <a:cubicBezTo>
                        <a:pt x="36904" y="-1331"/>
                        <a:pt x="50065" y="-393"/>
                        <a:pt x="61953" y="4530"/>
                      </a:cubicBezTo>
                      <a:lnTo>
                        <a:pt x="61953" y="21274"/>
                      </a:lnTo>
                      <a:cubicBezTo>
                        <a:pt x="54351" y="16468"/>
                        <a:pt x="45511" y="13957"/>
                        <a:pt x="36502" y="14074"/>
                      </a:cubicBezTo>
                      <a:cubicBezTo>
                        <a:pt x="33739" y="14040"/>
                        <a:pt x="30976" y="14392"/>
                        <a:pt x="28298" y="15078"/>
                      </a:cubicBezTo>
                      <a:cubicBezTo>
                        <a:pt x="26104" y="15715"/>
                        <a:pt x="24011" y="16686"/>
                        <a:pt x="22102" y="17925"/>
                      </a:cubicBezTo>
                      <a:cubicBezTo>
                        <a:pt x="20495" y="19181"/>
                        <a:pt x="19138" y="20704"/>
                        <a:pt x="18084" y="22446"/>
                      </a:cubicBezTo>
                      <a:cubicBezTo>
                        <a:pt x="17213" y="24221"/>
                        <a:pt x="16744" y="26163"/>
                        <a:pt x="16744" y="28139"/>
                      </a:cubicBezTo>
                      <a:cubicBezTo>
                        <a:pt x="16727" y="30433"/>
                        <a:pt x="17179" y="32727"/>
                        <a:pt x="18084" y="34837"/>
                      </a:cubicBezTo>
                      <a:cubicBezTo>
                        <a:pt x="19155" y="36662"/>
                        <a:pt x="20579" y="38252"/>
                        <a:pt x="22270" y="39525"/>
                      </a:cubicBezTo>
                      <a:cubicBezTo>
                        <a:pt x="24363" y="40998"/>
                        <a:pt x="26606" y="42221"/>
                        <a:pt x="28967" y="43209"/>
                      </a:cubicBezTo>
                      <a:lnTo>
                        <a:pt x="37842" y="46892"/>
                      </a:lnTo>
                      <a:cubicBezTo>
                        <a:pt x="41961" y="48366"/>
                        <a:pt x="45996" y="50107"/>
                        <a:pt x="49897" y="52083"/>
                      </a:cubicBezTo>
                      <a:cubicBezTo>
                        <a:pt x="53129" y="53741"/>
                        <a:pt x="56160" y="55767"/>
                        <a:pt x="58939" y="58111"/>
                      </a:cubicBezTo>
                      <a:cubicBezTo>
                        <a:pt x="61367" y="60304"/>
                        <a:pt x="63293" y="62983"/>
                        <a:pt x="64632" y="65981"/>
                      </a:cubicBezTo>
                      <a:cubicBezTo>
                        <a:pt x="67713" y="73599"/>
                        <a:pt x="67228" y="82206"/>
                        <a:pt x="63293" y="89422"/>
                      </a:cubicBezTo>
                      <a:cubicBezTo>
                        <a:pt x="61116" y="93106"/>
                        <a:pt x="58136" y="96254"/>
                        <a:pt x="54586" y="98632"/>
                      </a:cubicBezTo>
                      <a:cubicBezTo>
                        <a:pt x="50668" y="101110"/>
                        <a:pt x="46364" y="102918"/>
                        <a:pt x="41860" y="103990"/>
                      </a:cubicBezTo>
                      <a:cubicBezTo>
                        <a:pt x="36971" y="105145"/>
                        <a:pt x="31981" y="105714"/>
                        <a:pt x="26958" y="105664"/>
                      </a:cubicBezTo>
                      <a:cubicBezTo>
                        <a:pt x="17531" y="105513"/>
                        <a:pt x="8288" y="103102"/>
                        <a:pt x="0" y="98632"/>
                      </a:cubicBezTo>
                      <a:close/>
                    </a:path>
                  </a:pathLst>
                </a:custGeom>
                <a:solidFill>
                  <a:srgbClr val="1E1E1E"/>
                </a:solidFill>
                <a:ln w="16732" cap="flat">
                  <a:noFill/>
                  <a:prstDash val="solid"/>
                  <a:miter/>
                </a:ln>
              </p:spPr>
              <p:txBody>
                <a:bodyPr rtlCol="0" anchor="ctr"/>
                <a:lstStyle/>
                <a:p>
                  <a:endParaRPr lang="en-US"/>
                </a:p>
              </p:txBody>
            </p:sp>
          </p:grpSp>
          <p:grpSp>
            <p:nvGrpSpPr>
              <p:cNvPr id="222" name="Graphic 4">
                <a:extLst>
                  <a:ext uri="{FF2B5EF4-FFF2-40B4-BE49-F238E27FC236}">
                    <a16:creationId xmlns:a16="http://schemas.microsoft.com/office/drawing/2014/main" id="{F572C04A-07B5-4A63-9A3F-B7160715649D}"/>
                  </a:ext>
                </a:extLst>
              </p:cNvPr>
              <p:cNvGrpSpPr/>
              <p:nvPr/>
            </p:nvGrpSpPr>
            <p:grpSpPr>
              <a:xfrm>
                <a:off x="1284220" y="3805874"/>
                <a:ext cx="1474563" cy="190133"/>
                <a:chOff x="1284220" y="3805874"/>
                <a:chExt cx="1474563" cy="190133"/>
              </a:xfrm>
              <a:solidFill>
                <a:srgbClr val="1E1E1E"/>
              </a:solidFill>
            </p:grpSpPr>
            <p:sp>
              <p:nvSpPr>
                <p:cNvPr id="223" name="Freeform: Shape 222">
                  <a:extLst>
                    <a:ext uri="{FF2B5EF4-FFF2-40B4-BE49-F238E27FC236}">
                      <a16:creationId xmlns:a16="http://schemas.microsoft.com/office/drawing/2014/main" id="{2C49B3E2-49DC-494C-9A3E-9AC1F64E9745}"/>
                    </a:ext>
                  </a:extLst>
                </p:cNvPr>
                <p:cNvSpPr/>
                <p:nvPr/>
              </p:nvSpPr>
              <p:spPr>
                <a:xfrm>
                  <a:off x="1284220" y="3805874"/>
                  <a:ext cx="105400" cy="145134"/>
                </a:xfrm>
                <a:custGeom>
                  <a:avLst/>
                  <a:gdLst>
                    <a:gd name="connsiteX0" fmla="*/ 105066 w 105400"/>
                    <a:gd name="connsiteY0" fmla="*/ 136862 h 145134"/>
                    <a:gd name="connsiteX1" fmla="*/ 66219 w 105400"/>
                    <a:gd name="connsiteY1" fmla="*/ 145067 h 145134"/>
                    <a:gd name="connsiteX2" fmla="*/ 17996 w 105400"/>
                    <a:gd name="connsiteY2" fmla="*/ 125811 h 145134"/>
                    <a:gd name="connsiteX3" fmla="*/ 80 w 105400"/>
                    <a:gd name="connsiteY3" fmla="*/ 75579 h 145134"/>
                    <a:gd name="connsiteX4" fmla="*/ 20340 w 105400"/>
                    <a:gd name="connsiteY4" fmla="*/ 20826 h 145134"/>
                    <a:gd name="connsiteX5" fmla="*/ 71912 w 105400"/>
                    <a:gd name="connsiteY5" fmla="*/ 63 h 145134"/>
                    <a:gd name="connsiteX6" fmla="*/ 105400 w 105400"/>
                    <a:gd name="connsiteY6" fmla="*/ 5923 h 145134"/>
                    <a:gd name="connsiteX7" fmla="*/ 105400 w 105400"/>
                    <a:gd name="connsiteY7" fmla="*/ 22667 h 145134"/>
                    <a:gd name="connsiteX8" fmla="*/ 71912 w 105400"/>
                    <a:gd name="connsiteY8" fmla="*/ 14295 h 145134"/>
                    <a:gd name="connsiteX9" fmla="*/ 32731 w 105400"/>
                    <a:gd name="connsiteY9" fmla="*/ 31039 h 145134"/>
                    <a:gd name="connsiteX10" fmla="*/ 17661 w 105400"/>
                    <a:gd name="connsiteY10" fmla="*/ 74239 h 145134"/>
                    <a:gd name="connsiteX11" fmla="*/ 31726 w 105400"/>
                    <a:gd name="connsiteY11" fmla="*/ 115262 h 145134"/>
                    <a:gd name="connsiteX12" fmla="*/ 68563 w 105400"/>
                    <a:gd name="connsiteY12" fmla="*/ 130500 h 145134"/>
                    <a:gd name="connsiteX13" fmla="*/ 105400 w 105400"/>
                    <a:gd name="connsiteY13" fmla="*/ 121123 h 14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400" h="145134">
                      <a:moveTo>
                        <a:pt x="105066" y="136862"/>
                      </a:moveTo>
                      <a:cubicBezTo>
                        <a:pt x="92980" y="142723"/>
                        <a:pt x="79643" y="145536"/>
                        <a:pt x="66219" y="145067"/>
                      </a:cubicBezTo>
                      <a:cubicBezTo>
                        <a:pt x="48119" y="145904"/>
                        <a:pt x="30539" y="138888"/>
                        <a:pt x="17996" y="125811"/>
                      </a:cubicBezTo>
                      <a:cubicBezTo>
                        <a:pt x="5815" y="111981"/>
                        <a:pt x="-598" y="93997"/>
                        <a:pt x="80" y="75579"/>
                      </a:cubicBezTo>
                      <a:cubicBezTo>
                        <a:pt x="-856" y="55335"/>
                        <a:pt x="6454" y="35577"/>
                        <a:pt x="20340" y="20826"/>
                      </a:cubicBezTo>
                      <a:cubicBezTo>
                        <a:pt x="33846" y="6961"/>
                        <a:pt x="52566" y="-573"/>
                        <a:pt x="71912" y="63"/>
                      </a:cubicBezTo>
                      <a:cubicBezTo>
                        <a:pt x="83365" y="-389"/>
                        <a:pt x="94781" y="1603"/>
                        <a:pt x="105400" y="5923"/>
                      </a:cubicBezTo>
                      <a:lnTo>
                        <a:pt x="105400" y="22667"/>
                      </a:lnTo>
                      <a:cubicBezTo>
                        <a:pt x="95128" y="17092"/>
                        <a:pt x="83605" y="14195"/>
                        <a:pt x="71912" y="14295"/>
                      </a:cubicBezTo>
                      <a:cubicBezTo>
                        <a:pt x="57015" y="13793"/>
                        <a:pt x="42660" y="19921"/>
                        <a:pt x="32731" y="31039"/>
                      </a:cubicBezTo>
                      <a:cubicBezTo>
                        <a:pt x="22258" y="42911"/>
                        <a:pt x="16848" y="58416"/>
                        <a:pt x="17661" y="74239"/>
                      </a:cubicBezTo>
                      <a:cubicBezTo>
                        <a:pt x="16915" y="89209"/>
                        <a:pt x="21949" y="103893"/>
                        <a:pt x="31726" y="115262"/>
                      </a:cubicBezTo>
                      <a:cubicBezTo>
                        <a:pt x="41220" y="125443"/>
                        <a:pt x="54657" y="130985"/>
                        <a:pt x="68563" y="130500"/>
                      </a:cubicBezTo>
                      <a:cubicBezTo>
                        <a:pt x="81470" y="130801"/>
                        <a:pt x="94212" y="127569"/>
                        <a:pt x="105400" y="121123"/>
                      </a:cubicBezTo>
                      <a:close/>
                    </a:path>
                  </a:pathLst>
                </a:custGeom>
                <a:solidFill>
                  <a:srgbClr val="1E1E1E"/>
                </a:solidFill>
                <a:ln w="16732"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7145A221-6812-45B3-9683-EE2D3C19B409}"/>
                    </a:ext>
                  </a:extLst>
                </p:cNvPr>
                <p:cNvSpPr/>
                <p:nvPr/>
              </p:nvSpPr>
              <p:spPr>
                <a:xfrm>
                  <a:off x="1408782" y="3845723"/>
                  <a:ext cx="98986" cy="105280"/>
                </a:xfrm>
                <a:custGeom>
                  <a:avLst/>
                  <a:gdLst>
                    <a:gd name="connsiteX0" fmla="*/ 48987 w 98986"/>
                    <a:gd name="connsiteY0" fmla="*/ 105218 h 105280"/>
                    <a:gd name="connsiteX1" fmla="*/ 13322 w 98986"/>
                    <a:gd name="connsiteY1" fmla="*/ 91153 h 105280"/>
                    <a:gd name="connsiteX2" fmla="*/ 95 w 98986"/>
                    <a:gd name="connsiteY2" fmla="*/ 53813 h 105280"/>
                    <a:gd name="connsiteX3" fmla="*/ 13825 w 98986"/>
                    <a:gd name="connsiteY3" fmla="*/ 14297 h 105280"/>
                    <a:gd name="connsiteX4" fmla="*/ 51331 w 98986"/>
                    <a:gd name="connsiteY4" fmla="*/ 64 h 105280"/>
                    <a:gd name="connsiteX5" fmla="*/ 86327 w 98986"/>
                    <a:gd name="connsiteY5" fmla="*/ 13962 h 105280"/>
                    <a:gd name="connsiteX6" fmla="*/ 98885 w 98986"/>
                    <a:gd name="connsiteY6" fmla="*/ 52306 h 105280"/>
                    <a:gd name="connsiteX7" fmla="*/ 85322 w 98986"/>
                    <a:gd name="connsiteY7" fmla="*/ 90818 h 105280"/>
                    <a:gd name="connsiteX8" fmla="*/ 48987 w 98986"/>
                    <a:gd name="connsiteY8" fmla="*/ 105218 h 105280"/>
                    <a:gd name="connsiteX9" fmla="*/ 50159 w 98986"/>
                    <a:gd name="connsiteY9" fmla="*/ 13627 h 105280"/>
                    <a:gd name="connsiteX10" fmla="*/ 25546 w 98986"/>
                    <a:gd name="connsiteY10" fmla="*/ 24176 h 105280"/>
                    <a:gd name="connsiteX11" fmla="*/ 16504 w 98986"/>
                    <a:gd name="connsiteY11" fmla="*/ 53311 h 105280"/>
                    <a:gd name="connsiteX12" fmla="*/ 25713 w 98986"/>
                    <a:gd name="connsiteY12" fmla="*/ 81441 h 105280"/>
                    <a:gd name="connsiteX13" fmla="*/ 50159 w 98986"/>
                    <a:gd name="connsiteY13" fmla="*/ 91655 h 105280"/>
                    <a:gd name="connsiteX14" fmla="*/ 74103 w 98986"/>
                    <a:gd name="connsiteY14" fmla="*/ 81608 h 105280"/>
                    <a:gd name="connsiteX15" fmla="*/ 82476 w 98986"/>
                    <a:gd name="connsiteY15" fmla="*/ 52808 h 105280"/>
                    <a:gd name="connsiteX16" fmla="*/ 74103 w 98986"/>
                    <a:gd name="connsiteY16" fmla="*/ 23841 h 105280"/>
                    <a:gd name="connsiteX17" fmla="*/ 50159 w 98986"/>
                    <a:gd name="connsiteY17" fmla="*/ 14464 h 10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986" h="105280">
                      <a:moveTo>
                        <a:pt x="48987" y="105218"/>
                      </a:moveTo>
                      <a:cubicBezTo>
                        <a:pt x="35634" y="105854"/>
                        <a:pt x="22650" y="100730"/>
                        <a:pt x="13322" y="91153"/>
                      </a:cubicBezTo>
                      <a:cubicBezTo>
                        <a:pt x="4150" y="80939"/>
                        <a:pt x="-605" y="67527"/>
                        <a:pt x="95" y="53813"/>
                      </a:cubicBezTo>
                      <a:cubicBezTo>
                        <a:pt x="-758" y="39346"/>
                        <a:pt x="4182" y="25130"/>
                        <a:pt x="13825" y="14297"/>
                      </a:cubicBezTo>
                      <a:cubicBezTo>
                        <a:pt x="23808" y="4552"/>
                        <a:pt x="37395" y="-605"/>
                        <a:pt x="51331" y="64"/>
                      </a:cubicBezTo>
                      <a:cubicBezTo>
                        <a:pt x="64466" y="-639"/>
                        <a:pt x="77250" y="4435"/>
                        <a:pt x="86327" y="13962"/>
                      </a:cubicBezTo>
                      <a:cubicBezTo>
                        <a:pt x="95241" y="24678"/>
                        <a:pt x="99732" y="38392"/>
                        <a:pt x="98885" y="52306"/>
                      </a:cubicBezTo>
                      <a:cubicBezTo>
                        <a:pt x="99570" y="66421"/>
                        <a:pt x="94700" y="80252"/>
                        <a:pt x="85322" y="90818"/>
                      </a:cubicBezTo>
                      <a:cubicBezTo>
                        <a:pt x="75872" y="100663"/>
                        <a:pt x="62614" y="105921"/>
                        <a:pt x="48987" y="105218"/>
                      </a:cubicBezTo>
                      <a:close/>
                      <a:moveTo>
                        <a:pt x="50159" y="13627"/>
                      </a:moveTo>
                      <a:cubicBezTo>
                        <a:pt x="40776" y="13209"/>
                        <a:pt x="31712" y="17093"/>
                        <a:pt x="25546" y="24176"/>
                      </a:cubicBezTo>
                      <a:cubicBezTo>
                        <a:pt x="19102" y="32464"/>
                        <a:pt x="15889" y="42829"/>
                        <a:pt x="16504" y="53311"/>
                      </a:cubicBezTo>
                      <a:cubicBezTo>
                        <a:pt x="15899" y="63508"/>
                        <a:pt x="19191" y="73571"/>
                        <a:pt x="25713" y="81441"/>
                      </a:cubicBezTo>
                      <a:cubicBezTo>
                        <a:pt x="31922" y="88340"/>
                        <a:pt x="40892" y="92090"/>
                        <a:pt x="50159" y="91655"/>
                      </a:cubicBezTo>
                      <a:cubicBezTo>
                        <a:pt x="59270" y="92224"/>
                        <a:pt x="68122" y="88507"/>
                        <a:pt x="74103" y="81608"/>
                      </a:cubicBezTo>
                      <a:cubicBezTo>
                        <a:pt x="80178" y="73287"/>
                        <a:pt x="83140" y="63089"/>
                        <a:pt x="82476" y="52808"/>
                      </a:cubicBezTo>
                      <a:cubicBezTo>
                        <a:pt x="83110" y="42477"/>
                        <a:pt x="80151" y="32247"/>
                        <a:pt x="74103" y="23841"/>
                      </a:cubicBezTo>
                      <a:cubicBezTo>
                        <a:pt x="68022" y="17144"/>
                        <a:pt x="59166" y="13678"/>
                        <a:pt x="50159" y="14464"/>
                      </a:cubicBezTo>
                      <a:close/>
                    </a:path>
                  </a:pathLst>
                </a:custGeom>
                <a:solidFill>
                  <a:srgbClr val="1E1E1E"/>
                </a:solidFill>
                <a:ln w="16732"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CD97A71-F8DB-459A-BA8F-55FA08629124}"/>
                    </a:ext>
                  </a:extLst>
                </p:cNvPr>
                <p:cNvSpPr/>
                <p:nvPr/>
              </p:nvSpPr>
              <p:spPr>
                <a:xfrm>
                  <a:off x="1533788" y="3845776"/>
                  <a:ext cx="143497" cy="102820"/>
                </a:xfrm>
                <a:custGeom>
                  <a:avLst/>
                  <a:gdLst>
                    <a:gd name="connsiteX0" fmla="*/ 142325 w 143497"/>
                    <a:gd name="connsiteY0" fmla="*/ 102820 h 102820"/>
                    <a:gd name="connsiteX1" fmla="*/ 125581 w 143497"/>
                    <a:gd name="connsiteY1" fmla="*/ 102820 h 102820"/>
                    <a:gd name="connsiteX2" fmla="*/ 125581 w 143497"/>
                    <a:gd name="connsiteY2" fmla="*/ 45220 h 102820"/>
                    <a:gd name="connsiteX3" fmla="*/ 120390 w 143497"/>
                    <a:gd name="connsiteY3" fmla="*/ 21109 h 102820"/>
                    <a:gd name="connsiteX4" fmla="*/ 103646 w 143497"/>
                    <a:gd name="connsiteY4" fmla="*/ 13574 h 102820"/>
                    <a:gd name="connsiteX5" fmla="*/ 86902 w 143497"/>
                    <a:gd name="connsiteY5" fmla="*/ 22951 h 102820"/>
                    <a:gd name="connsiteX6" fmla="*/ 79702 w 143497"/>
                    <a:gd name="connsiteY6" fmla="*/ 45555 h 102820"/>
                    <a:gd name="connsiteX7" fmla="*/ 79702 w 143497"/>
                    <a:gd name="connsiteY7" fmla="*/ 102820 h 102820"/>
                    <a:gd name="connsiteX8" fmla="*/ 63293 w 143497"/>
                    <a:gd name="connsiteY8" fmla="*/ 102820 h 102820"/>
                    <a:gd name="connsiteX9" fmla="*/ 63293 w 143497"/>
                    <a:gd name="connsiteY9" fmla="*/ 43211 h 102820"/>
                    <a:gd name="connsiteX10" fmla="*/ 40353 w 143497"/>
                    <a:gd name="connsiteY10" fmla="*/ 13574 h 102820"/>
                    <a:gd name="connsiteX11" fmla="*/ 23609 w 143497"/>
                    <a:gd name="connsiteY11" fmla="*/ 22448 h 102820"/>
                    <a:gd name="connsiteX12" fmla="*/ 16744 w 143497"/>
                    <a:gd name="connsiteY12" fmla="*/ 45555 h 102820"/>
                    <a:gd name="connsiteX13" fmla="*/ 16744 w 143497"/>
                    <a:gd name="connsiteY13" fmla="*/ 102820 h 102820"/>
                    <a:gd name="connsiteX14" fmla="*/ 0 w 143497"/>
                    <a:gd name="connsiteY14" fmla="*/ 102820 h 102820"/>
                    <a:gd name="connsiteX15" fmla="*/ 0 w 143497"/>
                    <a:gd name="connsiteY15" fmla="*/ 2356 h 102820"/>
                    <a:gd name="connsiteX16" fmla="*/ 16744 w 143497"/>
                    <a:gd name="connsiteY16" fmla="*/ 2356 h 102820"/>
                    <a:gd name="connsiteX17" fmla="*/ 16744 w 143497"/>
                    <a:gd name="connsiteY17" fmla="*/ 18262 h 102820"/>
                    <a:gd name="connsiteX18" fmla="*/ 16744 w 143497"/>
                    <a:gd name="connsiteY18" fmla="*/ 18262 h 102820"/>
                    <a:gd name="connsiteX19" fmla="*/ 48056 w 143497"/>
                    <a:gd name="connsiteY19" fmla="*/ 11 h 102820"/>
                    <a:gd name="connsiteX20" fmla="*/ 76521 w 143497"/>
                    <a:gd name="connsiteY20" fmla="*/ 20774 h 102820"/>
                    <a:gd name="connsiteX21" fmla="*/ 110009 w 143497"/>
                    <a:gd name="connsiteY21" fmla="*/ 11 h 102820"/>
                    <a:gd name="connsiteX22" fmla="*/ 143497 w 143497"/>
                    <a:gd name="connsiteY22" fmla="*/ 41034 h 10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97" h="102820">
                      <a:moveTo>
                        <a:pt x="142325" y="102820"/>
                      </a:moveTo>
                      <a:lnTo>
                        <a:pt x="125581" y="102820"/>
                      </a:lnTo>
                      <a:lnTo>
                        <a:pt x="125581" y="45220"/>
                      </a:lnTo>
                      <a:cubicBezTo>
                        <a:pt x="126291" y="36848"/>
                        <a:pt x="124482" y="28443"/>
                        <a:pt x="120390" y="21109"/>
                      </a:cubicBezTo>
                      <a:cubicBezTo>
                        <a:pt x="116444" y="15918"/>
                        <a:pt x="110143" y="13089"/>
                        <a:pt x="103646" y="13574"/>
                      </a:cubicBezTo>
                      <a:cubicBezTo>
                        <a:pt x="96913" y="13943"/>
                        <a:pt x="90730" y="17409"/>
                        <a:pt x="86902" y="22951"/>
                      </a:cubicBezTo>
                      <a:cubicBezTo>
                        <a:pt x="82029" y="29464"/>
                        <a:pt x="79493" y="37418"/>
                        <a:pt x="79702" y="45555"/>
                      </a:cubicBezTo>
                      <a:lnTo>
                        <a:pt x="79702" y="102820"/>
                      </a:lnTo>
                      <a:lnTo>
                        <a:pt x="63293" y="102820"/>
                      </a:lnTo>
                      <a:lnTo>
                        <a:pt x="63293" y="43211"/>
                      </a:lnTo>
                      <a:cubicBezTo>
                        <a:pt x="63293" y="23453"/>
                        <a:pt x="55590" y="13574"/>
                        <a:pt x="40353" y="13574"/>
                      </a:cubicBezTo>
                      <a:cubicBezTo>
                        <a:pt x="33689" y="13742"/>
                        <a:pt x="27490" y="17024"/>
                        <a:pt x="23609" y="22448"/>
                      </a:cubicBezTo>
                      <a:cubicBezTo>
                        <a:pt x="18794" y="29163"/>
                        <a:pt x="16376" y="37301"/>
                        <a:pt x="16744" y="45555"/>
                      </a:cubicBezTo>
                      <a:lnTo>
                        <a:pt x="16744" y="102820"/>
                      </a:lnTo>
                      <a:lnTo>
                        <a:pt x="0" y="102820"/>
                      </a:lnTo>
                      <a:lnTo>
                        <a:pt x="0" y="2356"/>
                      </a:lnTo>
                      <a:lnTo>
                        <a:pt x="16744" y="2356"/>
                      </a:lnTo>
                      <a:lnTo>
                        <a:pt x="16744" y="18262"/>
                      </a:lnTo>
                      <a:lnTo>
                        <a:pt x="16744" y="18262"/>
                      </a:lnTo>
                      <a:cubicBezTo>
                        <a:pt x="22887" y="6743"/>
                        <a:pt x="35005" y="-324"/>
                        <a:pt x="48056" y="11"/>
                      </a:cubicBezTo>
                      <a:cubicBezTo>
                        <a:pt x="61146" y="-290"/>
                        <a:pt x="72815" y="8216"/>
                        <a:pt x="76521" y="20774"/>
                      </a:cubicBezTo>
                      <a:cubicBezTo>
                        <a:pt x="82569" y="7814"/>
                        <a:pt x="95713" y="-340"/>
                        <a:pt x="110009" y="11"/>
                      </a:cubicBezTo>
                      <a:cubicBezTo>
                        <a:pt x="132111" y="11"/>
                        <a:pt x="143497" y="13742"/>
                        <a:pt x="143497" y="41034"/>
                      </a:cubicBezTo>
                      <a:close/>
                    </a:path>
                  </a:pathLst>
                </a:custGeom>
                <a:solidFill>
                  <a:srgbClr val="1E1E1E"/>
                </a:solidFill>
                <a:ln w="16732"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04C4B25F-7D1C-4B86-BAF6-5C13BBFF691F}"/>
                    </a:ext>
                  </a:extLst>
                </p:cNvPr>
                <p:cNvSpPr/>
                <p:nvPr/>
              </p:nvSpPr>
              <p:spPr>
                <a:xfrm>
                  <a:off x="1706252" y="3845069"/>
                  <a:ext cx="92689" cy="149071"/>
                </a:xfrm>
                <a:custGeom>
                  <a:avLst/>
                  <a:gdLst>
                    <a:gd name="connsiteX0" fmla="*/ 16744 w 92689"/>
                    <a:gd name="connsiteY0" fmla="*/ 89127 h 149071"/>
                    <a:gd name="connsiteX1" fmla="*/ 16744 w 92689"/>
                    <a:gd name="connsiteY1" fmla="*/ 89127 h 149071"/>
                    <a:gd name="connsiteX2" fmla="*/ 16744 w 92689"/>
                    <a:gd name="connsiteY2" fmla="*/ 149071 h 149071"/>
                    <a:gd name="connsiteX3" fmla="*/ 0 w 92689"/>
                    <a:gd name="connsiteY3" fmla="*/ 149071 h 149071"/>
                    <a:gd name="connsiteX4" fmla="*/ 0 w 92689"/>
                    <a:gd name="connsiteY4" fmla="*/ 2393 h 149071"/>
                    <a:gd name="connsiteX5" fmla="*/ 16744 w 92689"/>
                    <a:gd name="connsiteY5" fmla="*/ 2393 h 149071"/>
                    <a:gd name="connsiteX6" fmla="*/ 16744 w 92689"/>
                    <a:gd name="connsiteY6" fmla="*/ 20141 h 149071"/>
                    <a:gd name="connsiteX7" fmla="*/ 16744 w 92689"/>
                    <a:gd name="connsiteY7" fmla="*/ 20141 h 149071"/>
                    <a:gd name="connsiteX8" fmla="*/ 51404 w 92689"/>
                    <a:gd name="connsiteY8" fmla="*/ 49 h 149071"/>
                    <a:gd name="connsiteX9" fmla="*/ 81711 w 92689"/>
                    <a:gd name="connsiteY9" fmla="*/ 13611 h 149071"/>
                    <a:gd name="connsiteX10" fmla="*/ 92595 w 92689"/>
                    <a:gd name="connsiteY10" fmla="*/ 49779 h 149071"/>
                    <a:gd name="connsiteX11" fmla="*/ 80372 w 92689"/>
                    <a:gd name="connsiteY11" fmla="*/ 90132 h 149071"/>
                    <a:gd name="connsiteX12" fmla="*/ 46884 w 92689"/>
                    <a:gd name="connsiteY12" fmla="*/ 105202 h 149071"/>
                    <a:gd name="connsiteX13" fmla="*/ 16744 w 92689"/>
                    <a:gd name="connsiteY13" fmla="*/ 89127 h 149071"/>
                    <a:gd name="connsiteX14" fmla="*/ 16744 w 92689"/>
                    <a:gd name="connsiteY14" fmla="*/ 48606 h 149071"/>
                    <a:gd name="connsiteX15" fmla="*/ 16744 w 92689"/>
                    <a:gd name="connsiteY15" fmla="*/ 62504 h 149071"/>
                    <a:gd name="connsiteX16" fmla="*/ 24781 w 92689"/>
                    <a:gd name="connsiteY16" fmla="*/ 83769 h 149071"/>
                    <a:gd name="connsiteX17" fmla="*/ 66221 w 92689"/>
                    <a:gd name="connsiteY17" fmla="*/ 83602 h 149071"/>
                    <a:gd name="connsiteX18" fmla="*/ 68316 w 92689"/>
                    <a:gd name="connsiteY18" fmla="*/ 81257 h 149071"/>
                    <a:gd name="connsiteX19" fmla="*/ 76521 w 92689"/>
                    <a:gd name="connsiteY19" fmla="*/ 50113 h 149071"/>
                    <a:gd name="connsiteX20" fmla="*/ 68818 w 92689"/>
                    <a:gd name="connsiteY20" fmla="*/ 23825 h 149071"/>
                    <a:gd name="connsiteX21" fmla="*/ 47721 w 92689"/>
                    <a:gd name="connsiteY21" fmla="*/ 14281 h 149071"/>
                    <a:gd name="connsiteX22" fmla="*/ 25284 w 92689"/>
                    <a:gd name="connsiteY22" fmla="*/ 23993 h 149071"/>
                    <a:gd name="connsiteX23" fmla="*/ 16409 w 92689"/>
                    <a:gd name="connsiteY23" fmla="*/ 48606 h 14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689" h="149071">
                      <a:moveTo>
                        <a:pt x="16744" y="89127"/>
                      </a:moveTo>
                      <a:lnTo>
                        <a:pt x="16744" y="89127"/>
                      </a:lnTo>
                      <a:lnTo>
                        <a:pt x="16744" y="149071"/>
                      </a:lnTo>
                      <a:lnTo>
                        <a:pt x="0" y="149071"/>
                      </a:lnTo>
                      <a:lnTo>
                        <a:pt x="0" y="2393"/>
                      </a:lnTo>
                      <a:lnTo>
                        <a:pt x="16744" y="2393"/>
                      </a:lnTo>
                      <a:lnTo>
                        <a:pt x="16744" y="20141"/>
                      </a:lnTo>
                      <a:lnTo>
                        <a:pt x="16744" y="20141"/>
                      </a:lnTo>
                      <a:cubicBezTo>
                        <a:pt x="23514" y="7382"/>
                        <a:pt x="36963" y="-420"/>
                        <a:pt x="51404" y="49"/>
                      </a:cubicBezTo>
                      <a:cubicBezTo>
                        <a:pt x="63097" y="-554"/>
                        <a:pt x="74369" y="4486"/>
                        <a:pt x="81711" y="13611"/>
                      </a:cubicBezTo>
                      <a:cubicBezTo>
                        <a:pt x="89501" y="24009"/>
                        <a:pt x="93357" y="36819"/>
                        <a:pt x="92595" y="49779"/>
                      </a:cubicBezTo>
                      <a:cubicBezTo>
                        <a:pt x="93335" y="64245"/>
                        <a:pt x="89013" y="78511"/>
                        <a:pt x="80372" y="90132"/>
                      </a:cubicBezTo>
                      <a:cubicBezTo>
                        <a:pt x="72222" y="100178"/>
                        <a:pt x="59802" y="105754"/>
                        <a:pt x="46884" y="105202"/>
                      </a:cubicBezTo>
                      <a:cubicBezTo>
                        <a:pt x="34654" y="105754"/>
                        <a:pt x="23097" y="99592"/>
                        <a:pt x="16744" y="89127"/>
                      </a:cubicBezTo>
                      <a:close/>
                      <a:moveTo>
                        <a:pt x="16744" y="48606"/>
                      </a:moveTo>
                      <a:lnTo>
                        <a:pt x="16744" y="62504"/>
                      </a:lnTo>
                      <a:cubicBezTo>
                        <a:pt x="16562" y="70374"/>
                        <a:pt x="19445" y="77992"/>
                        <a:pt x="24781" y="83769"/>
                      </a:cubicBezTo>
                      <a:cubicBezTo>
                        <a:pt x="36268" y="95172"/>
                        <a:pt x="54822" y="95105"/>
                        <a:pt x="66221" y="83602"/>
                      </a:cubicBezTo>
                      <a:cubicBezTo>
                        <a:pt x="66961" y="82865"/>
                        <a:pt x="67660" y="82078"/>
                        <a:pt x="68316" y="81257"/>
                      </a:cubicBezTo>
                      <a:cubicBezTo>
                        <a:pt x="74295" y="72015"/>
                        <a:pt x="77169" y="61098"/>
                        <a:pt x="76521" y="50113"/>
                      </a:cubicBezTo>
                      <a:cubicBezTo>
                        <a:pt x="77097" y="40720"/>
                        <a:pt x="74372" y="31427"/>
                        <a:pt x="68818" y="23825"/>
                      </a:cubicBezTo>
                      <a:cubicBezTo>
                        <a:pt x="63690" y="17479"/>
                        <a:pt x="55867" y="13946"/>
                        <a:pt x="47721" y="14281"/>
                      </a:cubicBezTo>
                      <a:cubicBezTo>
                        <a:pt x="39156" y="13946"/>
                        <a:pt x="30906" y="17529"/>
                        <a:pt x="25284" y="23993"/>
                      </a:cubicBezTo>
                      <a:cubicBezTo>
                        <a:pt x="19358" y="30807"/>
                        <a:pt x="16192" y="39581"/>
                        <a:pt x="16409" y="48606"/>
                      </a:cubicBezTo>
                      <a:close/>
                    </a:path>
                  </a:pathLst>
                </a:custGeom>
                <a:solidFill>
                  <a:srgbClr val="1E1E1E"/>
                </a:solidFill>
                <a:ln w="16732"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2E8F6EE-429D-4839-9984-A7D1EA2A7E45}"/>
                    </a:ext>
                  </a:extLst>
                </p:cNvPr>
                <p:cNvSpPr/>
                <p:nvPr/>
              </p:nvSpPr>
              <p:spPr>
                <a:xfrm>
                  <a:off x="1822121" y="3848132"/>
                  <a:ext cx="83887" cy="102829"/>
                </a:xfrm>
                <a:custGeom>
                  <a:avLst/>
                  <a:gdLst>
                    <a:gd name="connsiteX0" fmla="*/ 83721 w 83887"/>
                    <a:gd name="connsiteY0" fmla="*/ 100465 h 102829"/>
                    <a:gd name="connsiteX1" fmla="*/ 66976 w 83887"/>
                    <a:gd name="connsiteY1" fmla="*/ 100465 h 102829"/>
                    <a:gd name="connsiteX2" fmla="*/ 66976 w 83887"/>
                    <a:gd name="connsiteY2" fmla="*/ 84558 h 102829"/>
                    <a:gd name="connsiteX3" fmla="*/ 66976 w 83887"/>
                    <a:gd name="connsiteY3" fmla="*/ 84558 h 102829"/>
                    <a:gd name="connsiteX4" fmla="*/ 36000 w 83887"/>
                    <a:gd name="connsiteY4" fmla="*/ 102809 h 102829"/>
                    <a:gd name="connsiteX5" fmla="*/ 0 w 83887"/>
                    <a:gd name="connsiteY5" fmla="*/ 60111 h 102829"/>
                    <a:gd name="connsiteX6" fmla="*/ 0 w 83887"/>
                    <a:gd name="connsiteY6" fmla="*/ 0 h 102829"/>
                    <a:gd name="connsiteX7" fmla="*/ 16744 w 83887"/>
                    <a:gd name="connsiteY7" fmla="*/ 0 h 102829"/>
                    <a:gd name="connsiteX8" fmla="*/ 16744 w 83887"/>
                    <a:gd name="connsiteY8" fmla="*/ 57600 h 102829"/>
                    <a:gd name="connsiteX9" fmla="*/ 41023 w 83887"/>
                    <a:gd name="connsiteY9" fmla="*/ 89246 h 102829"/>
                    <a:gd name="connsiteX10" fmla="*/ 59609 w 83887"/>
                    <a:gd name="connsiteY10" fmla="*/ 80707 h 102829"/>
                    <a:gd name="connsiteX11" fmla="*/ 67144 w 83887"/>
                    <a:gd name="connsiteY11" fmla="*/ 57935 h 102829"/>
                    <a:gd name="connsiteX12" fmla="*/ 67144 w 83887"/>
                    <a:gd name="connsiteY12" fmla="*/ 0 h 102829"/>
                    <a:gd name="connsiteX13" fmla="*/ 83888 w 83887"/>
                    <a:gd name="connsiteY13" fmla="*/ 0 h 102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87" h="102829">
                      <a:moveTo>
                        <a:pt x="83721" y="100465"/>
                      </a:moveTo>
                      <a:lnTo>
                        <a:pt x="66976" y="100465"/>
                      </a:lnTo>
                      <a:lnTo>
                        <a:pt x="66976" y="84558"/>
                      </a:lnTo>
                      <a:lnTo>
                        <a:pt x="66976" y="84558"/>
                      </a:lnTo>
                      <a:cubicBezTo>
                        <a:pt x="61069" y="96145"/>
                        <a:pt x="48993" y="103261"/>
                        <a:pt x="36000" y="102809"/>
                      </a:cubicBezTo>
                      <a:cubicBezTo>
                        <a:pt x="12056" y="102809"/>
                        <a:pt x="0" y="88577"/>
                        <a:pt x="0" y="60111"/>
                      </a:cubicBezTo>
                      <a:lnTo>
                        <a:pt x="0" y="0"/>
                      </a:lnTo>
                      <a:lnTo>
                        <a:pt x="16744" y="0"/>
                      </a:lnTo>
                      <a:lnTo>
                        <a:pt x="16744" y="57600"/>
                      </a:lnTo>
                      <a:cubicBezTo>
                        <a:pt x="16744" y="78697"/>
                        <a:pt x="24781" y="89246"/>
                        <a:pt x="41023" y="89246"/>
                      </a:cubicBezTo>
                      <a:cubicBezTo>
                        <a:pt x="48149" y="89162"/>
                        <a:pt x="54906" y="86065"/>
                        <a:pt x="59609" y="80707"/>
                      </a:cubicBezTo>
                      <a:cubicBezTo>
                        <a:pt x="64847" y="74310"/>
                        <a:pt x="67531" y="66190"/>
                        <a:pt x="67144" y="57935"/>
                      </a:cubicBezTo>
                      <a:lnTo>
                        <a:pt x="67144" y="0"/>
                      </a:lnTo>
                      <a:lnTo>
                        <a:pt x="83888" y="0"/>
                      </a:lnTo>
                      <a:close/>
                    </a:path>
                  </a:pathLst>
                </a:custGeom>
                <a:solidFill>
                  <a:srgbClr val="1E1E1E"/>
                </a:solidFill>
                <a:ln w="16732"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EE22953C-7E9F-4D30-8747-360E9DAFD2B1}"/>
                    </a:ext>
                  </a:extLst>
                </p:cNvPr>
                <p:cNvSpPr/>
                <p:nvPr/>
              </p:nvSpPr>
              <p:spPr>
                <a:xfrm>
                  <a:off x="1926772" y="3818494"/>
                  <a:ext cx="58771" cy="132317"/>
                </a:xfrm>
                <a:custGeom>
                  <a:avLst/>
                  <a:gdLst>
                    <a:gd name="connsiteX0" fmla="*/ 58102 w 58771"/>
                    <a:gd name="connsiteY0" fmla="*/ 129097 h 132317"/>
                    <a:gd name="connsiteX1" fmla="*/ 43200 w 58771"/>
                    <a:gd name="connsiteY1" fmla="*/ 132279 h 132317"/>
                    <a:gd name="connsiteX2" fmla="*/ 16744 w 58771"/>
                    <a:gd name="connsiteY2" fmla="*/ 102809 h 132317"/>
                    <a:gd name="connsiteX3" fmla="*/ 16744 w 58771"/>
                    <a:gd name="connsiteY3" fmla="*/ 43367 h 132317"/>
                    <a:gd name="connsiteX4" fmla="*/ 0 w 58771"/>
                    <a:gd name="connsiteY4" fmla="*/ 43367 h 132317"/>
                    <a:gd name="connsiteX5" fmla="*/ 0 w 58771"/>
                    <a:gd name="connsiteY5" fmla="*/ 29637 h 132317"/>
                    <a:gd name="connsiteX6" fmla="*/ 16744 w 58771"/>
                    <a:gd name="connsiteY6" fmla="*/ 29637 h 132317"/>
                    <a:gd name="connsiteX7" fmla="*/ 16744 w 58771"/>
                    <a:gd name="connsiteY7" fmla="*/ 5191 h 132317"/>
                    <a:gd name="connsiteX8" fmla="*/ 33488 w 58771"/>
                    <a:gd name="connsiteY8" fmla="*/ 0 h 132317"/>
                    <a:gd name="connsiteX9" fmla="*/ 33488 w 58771"/>
                    <a:gd name="connsiteY9" fmla="*/ 29637 h 132317"/>
                    <a:gd name="connsiteX10" fmla="*/ 58772 w 58771"/>
                    <a:gd name="connsiteY10" fmla="*/ 29637 h 132317"/>
                    <a:gd name="connsiteX11" fmla="*/ 58772 w 58771"/>
                    <a:gd name="connsiteY11" fmla="*/ 43367 h 132317"/>
                    <a:gd name="connsiteX12" fmla="*/ 32818 w 58771"/>
                    <a:gd name="connsiteY12" fmla="*/ 43367 h 132317"/>
                    <a:gd name="connsiteX13" fmla="*/ 32818 w 58771"/>
                    <a:gd name="connsiteY13" fmla="*/ 99962 h 132317"/>
                    <a:gd name="connsiteX14" fmla="*/ 36335 w 58771"/>
                    <a:gd name="connsiteY14" fmla="*/ 114530 h 132317"/>
                    <a:gd name="connsiteX15" fmla="*/ 47721 w 58771"/>
                    <a:gd name="connsiteY15" fmla="*/ 118716 h 132317"/>
                    <a:gd name="connsiteX16" fmla="*/ 58102 w 58771"/>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7">
                      <a:moveTo>
                        <a:pt x="58102" y="129097"/>
                      </a:moveTo>
                      <a:cubicBezTo>
                        <a:pt x="53497" y="131441"/>
                        <a:pt x="48357" y="132546"/>
                        <a:pt x="43200" y="132279"/>
                      </a:cubicBezTo>
                      <a:cubicBezTo>
                        <a:pt x="26456"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2818" y="43367"/>
                      </a:lnTo>
                      <a:lnTo>
                        <a:pt x="32818" y="99962"/>
                      </a:lnTo>
                      <a:cubicBezTo>
                        <a:pt x="32378" y="105069"/>
                        <a:pt x="33612" y="110176"/>
                        <a:pt x="36335" y="114530"/>
                      </a:cubicBezTo>
                      <a:cubicBezTo>
                        <a:pt x="39265" y="117644"/>
                        <a:pt x="43484" y="119185"/>
                        <a:pt x="47721" y="118716"/>
                      </a:cubicBezTo>
                      <a:cubicBezTo>
                        <a:pt x="51471" y="118866"/>
                        <a:pt x="55155" y="117678"/>
                        <a:pt x="58102" y="115367"/>
                      </a:cubicBezTo>
                      <a:close/>
                    </a:path>
                  </a:pathLst>
                </a:custGeom>
                <a:solidFill>
                  <a:srgbClr val="1E1E1E"/>
                </a:solidFill>
                <a:ln w="16732"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5637EBB-E0A2-4DD7-8F18-EFBC82B5587C}"/>
                    </a:ext>
                  </a:extLst>
                </p:cNvPr>
                <p:cNvSpPr/>
                <p:nvPr/>
              </p:nvSpPr>
              <p:spPr>
                <a:xfrm>
                  <a:off x="1999004" y="3845733"/>
                  <a:ext cx="88256" cy="105284"/>
                </a:xfrm>
                <a:custGeom>
                  <a:avLst/>
                  <a:gdLst>
                    <a:gd name="connsiteX0" fmla="*/ 88177 w 88256"/>
                    <a:gd name="connsiteY0" fmla="*/ 56650 h 105284"/>
                    <a:gd name="connsiteX1" fmla="*/ 16680 w 88256"/>
                    <a:gd name="connsiteY1" fmla="*/ 56650 h 105284"/>
                    <a:gd name="connsiteX2" fmla="*/ 25722 w 88256"/>
                    <a:gd name="connsiteY2" fmla="*/ 82603 h 105284"/>
                    <a:gd name="connsiteX3" fmla="*/ 49498 w 88256"/>
                    <a:gd name="connsiteY3" fmla="*/ 91645 h 105284"/>
                    <a:gd name="connsiteX4" fmla="*/ 80642 w 88256"/>
                    <a:gd name="connsiteY4" fmla="*/ 80594 h 105284"/>
                    <a:gd name="connsiteX5" fmla="*/ 80642 w 88256"/>
                    <a:gd name="connsiteY5" fmla="*/ 95664 h 105284"/>
                    <a:gd name="connsiteX6" fmla="*/ 45647 w 88256"/>
                    <a:gd name="connsiteY6" fmla="*/ 105208 h 105284"/>
                    <a:gd name="connsiteX7" fmla="*/ 12159 w 88256"/>
                    <a:gd name="connsiteY7" fmla="*/ 91645 h 105284"/>
                    <a:gd name="connsiteX8" fmla="*/ 103 w 88256"/>
                    <a:gd name="connsiteY8" fmla="*/ 53133 h 105284"/>
                    <a:gd name="connsiteX9" fmla="*/ 13331 w 88256"/>
                    <a:gd name="connsiteY9" fmla="*/ 14790 h 105284"/>
                    <a:gd name="connsiteX10" fmla="*/ 46819 w 88256"/>
                    <a:gd name="connsiteY10" fmla="*/ 55 h 105284"/>
                    <a:gd name="connsiteX11" fmla="*/ 77461 w 88256"/>
                    <a:gd name="connsiteY11" fmla="*/ 12780 h 105284"/>
                    <a:gd name="connsiteX12" fmla="*/ 88177 w 88256"/>
                    <a:gd name="connsiteY12" fmla="*/ 48278 h 105284"/>
                    <a:gd name="connsiteX13" fmla="*/ 71433 w 88256"/>
                    <a:gd name="connsiteY13" fmla="*/ 43087 h 105284"/>
                    <a:gd name="connsiteX14" fmla="*/ 64568 w 88256"/>
                    <a:gd name="connsiteY14" fmla="*/ 21320 h 105284"/>
                    <a:gd name="connsiteX15" fmla="*/ 46317 w 88256"/>
                    <a:gd name="connsiteY15" fmla="*/ 13617 h 105284"/>
                    <a:gd name="connsiteX16" fmla="*/ 26894 w 88256"/>
                    <a:gd name="connsiteY16" fmla="*/ 21822 h 105284"/>
                    <a:gd name="connsiteX17" fmla="*/ 17182 w 88256"/>
                    <a:gd name="connsiteY17" fmla="*/ 43087 h 10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56" h="105284">
                      <a:moveTo>
                        <a:pt x="88177" y="56650"/>
                      </a:moveTo>
                      <a:lnTo>
                        <a:pt x="16680" y="56650"/>
                      </a:lnTo>
                      <a:cubicBezTo>
                        <a:pt x="16362" y="66127"/>
                        <a:pt x="19593" y="75370"/>
                        <a:pt x="25722" y="82603"/>
                      </a:cubicBezTo>
                      <a:cubicBezTo>
                        <a:pt x="32017" y="88832"/>
                        <a:pt x="40657" y="92114"/>
                        <a:pt x="49498" y="91645"/>
                      </a:cubicBezTo>
                      <a:cubicBezTo>
                        <a:pt x="60851" y="91662"/>
                        <a:pt x="71852" y="87760"/>
                        <a:pt x="80642" y="80594"/>
                      </a:cubicBezTo>
                      <a:lnTo>
                        <a:pt x="80642" y="95664"/>
                      </a:lnTo>
                      <a:cubicBezTo>
                        <a:pt x="70294" y="102495"/>
                        <a:pt x="58038" y="105844"/>
                        <a:pt x="45647" y="105208"/>
                      </a:cubicBezTo>
                      <a:cubicBezTo>
                        <a:pt x="33039" y="105844"/>
                        <a:pt x="20782" y="100888"/>
                        <a:pt x="12159" y="91645"/>
                      </a:cubicBezTo>
                      <a:cubicBezTo>
                        <a:pt x="3552" y="80711"/>
                        <a:pt x="-734" y="67015"/>
                        <a:pt x="103" y="53133"/>
                      </a:cubicBezTo>
                      <a:cubicBezTo>
                        <a:pt x="-517" y="39135"/>
                        <a:pt x="4205" y="25422"/>
                        <a:pt x="13331" y="14790"/>
                      </a:cubicBezTo>
                      <a:cubicBezTo>
                        <a:pt x="21753" y="5162"/>
                        <a:pt x="34027" y="-230"/>
                        <a:pt x="46819" y="55"/>
                      </a:cubicBezTo>
                      <a:cubicBezTo>
                        <a:pt x="58440" y="-565"/>
                        <a:pt x="69708" y="4107"/>
                        <a:pt x="77461" y="12780"/>
                      </a:cubicBezTo>
                      <a:cubicBezTo>
                        <a:pt x="85079" y="22994"/>
                        <a:pt x="88864" y="35552"/>
                        <a:pt x="88177" y="48278"/>
                      </a:cubicBezTo>
                      <a:close/>
                      <a:moveTo>
                        <a:pt x="71433" y="43087"/>
                      </a:moveTo>
                      <a:cubicBezTo>
                        <a:pt x="71768" y="35251"/>
                        <a:pt x="69340" y="27548"/>
                        <a:pt x="64568" y="21320"/>
                      </a:cubicBezTo>
                      <a:cubicBezTo>
                        <a:pt x="59997" y="16079"/>
                        <a:pt x="53266" y="13232"/>
                        <a:pt x="46317" y="13617"/>
                      </a:cubicBezTo>
                      <a:cubicBezTo>
                        <a:pt x="38966" y="13467"/>
                        <a:pt x="31900" y="16447"/>
                        <a:pt x="26894" y="21822"/>
                      </a:cubicBezTo>
                      <a:cubicBezTo>
                        <a:pt x="21351" y="27615"/>
                        <a:pt x="17919" y="35100"/>
                        <a:pt x="17182" y="43087"/>
                      </a:cubicBezTo>
                      <a:close/>
                    </a:path>
                  </a:pathLst>
                </a:custGeom>
                <a:solidFill>
                  <a:srgbClr val="1E1E1E"/>
                </a:solidFill>
                <a:ln w="16732"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1F794488-14E3-45AC-BB60-9BD1A7A90C70}"/>
                    </a:ext>
                  </a:extLst>
                </p:cNvPr>
                <p:cNvSpPr/>
                <p:nvPr/>
              </p:nvSpPr>
              <p:spPr>
                <a:xfrm>
                  <a:off x="2154994" y="3818494"/>
                  <a:ext cx="58771" cy="132317"/>
                </a:xfrm>
                <a:custGeom>
                  <a:avLst/>
                  <a:gdLst>
                    <a:gd name="connsiteX0" fmla="*/ 58102 w 58771"/>
                    <a:gd name="connsiteY0" fmla="*/ 129097 h 132317"/>
                    <a:gd name="connsiteX1" fmla="*/ 43200 w 58771"/>
                    <a:gd name="connsiteY1" fmla="*/ 132279 h 132317"/>
                    <a:gd name="connsiteX2" fmla="*/ 16744 w 58771"/>
                    <a:gd name="connsiteY2" fmla="*/ 102809 h 132317"/>
                    <a:gd name="connsiteX3" fmla="*/ 16744 w 58771"/>
                    <a:gd name="connsiteY3" fmla="*/ 43367 h 132317"/>
                    <a:gd name="connsiteX4" fmla="*/ 0 w 58771"/>
                    <a:gd name="connsiteY4" fmla="*/ 43367 h 132317"/>
                    <a:gd name="connsiteX5" fmla="*/ 0 w 58771"/>
                    <a:gd name="connsiteY5" fmla="*/ 29637 h 132317"/>
                    <a:gd name="connsiteX6" fmla="*/ 16744 w 58771"/>
                    <a:gd name="connsiteY6" fmla="*/ 29637 h 132317"/>
                    <a:gd name="connsiteX7" fmla="*/ 16744 w 58771"/>
                    <a:gd name="connsiteY7" fmla="*/ 5191 h 132317"/>
                    <a:gd name="connsiteX8" fmla="*/ 33488 w 58771"/>
                    <a:gd name="connsiteY8" fmla="*/ 0 h 132317"/>
                    <a:gd name="connsiteX9" fmla="*/ 33488 w 58771"/>
                    <a:gd name="connsiteY9" fmla="*/ 29637 h 132317"/>
                    <a:gd name="connsiteX10" fmla="*/ 58772 w 58771"/>
                    <a:gd name="connsiteY10" fmla="*/ 29637 h 132317"/>
                    <a:gd name="connsiteX11" fmla="*/ 58772 w 58771"/>
                    <a:gd name="connsiteY11" fmla="*/ 43367 h 132317"/>
                    <a:gd name="connsiteX12" fmla="*/ 33488 w 58771"/>
                    <a:gd name="connsiteY12" fmla="*/ 43367 h 132317"/>
                    <a:gd name="connsiteX13" fmla="*/ 33488 w 58771"/>
                    <a:gd name="connsiteY13" fmla="*/ 99962 h 132317"/>
                    <a:gd name="connsiteX14" fmla="*/ 37004 w 58771"/>
                    <a:gd name="connsiteY14" fmla="*/ 114530 h 132317"/>
                    <a:gd name="connsiteX15" fmla="*/ 48390 w 58771"/>
                    <a:gd name="connsiteY15" fmla="*/ 118716 h 132317"/>
                    <a:gd name="connsiteX16" fmla="*/ 58772 w 58771"/>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7">
                      <a:moveTo>
                        <a:pt x="58102" y="129097"/>
                      </a:moveTo>
                      <a:cubicBezTo>
                        <a:pt x="53497" y="131441"/>
                        <a:pt x="48357" y="132546"/>
                        <a:pt x="43200" y="132279"/>
                      </a:cubicBezTo>
                      <a:cubicBezTo>
                        <a:pt x="25618"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53" y="105069"/>
                        <a:pt x="34275" y="110176"/>
                        <a:pt x="37004" y="114530"/>
                      </a:cubicBezTo>
                      <a:cubicBezTo>
                        <a:pt x="39935" y="117644"/>
                        <a:pt x="44154" y="119185"/>
                        <a:pt x="48390" y="118716"/>
                      </a:cubicBezTo>
                      <a:cubicBezTo>
                        <a:pt x="52141" y="118866"/>
                        <a:pt x="55825" y="117678"/>
                        <a:pt x="58772" y="115367"/>
                      </a:cubicBezTo>
                      <a:close/>
                    </a:path>
                  </a:pathLst>
                </a:custGeom>
                <a:solidFill>
                  <a:srgbClr val="1E1E1E"/>
                </a:solidFill>
                <a:ln w="16732"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C4E4FD0D-7E17-4076-B88E-38D1D483751A}"/>
                    </a:ext>
                  </a:extLst>
                </p:cNvPr>
                <p:cNvSpPr/>
                <p:nvPr/>
              </p:nvSpPr>
              <p:spPr>
                <a:xfrm>
                  <a:off x="2226805" y="3844949"/>
                  <a:ext cx="79724" cy="106042"/>
                </a:xfrm>
                <a:custGeom>
                  <a:avLst/>
                  <a:gdLst>
                    <a:gd name="connsiteX0" fmla="*/ 79724 w 79724"/>
                    <a:gd name="connsiteY0" fmla="*/ 103648 h 106042"/>
                    <a:gd name="connsiteX1" fmla="*/ 62980 w 79724"/>
                    <a:gd name="connsiteY1" fmla="*/ 103648 h 106042"/>
                    <a:gd name="connsiteX2" fmla="*/ 62980 w 79724"/>
                    <a:gd name="connsiteY2" fmla="*/ 88076 h 106042"/>
                    <a:gd name="connsiteX3" fmla="*/ 62980 w 79724"/>
                    <a:gd name="connsiteY3" fmla="*/ 88076 h 106042"/>
                    <a:gd name="connsiteX4" fmla="*/ 32003 w 79724"/>
                    <a:gd name="connsiteY4" fmla="*/ 105992 h 106042"/>
                    <a:gd name="connsiteX5" fmla="*/ 8562 w 79724"/>
                    <a:gd name="connsiteY5" fmla="*/ 98122 h 106042"/>
                    <a:gd name="connsiteX6" fmla="*/ 22 w 79724"/>
                    <a:gd name="connsiteY6" fmla="*/ 77025 h 106042"/>
                    <a:gd name="connsiteX7" fmla="*/ 33510 w 79724"/>
                    <a:gd name="connsiteY7" fmla="*/ 43536 h 106042"/>
                    <a:gd name="connsiteX8" fmla="*/ 63650 w 79724"/>
                    <a:gd name="connsiteY8" fmla="*/ 39350 h 106042"/>
                    <a:gd name="connsiteX9" fmla="*/ 42887 w 79724"/>
                    <a:gd name="connsiteY9" fmla="*/ 13732 h 106042"/>
                    <a:gd name="connsiteX10" fmla="*/ 9399 w 79724"/>
                    <a:gd name="connsiteY10" fmla="*/ 26122 h 106042"/>
                    <a:gd name="connsiteX11" fmla="*/ 9399 w 79724"/>
                    <a:gd name="connsiteY11" fmla="*/ 9378 h 106042"/>
                    <a:gd name="connsiteX12" fmla="*/ 42887 w 79724"/>
                    <a:gd name="connsiteY12" fmla="*/ 2 h 106042"/>
                    <a:gd name="connsiteX13" fmla="*/ 78217 w 79724"/>
                    <a:gd name="connsiteY13" fmla="*/ 37508 h 106042"/>
                    <a:gd name="connsiteX14" fmla="*/ 62980 w 79724"/>
                    <a:gd name="connsiteY14" fmla="*/ 53415 h 106042"/>
                    <a:gd name="connsiteX15" fmla="*/ 38701 w 79724"/>
                    <a:gd name="connsiteY15" fmla="*/ 56764 h 106042"/>
                    <a:gd name="connsiteX16" fmla="*/ 21957 w 79724"/>
                    <a:gd name="connsiteY16" fmla="*/ 62290 h 106042"/>
                    <a:gd name="connsiteX17" fmla="*/ 16264 w 79724"/>
                    <a:gd name="connsiteY17" fmla="*/ 76355 h 106042"/>
                    <a:gd name="connsiteX18" fmla="*/ 21455 w 79724"/>
                    <a:gd name="connsiteY18" fmla="*/ 88410 h 106042"/>
                    <a:gd name="connsiteX19" fmla="*/ 35352 w 79724"/>
                    <a:gd name="connsiteY19" fmla="*/ 92931 h 106042"/>
                    <a:gd name="connsiteX20" fmla="*/ 55110 w 79724"/>
                    <a:gd name="connsiteY20" fmla="*/ 84559 h 106042"/>
                    <a:gd name="connsiteX21" fmla="*/ 62980 w 79724"/>
                    <a:gd name="connsiteY21" fmla="*/ 63462 h 10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4" h="106042">
                      <a:moveTo>
                        <a:pt x="79724" y="103648"/>
                      </a:moveTo>
                      <a:lnTo>
                        <a:pt x="62980" y="103648"/>
                      </a:lnTo>
                      <a:lnTo>
                        <a:pt x="62980" y="88076"/>
                      </a:lnTo>
                      <a:lnTo>
                        <a:pt x="62980" y="88076"/>
                      </a:lnTo>
                      <a:cubicBezTo>
                        <a:pt x="56986" y="99529"/>
                        <a:pt x="44930" y="106494"/>
                        <a:pt x="32003" y="105992"/>
                      </a:cubicBezTo>
                      <a:cubicBezTo>
                        <a:pt x="23464" y="106461"/>
                        <a:pt x="15092" y="103648"/>
                        <a:pt x="8562" y="98122"/>
                      </a:cubicBezTo>
                      <a:cubicBezTo>
                        <a:pt x="2818" y="92647"/>
                        <a:pt x="-296" y="84961"/>
                        <a:pt x="22" y="77025"/>
                      </a:cubicBezTo>
                      <a:cubicBezTo>
                        <a:pt x="22" y="58271"/>
                        <a:pt x="11073" y="47387"/>
                        <a:pt x="33510" y="43536"/>
                      </a:cubicBezTo>
                      <a:lnTo>
                        <a:pt x="63650" y="39350"/>
                      </a:lnTo>
                      <a:cubicBezTo>
                        <a:pt x="63650" y="22606"/>
                        <a:pt x="56785" y="13732"/>
                        <a:pt x="42887" y="13732"/>
                      </a:cubicBezTo>
                      <a:cubicBezTo>
                        <a:pt x="30580" y="13615"/>
                        <a:pt x="18675" y="18035"/>
                        <a:pt x="9399" y="26122"/>
                      </a:cubicBezTo>
                      <a:lnTo>
                        <a:pt x="9399" y="9378"/>
                      </a:lnTo>
                      <a:cubicBezTo>
                        <a:pt x="19462" y="3166"/>
                        <a:pt x="31066" y="-82"/>
                        <a:pt x="42887" y="2"/>
                      </a:cubicBezTo>
                      <a:cubicBezTo>
                        <a:pt x="66496" y="2"/>
                        <a:pt x="78217" y="12560"/>
                        <a:pt x="78217" y="37508"/>
                      </a:cubicBezTo>
                      <a:close/>
                      <a:moveTo>
                        <a:pt x="62980" y="53415"/>
                      </a:moveTo>
                      <a:lnTo>
                        <a:pt x="38701" y="56764"/>
                      </a:lnTo>
                      <a:cubicBezTo>
                        <a:pt x="32757" y="57250"/>
                        <a:pt x="27030" y="59142"/>
                        <a:pt x="21957" y="62290"/>
                      </a:cubicBezTo>
                      <a:cubicBezTo>
                        <a:pt x="17922" y="65806"/>
                        <a:pt x="15812" y="71030"/>
                        <a:pt x="16264" y="76355"/>
                      </a:cubicBezTo>
                      <a:cubicBezTo>
                        <a:pt x="16113" y="80943"/>
                        <a:pt x="18005" y="85363"/>
                        <a:pt x="21455" y="88410"/>
                      </a:cubicBezTo>
                      <a:cubicBezTo>
                        <a:pt x="25390" y="91558"/>
                        <a:pt x="30329" y="93166"/>
                        <a:pt x="35352" y="92931"/>
                      </a:cubicBezTo>
                      <a:cubicBezTo>
                        <a:pt x="42854" y="93216"/>
                        <a:pt x="50087" y="90152"/>
                        <a:pt x="55110" y="84559"/>
                      </a:cubicBezTo>
                      <a:cubicBezTo>
                        <a:pt x="60468" y="78883"/>
                        <a:pt x="63315" y="71264"/>
                        <a:pt x="62980" y="63462"/>
                      </a:cubicBezTo>
                      <a:close/>
                    </a:path>
                  </a:pathLst>
                </a:custGeom>
                <a:solidFill>
                  <a:srgbClr val="1E1E1E"/>
                </a:solidFill>
                <a:ln w="16732"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9AC1582-2F58-4CFB-9A23-69126B1AE12C}"/>
                    </a:ext>
                  </a:extLst>
                </p:cNvPr>
                <p:cNvSpPr/>
                <p:nvPr/>
              </p:nvSpPr>
              <p:spPr>
                <a:xfrm>
                  <a:off x="2336501" y="3846243"/>
                  <a:ext cx="52743" cy="102352"/>
                </a:xfrm>
                <a:custGeom>
                  <a:avLst/>
                  <a:gdLst>
                    <a:gd name="connsiteX0" fmla="*/ 52744 w 52743"/>
                    <a:gd name="connsiteY0" fmla="*/ 18297 h 102352"/>
                    <a:gd name="connsiteX1" fmla="*/ 40521 w 52743"/>
                    <a:gd name="connsiteY1" fmla="*/ 14949 h 102352"/>
                    <a:gd name="connsiteX2" fmla="*/ 23777 w 52743"/>
                    <a:gd name="connsiteY2" fmla="*/ 24660 h 102352"/>
                    <a:gd name="connsiteX3" fmla="*/ 16744 w 52743"/>
                    <a:gd name="connsiteY3" fmla="*/ 51116 h 102352"/>
                    <a:gd name="connsiteX4" fmla="*/ 16744 w 52743"/>
                    <a:gd name="connsiteY4" fmla="*/ 102353 h 102352"/>
                    <a:gd name="connsiteX5" fmla="*/ 0 w 52743"/>
                    <a:gd name="connsiteY5" fmla="*/ 102353 h 102352"/>
                    <a:gd name="connsiteX6" fmla="*/ 0 w 52743"/>
                    <a:gd name="connsiteY6" fmla="*/ 1888 h 102352"/>
                    <a:gd name="connsiteX7" fmla="*/ 16744 w 52743"/>
                    <a:gd name="connsiteY7" fmla="*/ 1888 h 102352"/>
                    <a:gd name="connsiteX8" fmla="*/ 16744 w 52743"/>
                    <a:gd name="connsiteY8" fmla="*/ 22651 h 102352"/>
                    <a:gd name="connsiteX9" fmla="*/ 16744 w 52743"/>
                    <a:gd name="connsiteY9" fmla="*/ 22651 h 102352"/>
                    <a:gd name="connsiteX10" fmla="*/ 27125 w 52743"/>
                    <a:gd name="connsiteY10" fmla="*/ 5907 h 102352"/>
                    <a:gd name="connsiteX11" fmla="*/ 43032 w 52743"/>
                    <a:gd name="connsiteY11" fmla="*/ 46 h 102352"/>
                    <a:gd name="connsiteX12" fmla="*/ 52577 w 52743"/>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52">
                      <a:moveTo>
                        <a:pt x="52744" y="18297"/>
                      </a:moveTo>
                      <a:cubicBezTo>
                        <a:pt x="49144" y="15870"/>
                        <a:pt x="44857" y="14697"/>
                        <a:pt x="40521" y="14949"/>
                      </a:cubicBezTo>
                      <a:cubicBezTo>
                        <a:pt x="33656" y="15166"/>
                        <a:pt x="27377" y="18817"/>
                        <a:pt x="23777" y="24660"/>
                      </a:cubicBezTo>
                      <a:cubicBezTo>
                        <a:pt x="18720" y="32530"/>
                        <a:pt x="16258" y="41773"/>
                        <a:pt x="16744" y="51116"/>
                      </a:cubicBezTo>
                      <a:lnTo>
                        <a:pt x="16744" y="102353"/>
                      </a:lnTo>
                      <a:lnTo>
                        <a:pt x="0" y="102353"/>
                      </a:lnTo>
                      <a:lnTo>
                        <a:pt x="0" y="1888"/>
                      </a:lnTo>
                      <a:lnTo>
                        <a:pt x="16744" y="1888"/>
                      </a:lnTo>
                      <a:lnTo>
                        <a:pt x="16744" y="22651"/>
                      </a:lnTo>
                      <a:lnTo>
                        <a:pt x="16744" y="22651"/>
                      </a:lnTo>
                      <a:cubicBezTo>
                        <a:pt x="18519" y="16188"/>
                        <a:pt x="22119" y="10378"/>
                        <a:pt x="27125" y="5907"/>
                      </a:cubicBezTo>
                      <a:cubicBezTo>
                        <a:pt x="31563" y="2139"/>
                        <a:pt x="37205" y="63"/>
                        <a:pt x="43032" y="46"/>
                      </a:cubicBezTo>
                      <a:cubicBezTo>
                        <a:pt x="46264" y="-154"/>
                        <a:pt x="49512" y="298"/>
                        <a:pt x="52577" y="1386"/>
                      </a:cubicBezTo>
                      <a:close/>
                    </a:path>
                  </a:pathLst>
                </a:custGeom>
                <a:solidFill>
                  <a:srgbClr val="1E1E1E"/>
                </a:solidFill>
                <a:ln w="16732"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5BDDBE11-BE79-4CC6-A126-B01D686E65DA}"/>
                    </a:ext>
                  </a:extLst>
                </p:cNvPr>
                <p:cNvSpPr/>
                <p:nvPr/>
              </p:nvSpPr>
              <p:spPr>
                <a:xfrm>
                  <a:off x="2400052" y="3845087"/>
                  <a:ext cx="92839" cy="150920"/>
                </a:xfrm>
                <a:custGeom>
                  <a:avLst/>
                  <a:gdLst>
                    <a:gd name="connsiteX0" fmla="*/ 92337 w 92839"/>
                    <a:gd name="connsiteY0" fmla="*/ 95473 h 150920"/>
                    <a:gd name="connsiteX1" fmla="*/ 39425 w 92839"/>
                    <a:gd name="connsiteY1" fmla="*/ 150896 h 150920"/>
                    <a:gd name="connsiteX2" fmla="*/ 6942 w 92839"/>
                    <a:gd name="connsiteY2" fmla="*/ 143696 h 150920"/>
                    <a:gd name="connsiteX3" fmla="*/ 6942 w 92839"/>
                    <a:gd name="connsiteY3" fmla="*/ 126951 h 150920"/>
                    <a:gd name="connsiteX4" fmla="*/ 39258 w 92839"/>
                    <a:gd name="connsiteY4" fmla="*/ 136496 h 150920"/>
                    <a:gd name="connsiteX5" fmla="*/ 76262 w 92839"/>
                    <a:gd name="connsiteY5" fmla="*/ 96980 h 150920"/>
                    <a:gd name="connsiteX6" fmla="*/ 76262 w 92839"/>
                    <a:gd name="connsiteY6" fmla="*/ 85928 h 150920"/>
                    <a:gd name="connsiteX7" fmla="*/ 76262 w 92839"/>
                    <a:gd name="connsiteY7" fmla="*/ 85928 h 150920"/>
                    <a:gd name="connsiteX8" fmla="*/ 20521 w 92839"/>
                    <a:gd name="connsiteY8" fmla="*/ 99190 h 150920"/>
                    <a:gd name="connsiteX9" fmla="*/ 11630 w 92839"/>
                    <a:gd name="connsiteY9" fmla="*/ 91789 h 150920"/>
                    <a:gd name="connsiteX10" fmla="*/ 77 w 92839"/>
                    <a:gd name="connsiteY10" fmla="*/ 55957 h 150920"/>
                    <a:gd name="connsiteX11" fmla="*/ 12467 w 92839"/>
                    <a:gd name="connsiteY11" fmla="*/ 15101 h 150920"/>
                    <a:gd name="connsiteX12" fmla="*/ 45955 w 92839"/>
                    <a:gd name="connsiteY12" fmla="*/ 31 h 150920"/>
                    <a:gd name="connsiteX13" fmla="*/ 76095 w 92839"/>
                    <a:gd name="connsiteY13" fmla="*/ 16775 h 150920"/>
                    <a:gd name="connsiteX14" fmla="*/ 76095 w 92839"/>
                    <a:gd name="connsiteY14" fmla="*/ 16775 h 150920"/>
                    <a:gd name="connsiteX15" fmla="*/ 76095 w 92839"/>
                    <a:gd name="connsiteY15" fmla="*/ 2878 h 150920"/>
                    <a:gd name="connsiteX16" fmla="*/ 92839 w 92839"/>
                    <a:gd name="connsiteY16" fmla="*/ 2878 h 150920"/>
                    <a:gd name="connsiteX17" fmla="*/ 75593 w 92839"/>
                    <a:gd name="connsiteY17" fmla="*/ 58133 h 150920"/>
                    <a:gd name="connsiteX18" fmla="*/ 75593 w 92839"/>
                    <a:gd name="connsiteY18" fmla="*/ 43231 h 150920"/>
                    <a:gd name="connsiteX19" fmla="*/ 67556 w 92839"/>
                    <a:gd name="connsiteY19" fmla="*/ 22803 h 150920"/>
                    <a:gd name="connsiteX20" fmla="*/ 47462 w 92839"/>
                    <a:gd name="connsiteY20" fmla="*/ 14264 h 150920"/>
                    <a:gd name="connsiteX21" fmla="*/ 24021 w 92839"/>
                    <a:gd name="connsiteY21" fmla="*/ 25147 h 150920"/>
                    <a:gd name="connsiteX22" fmla="*/ 15649 w 92839"/>
                    <a:gd name="connsiteY22" fmla="*/ 55454 h 150920"/>
                    <a:gd name="connsiteX23" fmla="*/ 23686 w 92839"/>
                    <a:gd name="connsiteY23" fmla="*/ 82245 h 150920"/>
                    <a:gd name="connsiteX24" fmla="*/ 45118 w 92839"/>
                    <a:gd name="connsiteY24" fmla="*/ 92291 h 150920"/>
                    <a:gd name="connsiteX25" fmla="*/ 67723 w 92839"/>
                    <a:gd name="connsiteY25" fmla="*/ 82077 h 150920"/>
                    <a:gd name="connsiteX26" fmla="*/ 76262 w 92839"/>
                    <a:gd name="connsiteY26" fmla="*/ 58133 h 15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2839" h="150920">
                      <a:moveTo>
                        <a:pt x="92337" y="95473"/>
                      </a:moveTo>
                      <a:cubicBezTo>
                        <a:pt x="92337" y="132427"/>
                        <a:pt x="74705" y="150896"/>
                        <a:pt x="39425" y="150896"/>
                      </a:cubicBezTo>
                      <a:cubicBezTo>
                        <a:pt x="28173" y="151197"/>
                        <a:pt x="17022" y="148719"/>
                        <a:pt x="6942" y="143696"/>
                      </a:cubicBezTo>
                      <a:lnTo>
                        <a:pt x="6942" y="126951"/>
                      </a:lnTo>
                      <a:cubicBezTo>
                        <a:pt x="16704" y="132879"/>
                        <a:pt x="27838" y="136161"/>
                        <a:pt x="39258" y="136496"/>
                      </a:cubicBezTo>
                      <a:cubicBezTo>
                        <a:pt x="64039" y="136496"/>
                        <a:pt x="76262" y="123268"/>
                        <a:pt x="76262" y="96980"/>
                      </a:cubicBezTo>
                      <a:lnTo>
                        <a:pt x="76262" y="85928"/>
                      </a:lnTo>
                      <a:lnTo>
                        <a:pt x="76262" y="85928"/>
                      </a:lnTo>
                      <a:cubicBezTo>
                        <a:pt x="64525" y="104983"/>
                        <a:pt x="39576" y="110928"/>
                        <a:pt x="20521" y="99190"/>
                      </a:cubicBezTo>
                      <a:cubicBezTo>
                        <a:pt x="17206" y="97164"/>
                        <a:pt x="14225" y="94669"/>
                        <a:pt x="11630" y="91789"/>
                      </a:cubicBezTo>
                      <a:cubicBezTo>
                        <a:pt x="3509" y="81659"/>
                        <a:pt x="-593" y="68917"/>
                        <a:pt x="77" y="55957"/>
                      </a:cubicBezTo>
                      <a:cubicBezTo>
                        <a:pt x="-643" y="41322"/>
                        <a:pt x="3727" y="26872"/>
                        <a:pt x="12467" y="15101"/>
                      </a:cubicBezTo>
                      <a:cubicBezTo>
                        <a:pt x="20655" y="5105"/>
                        <a:pt x="33046" y="-471"/>
                        <a:pt x="45955" y="31"/>
                      </a:cubicBezTo>
                      <a:cubicBezTo>
                        <a:pt x="58329" y="-388"/>
                        <a:pt x="69916" y="6059"/>
                        <a:pt x="76095" y="16775"/>
                      </a:cubicBezTo>
                      <a:lnTo>
                        <a:pt x="76095" y="16775"/>
                      </a:lnTo>
                      <a:lnTo>
                        <a:pt x="76095" y="2878"/>
                      </a:lnTo>
                      <a:lnTo>
                        <a:pt x="92839" y="2878"/>
                      </a:lnTo>
                      <a:close/>
                      <a:moveTo>
                        <a:pt x="75593" y="58133"/>
                      </a:moveTo>
                      <a:lnTo>
                        <a:pt x="75593" y="43231"/>
                      </a:lnTo>
                      <a:cubicBezTo>
                        <a:pt x="75710" y="35629"/>
                        <a:pt x="72830" y="28279"/>
                        <a:pt x="67556" y="22803"/>
                      </a:cubicBezTo>
                      <a:cubicBezTo>
                        <a:pt x="62398" y="17194"/>
                        <a:pt x="55081" y="14079"/>
                        <a:pt x="47462" y="14264"/>
                      </a:cubicBezTo>
                      <a:cubicBezTo>
                        <a:pt x="38354" y="13879"/>
                        <a:pt x="29613" y="17931"/>
                        <a:pt x="24021" y="25147"/>
                      </a:cubicBezTo>
                      <a:cubicBezTo>
                        <a:pt x="17959" y="34055"/>
                        <a:pt x="15012" y="44705"/>
                        <a:pt x="15649" y="55454"/>
                      </a:cubicBezTo>
                      <a:cubicBezTo>
                        <a:pt x="15146" y="65049"/>
                        <a:pt x="17993" y="74509"/>
                        <a:pt x="23686" y="82245"/>
                      </a:cubicBezTo>
                      <a:cubicBezTo>
                        <a:pt x="28810" y="88825"/>
                        <a:pt x="36780" y="92559"/>
                        <a:pt x="45118" y="92291"/>
                      </a:cubicBezTo>
                      <a:cubicBezTo>
                        <a:pt x="53825" y="92542"/>
                        <a:pt x="62164" y="88775"/>
                        <a:pt x="67723" y="82077"/>
                      </a:cubicBezTo>
                      <a:cubicBezTo>
                        <a:pt x="73433" y="75430"/>
                        <a:pt x="76463" y="66890"/>
                        <a:pt x="76262" y="58133"/>
                      </a:cubicBezTo>
                      <a:close/>
                    </a:path>
                  </a:pathLst>
                </a:custGeom>
                <a:solidFill>
                  <a:srgbClr val="1E1E1E"/>
                </a:solidFill>
                <a:ln w="16732"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F81C861-0267-4AB1-9098-458CEA33A73D}"/>
                    </a:ext>
                  </a:extLst>
                </p:cNvPr>
                <p:cNvSpPr/>
                <p:nvPr/>
              </p:nvSpPr>
              <p:spPr>
                <a:xfrm>
                  <a:off x="2517731" y="3845736"/>
                  <a:ext cx="88117" cy="105273"/>
                </a:xfrm>
                <a:custGeom>
                  <a:avLst/>
                  <a:gdLst>
                    <a:gd name="connsiteX0" fmla="*/ 88016 w 88117"/>
                    <a:gd name="connsiteY0" fmla="*/ 56647 h 105273"/>
                    <a:gd name="connsiteX1" fmla="*/ 17020 w 88117"/>
                    <a:gd name="connsiteY1" fmla="*/ 56647 h 105273"/>
                    <a:gd name="connsiteX2" fmla="*/ 26062 w 88117"/>
                    <a:gd name="connsiteY2" fmla="*/ 82600 h 105273"/>
                    <a:gd name="connsiteX3" fmla="*/ 49671 w 88117"/>
                    <a:gd name="connsiteY3" fmla="*/ 91642 h 105273"/>
                    <a:gd name="connsiteX4" fmla="*/ 80983 w 88117"/>
                    <a:gd name="connsiteY4" fmla="*/ 80591 h 105273"/>
                    <a:gd name="connsiteX5" fmla="*/ 80983 w 88117"/>
                    <a:gd name="connsiteY5" fmla="*/ 95661 h 105273"/>
                    <a:gd name="connsiteX6" fmla="*/ 45820 w 88117"/>
                    <a:gd name="connsiteY6" fmla="*/ 105205 h 105273"/>
                    <a:gd name="connsiteX7" fmla="*/ 12332 w 88117"/>
                    <a:gd name="connsiteY7" fmla="*/ 91642 h 105273"/>
                    <a:gd name="connsiteX8" fmla="*/ 109 w 88117"/>
                    <a:gd name="connsiteY8" fmla="*/ 53131 h 105273"/>
                    <a:gd name="connsiteX9" fmla="*/ 13337 w 88117"/>
                    <a:gd name="connsiteY9" fmla="*/ 14787 h 105273"/>
                    <a:gd name="connsiteX10" fmla="*/ 46825 w 88117"/>
                    <a:gd name="connsiteY10" fmla="*/ 52 h 105273"/>
                    <a:gd name="connsiteX11" fmla="*/ 77299 w 88117"/>
                    <a:gd name="connsiteY11" fmla="*/ 12777 h 105273"/>
                    <a:gd name="connsiteX12" fmla="*/ 88016 w 88117"/>
                    <a:gd name="connsiteY12" fmla="*/ 48275 h 105273"/>
                    <a:gd name="connsiteX13" fmla="*/ 71272 w 88117"/>
                    <a:gd name="connsiteY13" fmla="*/ 43084 h 105273"/>
                    <a:gd name="connsiteX14" fmla="*/ 64574 w 88117"/>
                    <a:gd name="connsiteY14" fmla="*/ 21317 h 105273"/>
                    <a:gd name="connsiteX15" fmla="*/ 46155 w 88117"/>
                    <a:gd name="connsiteY15" fmla="*/ 13614 h 105273"/>
                    <a:gd name="connsiteX16" fmla="*/ 26732 w 88117"/>
                    <a:gd name="connsiteY16" fmla="*/ 21819 h 105273"/>
                    <a:gd name="connsiteX17" fmla="*/ 17020 w 88117"/>
                    <a:gd name="connsiteY17" fmla="*/ 43084 h 1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17" h="105273">
                      <a:moveTo>
                        <a:pt x="88016" y="56647"/>
                      </a:moveTo>
                      <a:lnTo>
                        <a:pt x="17020" y="56647"/>
                      </a:lnTo>
                      <a:cubicBezTo>
                        <a:pt x="16552" y="66141"/>
                        <a:pt x="19800" y="75451"/>
                        <a:pt x="26062" y="82600"/>
                      </a:cubicBezTo>
                      <a:cubicBezTo>
                        <a:pt x="32291" y="88829"/>
                        <a:pt x="40881" y="92128"/>
                        <a:pt x="49671" y="91642"/>
                      </a:cubicBezTo>
                      <a:cubicBezTo>
                        <a:pt x="61058" y="91609"/>
                        <a:pt x="72109" y="87724"/>
                        <a:pt x="80983" y="80591"/>
                      </a:cubicBezTo>
                      <a:lnTo>
                        <a:pt x="80983" y="95661"/>
                      </a:lnTo>
                      <a:cubicBezTo>
                        <a:pt x="70552" y="102459"/>
                        <a:pt x="58261" y="105807"/>
                        <a:pt x="45820" y="105205"/>
                      </a:cubicBezTo>
                      <a:cubicBezTo>
                        <a:pt x="33195" y="105908"/>
                        <a:pt x="20905" y="100935"/>
                        <a:pt x="12332" y="91642"/>
                      </a:cubicBezTo>
                      <a:cubicBezTo>
                        <a:pt x="3609" y="80775"/>
                        <a:pt x="-762" y="67045"/>
                        <a:pt x="109" y="53131"/>
                      </a:cubicBezTo>
                      <a:cubicBezTo>
                        <a:pt x="-527" y="39133"/>
                        <a:pt x="4211" y="25419"/>
                        <a:pt x="13337" y="14787"/>
                      </a:cubicBezTo>
                      <a:cubicBezTo>
                        <a:pt x="21759" y="5159"/>
                        <a:pt x="34033" y="-233"/>
                        <a:pt x="46825" y="52"/>
                      </a:cubicBezTo>
                      <a:cubicBezTo>
                        <a:pt x="58395" y="-551"/>
                        <a:pt x="69597" y="4137"/>
                        <a:pt x="77299" y="12777"/>
                      </a:cubicBezTo>
                      <a:cubicBezTo>
                        <a:pt x="85002" y="22958"/>
                        <a:pt x="88803" y="35549"/>
                        <a:pt x="88016" y="48275"/>
                      </a:cubicBezTo>
                      <a:close/>
                      <a:moveTo>
                        <a:pt x="71272" y="43084"/>
                      </a:moveTo>
                      <a:cubicBezTo>
                        <a:pt x="71657" y="35265"/>
                        <a:pt x="69279" y="27562"/>
                        <a:pt x="64574" y="21317"/>
                      </a:cubicBezTo>
                      <a:cubicBezTo>
                        <a:pt x="59936" y="16076"/>
                        <a:pt x="53154" y="13229"/>
                        <a:pt x="46155" y="13614"/>
                      </a:cubicBezTo>
                      <a:cubicBezTo>
                        <a:pt x="38804" y="13464"/>
                        <a:pt x="31739" y="16444"/>
                        <a:pt x="26732" y="21819"/>
                      </a:cubicBezTo>
                      <a:cubicBezTo>
                        <a:pt x="21257" y="27646"/>
                        <a:pt x="17841" y="35131"/>
                        <a:pt x="17020" y="43084"/>
                      </a:cubicBezTo>
                      <a:close/>
                    </a:path>
                  </a:pathLst>
                </a:custGeom>
                <a:solidFill>
                  <a:srgbClr val="1E1E1E"/>
                </a:solidFill>
                <a:ln w="16732"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CF4513A-5CD3-43B2-B229-7BFE98E37EF9}"/>
                    </a:ext>
                  </a:extLst>
                </p:cNvPr>
                <p:cNvSpPr/>
                <p:nvPr/>
              </p:nvSpPr>
              <p:spPr>
                <a:xfrm>
                  <a:off x="2618639" y="3818494"/>
                  <a:ext cx="58772" cy="132313"/>
                </a:xfrm>
                <a:custGeom>
                  <a:avLst/>
                  <a:gdLst>
                    <a:gd name="connsiteX0" fmla="*/ 58102 w 58772"/>
                    <a:gd name="connsiteY0" fmla="*/ 129097 h 132313"/>
                    <a:gd name="connsiteX1" fmla="*/ 43033 w 58772"/>
                    <a:gd name="connsiteY1" fmla="*/ 132279 h 132313"/>
                    <a:gd name="connsiteX2" fmla="*/ 16744 w 58772"/>
                    <a:gd name="connsiteY2" fmla="*/ 102809 h 132313"/>
                    <a:gd name="connsiteX3" fmla="*/ 16744 w 58772"/>
                    <a:gd name="connsiteY3" fmla="*/ 43367 h 132313"/>
                    <a:gd name="connsiteX4" fmla="*/ 0 w 58772"/>
                    <a:gd name="connsiteY4" fmla="*/ 43367 h 132313"/>
                    <a:gd name="connsiteX5" fmla="*/ 0 w 58772"/>
                    <a:gd name="connsiteY5" fmla="*/ 29637 h 132313"/>
                    <a:gd name="connsiteX6" fmla="*/ 16744 w 58772"/>
                    <a:gd name="connsiteY6" fmla="*/ 29637 h 132313"/>
                    <a:gd name="connsiteX7" fmla="*/ 16744 w 58772"/>
                    <a:gd name="connsiteY7" fmla="*/ 5191 h 132313"/>
                    <a:gd name="connsiteX8" fmla="*/ 33488 w 58772"/>
                    <a:gd name="connsiteY8" fmla="*/ 0 h 132313"/>
                    <a:gd name="connsiteX9" fmla="*/ 33488 w 58772"/>
                    <a:gd name="connsiteY9" fmla="*/ 29637 h 132313"/>
                    <a:gd name="connsiteX10" fmla="*/ 58772 w 58772"/>
                    <a:gd name="connsiteY10" fmla="*/ 29637 h 132313"/>
                    <a:gd name="connsiteX11" fmla="*/ 58772 w 58772"/>
                    <a:gd name="connsiteY11" fmla="*/ 43367 h 132313"/>
                    <a:gd name="connsiteX12" fmla="*/ 33321 w 58772"/>
                    <a:gd name="connsiteY12" fmla="*/ 43367 h 132313"/>
                    <a:gd name="connsiteX13" fmla="*/ 33321 w 58772"/>
                    <a:gd name="connsiteY13" fmla="*/ 99962 h 132313"/>
                    <a:gd name="connsiteX14" fmla="*/ 36670 w 58772"/>
                    <a:gd name="connsiteY14" fmla="*/ 114530 h 132313"/>
                    <a:gd name="connsiteX15" fmla="*/ 48056 w 58772"/>
                    <a:gd name="connsiteY15" fmla="*/ 118716 h 132313"/>
                    <a:gd name="connsiteX16" fmla="*/ 58604 w 58772"/>
                    <a:gd name="connsiteY16" fmla="*/ 115367 h 13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2313">
                      <a:moveTo>
                        <a:pt x="58102" y="129097"/>
                      </a:moveTo>
                      <a:cubicBezTo>
                        <a:pt x="53431" y="131425"/>
                        <a:pt x="48240" y="132530"/>
                        <a:pt x="43033" y="132279"/>
                      </a:cubicBezTo>
                      <a:cubicBezTo>
                        <a:pt x="25451"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321" y="43367"/>
                      </a:lnTo>
                      <a:lnTo>
                        <a:pt x="33321" y="99962"/>
                      </a:lnTo>
                      <a:cubicBezTo>
                        <a:pt x="32919" y="105053"/>
                        <a:pt x="34091" y="110126"/>
                        <a:pt x="36670" y="114530"/>
                      </a:cubicBezTo>
                      <a:cubicBezTo>
                        <a:pt x="39617" y="117594"/>
                        <a:pt x="43819" y="119134"/>
                        <a:pt x="48056" y="118716"/>
                      </a:cubicBezTo>
                      <a:cubicBezTo>
                        <a:pt x="51857" y="118833"/>
                        <a:pt x="55574" y="117644"/>
                        <a:pt x="58604" y="115367"/>
                      </a:cubicBezTo>
                      <a:close/>
                    </a:path>
                  </a:pathLst>
                </a:custGeom>
                <a:solidFill>
                  <a:srgbClr val="1E1E1E"/>
                </a:solidFill>
                <a:ln w="16732"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94DAACFB-173B-428E-BDAE-299BA3F0A22D}"/>
                    </a:ext>
                  </a:extLst>
                </p:cNvPr>
                <p:cNvSpPr/>
                <p:nvPr/>
              </p:nvSpPr>
              <p:spPr>
                <a:xfrm>
                  <a:off x="2692146" y="3846449"/>
                  <a:ext cx="66637" cy="105668"/>
                </a:xfrm>
                <a:custGeom>
                  <a:avLst/>
                  <a:gdLst>
                    <a:gd name="connsiteX0" fmla="*/ 0 w 66637"/>
                    <a:gd name="connsiteY0" fmla="*/ 98631 h 105668"/>
                    <a:gd name="connsiteX1" fmla="*/ 0 w 66637"/>
                    <a:gd name="connsiteY1" fmla="*/ 81887 h 105668"/>
                    <a:gd name="connsiteX2" fmla="*/ 28968 w 66637"/>
                    <a:gd name="connsiteY2" fmla="*/ 91598 h 105668"/>
                    <a:gd name="connsiteX3" fmla="*/ 50065 w 66637"/>
                    <a:gd name="connsiteY3" fmla="*/ 77533 h 105668"/>
                    <a:gd name="connsiteX4" fmla="*/ 48223 w 66637"/>
                    <a:gd name="connsiteY4" fmla="*/ 70668 h 105668"/>
                    <a:gd name="connsiteX5" fmla="*/ 43367 w 66637"/>
                    <a:gd name="connsiteY5" fmla="*/ 65813 h 105668"/>
                    <a:gd name="connsiteX6" fmla="*/ 36167 w 66637"/>
                    <a:gd name="connsiteY6" fmla="*/ 61961 h 105668"/>
                    <a:gd name="connsiteX7" fmla="*/ 27126 w 66637"/>
                    <a:gd name="connsiteY7" fmla="*/ 58278 h 105668"/>
                    <a:gd name="connsiteX8" fmla="*/ 15405 w 66637"/>
                    <a:gd name="connsiteY8" fmla="*/ 52920 h 105668"/>
                    <a:gd name="connsiteX9" fmla="*/ 7033 w 66637"/>
                    <a:gd name="connsiteY9" fmla="*/ 46892 h 105668"/>
                    <a:gd name="connsiteX10" fmla="*/ 1842 w 66637"/>
                    <a:gd name="connsiteY10" fmla="*/ 39189 h 105668"/>
                    <a:gd name="connsiteX11" fmla="*/ 168 w 66637"/>
                    <a:gd name="connsiteY11" fmla="*/ 29143 h 105668"/>
                    <a:gd name="connsiteX12" fmla="*/ 3349 w 66637"/>
                    <a:gd name="connsiteY12" fmla="*/ 16585 h 105668"/>
                    <a:gd name="connsiteX13" fmla="*/ 12056 w 66637"/>
                    <a:gd name="connsiteY13" fmla="*/ 7375 h 105668"/>
                    <a:gd name="connsiteX14" fmla="*/ 24279 w 66637"/>
                    <a:gd name="connsiteY14" fmla="*/ 1850 h 105668"/>
                    <a:gd name="connsiteX15" fmla="*/ 38679 w 66637"/>
                    <a:gd name="connsiteY15" fmla="*/ 8 h 105668"/>
                    <a:gd name="connsiteX16" fmla="*/ 61953 w 66637"/>
                    <a:gd name="connsiteY16" fmla="*/ 4529 h 105668"/>
                    <a:gd name="connsiteX17" fmla="*/ 61953 w 66637"/>
                    <a:gd name="connsiteY17" fmla="*/ 21273 h 105668"/>
                    <a:gd name="connsiteX18" fmla="*/ 36502 w 66637"/>
                    <a:gd name="connsiteY18" fmla="*/ 14073 h 105668"/>
                    <a:gd name="connsiteX19" fmla="*/ 28298 w 66637"/>
                    <a:gd name="connsiteY19" fmla="*/ 15078 h 105668"/>
                    <a:gd name="connsiteX20" fmla="*/ 22102 w 66637"/>
                    <a:gd name="connsiteY20" fmla="*/ 17924 h 105668"/>
                    <a:gd name="connsiteX21" fmla="*/ 18084 w 66637"/>
                    <a:gd name="connsiteY21" fmla="*/ 22445 h 105668"/>
                    <a:gd name="connsiteX22" fmla="*/ 16577 w 66637"/>
                    <a:gd name="connsiteY22" fmla="*/ 28138 h 105668"/>
                    <a:gd name="connsiteX23" fmla="*/ 18084 w 66637"/>
                    <a:gd name="connsiteY23" fmla="*/ 34836 h 105668"/>
                    <a:gd name="connsiteX24" fmla="*/ 22270 w 66637"/>
                    <a:gd name="connsiteY24" fmla="*/ 39524 h 105668"/>
                    <a:gd name="connsiteX25" fmla="*/ 28968 w 66637"/>
                    <a:gd name="connsiteY25" fmla="*/ 43208 h 105668"/>
                    <a:gd name="connsiteX26" fmla="*/ 37842 w 66637"/>
                    <a:gd name="connsiteY26" fmla="*/ 46892 h 105668"/>
                    <a:gd name="connsiteX27" fmla="*/ 49898 w 66637"/>
                    <a:gd name="connsiteY27" fmla="*/ 52082 h 105668"/>
                    <a:gd name="connsiteX28" fmla="*/ 58772 w 66637"/>
                    <a:gd name="connsiteY28" fmla="*/ 58110 h 105668"/>
                    <a:gd name="connsiteX29" fmla="*/ 64632 w 66637"/>
                    <a:gd name="connsiteY29" fmla="*/ 65980 h 105668"/>
                    <a:gd name="connsiteX30" fmla="*/ 63293 w 66637"/>
                    <a:gd name="connsiteY30" fmla="*/ 89422 h 105668"/>
                    <a:gd name="connsiteX31" fmla="*/ 54586 w 66637"/>
                    <a:gd name="connsiteY31" fmla="*/ 98631 h 105668"/>
                    <a:gd name="connsiteX32" fmla="*/ 41860 w 66637"/>
                    <a:gd name="connsiteY32" fmla="*/ 103989 h 105668"/>
                    <a:gd name="connsiteX33" fmla="*/ 26791 w 66637"/>
                    <a:gd name="connsiteY33" fmla="*/ 105664 h 105668"/>
                    <a:gd name="connsiteX34" fmla="*/ 0 w 66637"/>
                    <a:gd name="connsiteY34" fmla="*/ 98631 h 10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637" h="105668">
                      <a:moveTo>
                        <a:pt x="0" y="98631"/>
                      </a:moveTo>
                      <a:lnTo>
                        <a:pt x="0" y="81887"/>
                      </a:lnTo>
                      <a:cubicBezTo>
                        <a:pt x="8305" y="88250"/>
                        <a:pt x="18502" y="91666"/>
                        <a:pt x="28968" y="91598"/>
                      </a:cubicBezTo>
                      <a:cubicBezTo>
                        <a:pt x="43033" y="91598"/>
                        <a:pt x="50065" y="86910"/>
                        <a:pt x="50065" y="77533"/>
                      </a:cubicBezTo>
                      <a:cubicBezTo>
                        <a:pt x="50182" y="75105"/>
                        <a:pt x="49529" y="72711"/>
                        <a:pt x="48223" y="70668"/>
                      </a:cubicBezTo>
                      <a:cubicBezTo>
                        <a:pt x="46951" y="68726"/>
                        <a:pt x="45310" y="67085"/>
                        <a:pt x="43367" y="65813"/>
                      </a:cubicBezTo>
                      <a:cubicBezTo>
                        <a:pt x="41157" y="64205"/>
                        <a:pt x="38729" y="62899"/>
                        <a:pt x="36167" y="61961"/>
                      </a:cubicBezTo>
                      <a:lnTo>
                        <a:pt x="27126" y="58278"/>
                      </a:lnTo>
                      <a:cubicBezTo>
                        <a:pt x="23107" y="56754"/>
                        <a:pt x="19189" y="54962"/>
                        <a:pt x="15405" y="52920"/>
                      </a:cubicBezTo>
                      <a:cubicBezTo>
                        <a:pt x="12324" y="51362"/>
                        <a:pt x="9494" y="49320"/>
                        <a:pt x="7033" y="46892"/>
                      </a:cubicBezTo>
                      <a:cubicBezTo>
                        <a:pt x="4772" y="44732"/>
                        <a:pt x="2997" y="42103"/>
                        <a:pt x="1842" y="39189"/>
                      </a:cubicBezTo>
                      <a:cubicBezTo>
                        <a:pt x="636" y="35975"/>
                        <a:pt x="67" y="32575"/>
                        <a:pt x="168" y="29143"/>
                      </a:cubicBezTo>
                      <a:cubicBezTo>
                        <a:pt x="67" y="24739"/>
                        <a:pt x="1155" y="20402"/>
                        <a:pt x="3349" y="16585"/>
                      </a:cubicBezTo>
                      <a:cubicBezTo>
                        <a:pt x="5526" y="12901"/>
                        <a:pt x="8506" y="9753"/>
                        <a:pt x="12056" y="7375"/>
                      </a:cubicBezTo>
                      <a:cubicBezTo>
                        <a:pt x="15840" y="4931"/>
                        <a:pt x="19959" y="3072"/>
                        <a:pt x="24279" y="1850"/>
                      </a:cubicBezTo>
                      <a:cubicBezTo>
                        <a:pt x="28984" y="644"/>
                        <a:pt x="33823" y="25"/>
                        <a:pt x="38679" y="8"/>
                      </a:cubicBezTo>
                      <a:cubicBezTo>
                        <a:pt x="46666" y="-126"/>
                        <a:pt x="54603" y="1415"/>
                        <a:pt x="61953" y="4529"/>
                      </a:cubicBezTo>
                      <a:lnTo>
                        <a:pt x="61953" y="21273"/>
                      </a:lnTo>
                      <a:cubicBezTo>
                        <a:pt x="54351" y="16468"/>
                        <a:pt x="45511" y="13956"/>
                        <a:pt x="36502" y="14073"/>
                      </a:cubicBezTo>
                      <a:cubicBezTo>
                        <a:pt x="33739" y="14040"/>
                        <a:pt x="30977" y="14391"/>
                        <a:pt x="28298" y="15078"/>
                      </a:cubicBezTo>
                      <a:cubicBezTo>
                        <a:pt x="26087" y="15681"/>
                        <a:pt x="23994" y="16652"/>
                        <a:pt x="22102" y="17924"/>
                      </a:cubicBezTo>
                      <a:cubicBezTo>
                        <a:pt x="20495" y="19180"/>
                        <a:pt x="19139" y="20704"/>
                        <a:pt x="18084" y="22445"/>
                      </a:cubicBezTo>
                      <a:cubicBezTo>
                        <a:pt x="17096" y="24187"/>
                        <a:pt x="16577" y="26146"/>
                        <a:pt x="16577" y="28138"/>
                      </a:cubicBezTo>
                      <a:cubicBezTo>
                        <a:pt x="16510" y="30466"/>
                        <a:pt x="17029" y="32760"/>
                        <a:pt x="18084" y="34836"/>
                      </a:cubicBezTo>
                      <a:cubicBezTo>
                        <a:pt x="19155" y="36661"/>
                        <a:pt x="20579" y="38252"/>
                        <a:pt x="22270" y="39524"/>
                      </a:cubicBezTo>
                      <a:cubicBezTo>
                        <a:pt x="24363" y="40998"/>
                        <a:pt x="26606" y="42220"/>
                        <a:pt x="28968" y="43208"/>
                      </a:cubicBezTo>
                      <a:lnTo>
                        <a:pt x="37842" y="46892"/>
                      </a:lnTo>
                      <a:cubicBezTo>
                        <a:pt x="41961" y="48399"/>
                        <a:pt x="45979" y="50123"/>
                        <a:pt x="49898" y="52082"/>
                      </a:cubicBezTo>
                      <a:cubicBezTo>
                        <a:pt x="53113" y="53690"/>
                        <a:pt x="56093" y="55716"/>
                        <a:pt x="58772" y="58110"/>
                      </a:cubicBezTo>
                      <a:cubicBezTo>
                        <a:pt x="61233" y="60304"/>
                        <a:pt x="63243" y="62983"/>
                        <a:pt x="64632" y="65980"/>
                      </a:cubicBezTo>
                      <a:cubicBezTo>
                        <a:pt x="67713" y="73598"/>
                        <a:pt x="67228" y="82205"/>
                        <a:pt x="63293" y="89422"/>
                      </a:cubicBezTo>
                      <a:cubicBezTo>
                        <a:pt x="61116" y="93106"/>
                        <a:pt x="58136" y="96253"/>
                        <a:pt x="54586" y="98631"/>
                      </a:cubicBezTo>
                      <a:cubicBezTo>
                        <a:pt x="50668" y="101109"/>
                        <a:pt x="46365" y="102918"/>
                        <a:pt x="41860" y="103989"/>
                      </a:cubicBezTo>
                      <a:cubicBezTo>
                        <a:pt x="36921" y="105161"/>
                        <a:pt x="31864" y="105731"/>
                        <a:pt x="26791" y="105664"/>
                      </a:cubicBezTo>
                      <a:cubicBezTo>
                        <a:pt x="17431" y="105496"/>
                        <a:pt x="8238" y="103085"/>
                        <a:pt x="0" y="98631"/>
                      </a:cubicBezTo>
                      <a:close/>
                    </a:path>
                  </a:pathLst>
                </a:custGeom>
                <a:solidFill>
                  <a:srgbClr val="1E1E1E"/>
                </a:solidFill>
                <a:ln w="16732" cap="flat">
                  <a:noFill/>
                  <a:prstDash val="solid"/>
                  <a:miter/>
                </a:ln>
              </p:spPr>
              <p:txBody>
                <a:bodyPr rtlCol="0" anchor="ctr"/>
                <a:lstStyle/>
                <a:p>
                  <a:endParaRPr lang="en-US"/>
                </a:p>
              </p:txBody>
            </p:sp>
          </p:grpSp>
          <p:grpSp>
            <p:nvGrpSpPr>
              <p:cNvPr id="237" name="Graphic 4">
                <a:extLst>
                  <a:ext uri="{FF2B5EF4-FFF2-40B4-BE49-F238E27FC236}">
                    <a16:creationId xmlns:a16="http://schemas.microsoft.com/office/drawing/2014/main" id="{F572C04A-07B5-4A63-9A3F-B7160715649D}"/>
                  </a:ext>
                </a:extLst>
              </p:cNvPr>
              <p:cNvGrpSpPr/>
              <p:nvPr/>
            </p:nvGrpSpPr>
            <p:grpSpPr>
              <a:xfrm>
                <a:off x="2597207" y="5717273"/>
                <a:ext cx="1053883" cy="193064"/>
                <a:chOff x="2597207" y="5717273"/>
                <a:chExt cx="1053883" cy="193064"/>
              </a:xfrm>
              <a:solidFill>
                <a:srgbClr val="1E1E1E"/>
              </a:solidFill>
            </p:grpSpPr>
            <p:sp>
              <p:nvSpPr>
                <p:cNvPr id="238" name="Freeform: Shape 237">
                  <a:extLst>
                    <a:ext uri="{FF2B5EF4-FFF2-40B4-BE49-F238E27FC236}">
                      <a16:creationId xmlns:a16="http://schemas.microsoft.com/office/drawing/2014/main" id="{70C33D13-56A4-451F-9AB0-6ABB774308FA}"/>
                    </a:ext>
                  </a:extLst>
                </p:cNvPr>
                <p:cNvSpPr/>
                <p:nvPr/>
              </p:nvSpPr>
              <p:spPr>
                <a:xfrm>
                  <a:off x="2597207" y="5723473"/>
                  <a:ext cx="74511" cy="140650"/>
                </a:xfrm>
                <a:custGeom>
                  <a:avLst/>
                  <a:gdLst>
                    <a:gd name="connsiteX0" fmla="*/ 74511 w 74511"/>
                    <a:gd name="connsiteY0" fmla="*/ 140650 h 140650"/>
                    <a:gd name="connsiteX1" fmla="*/ 0 w 74511"/>
                    <a:gd name="connsiteY1" fmla="*/ 140650 h 140650"/>
                    <a:gd name="connsiteX2" fmla="*/ 0 w 74511"/>
                    <a:gd name="connsiteY2" fmla="*/ 0 h 140650"/>
                    <a:gd name="connsiteX3" fmla="*/ 71497 w 74511"/>
                    <a:gd name="connsiteY3" fmla="*/ 0 h 140650"/>
                    <a:gd name="connsiteX4" fmla="*/ 71497 w 74511"/>
                    <a:gd name="connsiteY4" fmla="*/ 14903 h 140650"/>
                    <a:gd name="connsiteX5" fmla="*/ 16409 w 74511"/>
                    <a:gd name="connsiteY5" fmla="*/ 14903 h 140650"/>
                    <a:gd name="connsiteX6" fmla="*/ 16409 w 74511"/>
                    <a:gd name="connsiteY6" fmla="*/ 62288 h 140650"/>
                    <a:gd name="connsiteX7" fmla="*/ 66642 w 74511"/>
                    <a:gd name="connsiteY7" fmla="*/ 62288 h 140650"/>
                    <a:gd name="connsiteX8" fmla="*/ 66642 w 74511"/>
                    <a:gd name="connsiteY8" fmla="*/ 77023 h 140650"/>
                    <a:gd name="connsiteX9" fmla="*/ 16409 w 74511"/>
                    <a:gd name="connsiteY9" fmla="*/ 77023 h 140650"/>
                    <a:gd name="connsiteX10" fmla="*/ 16409 w 74511"/>
                    <a:gd name="connsiteY10" fmla="*/ 126251 h 140650"/>
                    <a:gd name="connsiteX11" fmla="*/ 74511 w 74511"/>
                    <a:gd name="connsiteY11" fmla="*/ 126251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511" h="140650">
                      <a:moveTo>
                        <a:pt x="74511" y="140650"/>
                      </a:moveTo>
                      <a:lnTo>
                        <a:pt x="0" y="140650"/>
                      </a:lnTo>
                      <a:lnTo>
                        <a:pt x="0" y="0"/>
                      </a:lnTo>
                      <a:lnTo>
                        <a:pt x="71497" y="0"/>
                      </a:lnTo>
                      <a:lnTo>
                        <a:pt x="71497" y="14903"/>
                      </a:lnTo>
                      <a:lnTo>
                        <a:pt x="16409" y="14903"/>
                      </a:lnTo>
                      <a:lnTo>
                        <a:pt x="16409" y="62288"/>
                      </a:lnTo>
                      <a:lnTo>
                        <a:pt x="66642" y="62288"/>
                      </a:lnTo>
                      <a:lnTo>
                        <a:pt x="66642" y="77023"/>
                      </a:lnTo>
                      <a:lnTo>
                        <a:pt x="16409" y="77023"/>
                      </a:lnTo>
                      <a:lnTo>
                        <a:pt x="16409" y="126251"/>
                      </a:lnTo>
                      <a:lnTo>
                        <a:pt x="74511" y="126251"/>
                      </a:lnTo>
                      <a:close/>
                    </a:path>
                  </a:pathLst>
                </a:custGeom>
                <a:solidFill>
                  <a:srgbClr val="1E1E1E"/>
                </a:solidFill>
                <a:ln w="16732"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AEE9E49E-9241-4BD0-A5D1-F89E5F825431}"/>
                    </a:ext>
                  </a:extLst>
                </p:cNvPr>
                <p:cNvSpPr/>
                <p:nvPr/>
              </p:nvSpPr>
              <p:spPr>
                <a:xfrm>
                  <a:off x="2683271" y="5763658"/>
                  <a:ext cx="86734" cy="100464"/>
                </a:xfrm>
                <a:custGeom>
                  <a:avLst/>
                  <a:gdLst>
                    <a:gd name="connsiteX0" fmla="*/ 86735 w 86734"/>
                    <a:gd name="connsiteY0" fmla="*/ 0 h 100464"/>
                    <a:gd name="connsiteX1" fmla="*/ 53246 w 86734"/>
                    <a:gd name="connsiteY1" fmla="*/ 50232 h 100464"/>
                    <a:gd name="connsiteX2" fmla="*/ 86735 w 86734"/>
                    <a:gd name="connsiteY2" fmla="*/ 100465 h 100464"/>
                    <a:gd name="connsiteX3" fmla="*/ 67479 w 86734"/>
                    <a:gd name="connsiteY3" fmla="*/ 100465 h 100464"/>
                    <a:gd name="connsiteX4" fmla="*/ 47721 w 86734"/>
                    <a:gd name="connsiteY4" fmla="*/ 67981 h 100464"/>
                    <a:gd name="connsiteX5" fmla="*/ 43367 w 86734"/>
                    <a:gd name="connsiteY5" fmla="*/ 60279 h 100464"/>
                    <a:gd name="connsiteX6" fmla="*/ 43367 w 86734"/>
                    <a:gd name="connsiteY6" fmla="*/ 60279 h 100464"/>
                    <a:gd name="connsiteX7" fmla="*/ 38679 w 86734"/>
                    <a:gd name="connsiteY7" fmla="*/ 67981 h 100464"/>
                    <a:gd name="connsiteX8" fmla="*/ 18586 w 86734"/>
                    <a:gd name="connsiteY8" fmla="*/ 100465 h 100464"/>
                    <a:gd name="connsiteX9" fmla="*/ 0 w 86734"/>
                    <a:gd name="connsiteY9" fmla="*/ 100465 h 100464"/>
                    <a:gd name="connsiteX10" fmla="*/ 34325 w 86734"/>
                    <a:gd name="connsiteY10" fmla="*/ 51237 h 100464"/>
                    <a:gd name="connsiteX11" fmla="*/ 837 w 86734"/>
                    <a:gd name="connsiteY11" fmla="*/ 0 h 100464"/>
                    <a:gd name="connsiteX12" fmla="*/ 19591 w 86734"/>
                    <a:gd name="connsiteY12" fmla="*/ 0 h 100464"/>
                    <a:gd name="connsiteX13" fmla="*/ 39014 w 86734"/>
                    <a:gd name="connsiteY13" fmla="*/ 34326 h 100464"/>
                    <a:gd name="connsiteX14" fmla="*/ 43200 w 86734"/>
                    <a:gd name="connsiteY14" fmla="*/ 42195 h 100464"/>
                    <a:gd name="connsiteX15" fmla="*/ 43200 w 86734"/>
                    <a:gd name="connsiteY15" fmla="*/ 42195 h 100464"/>
                    <a:gd name="connsiteX16" fmla="*/ 68316 w 86734"/>
                    <a:gd name="connsiteY16" fmla="*/ 0 h 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734" h="100464">
                      <a:moveTo>
                        <a:pt x="86735" y="0"/>
                      </a:moveTo>
                      <a:lnTo>
                        <a:pt x="53246" y="50232"/>
                      </a:lnTo>
                      <a:lnTo>
                        <a:pt x="86735" y="100465"/>
                      </a:lnTo>
                      <a:lnTo>
                        <a:pt x="67479" y="100465"/>
                      </a:lnTo>
                      <a:lnTo>
                        <a:pt x="47721" y="67981"/>
                      </a:lnTo>
                      <a:lnTo>
                        <a:pt x="43367" y="60279"/>
                      </a:lnTo>
                      <a:lnTo>
                        <a:pt x="43367" y="60279"/>
                      </a:lnTo>
                      <a:lnTo>
                        <a:pt x="38679" y="67981"/>
                      </a:lnTo>
                      <a:lnTo>
                        <a:pt x="18586" y="100465"/>
                      </a:lnTo>
                      <a:lnTo>
                        <a:pt x="0" y="100465"/>
                      </a:lnTo>
                      <a:lnTo>
                        <a:pt x="34325" y="51237"/>
                      </a:lnTo>
                      <a:lnTo>
                        <a:pt x="837" y="0"/>
                      </a:lnTo>
                      <a:lnTo>
                        <a:pt x="19591" y="0"/>
                      </a:lnTo>
                      <a:lnTo>
                        <a:pt x="39014" y="34326"/>
                      </a:lnTo>
                      <a:lnTo>
                        <a:pt x="43200" y="42195"/>
                      </a:lnTo>
                      <a:lnTo>
                        <a:pt x="43200" y="42195"/>
                      </a:lnTo>
                      <a:lnTo>
                        <a:pt x="68316" y="0"/>
                      </a:lnTo>
                      <a:close/>
                    </a:path>
                  </a:pathLst>
                </a:custGeom>
                <a:solidFill>
                  <a:srgbClr val="1E1E1E"/>
                </a:solidFill>
                <a:ln w="16732"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B8CE21E7-85B4-40B6-B706-805AC1700BEA}"/>
                    </a:ext>
                  </a:extLst>
                </p:cNvPr>
                <p:cNvSpPr/>
                <p:nvPr/>
              </p:nvSpPr>
              <p:spPr>
                <a:xfrm>
                  <a:off x="2788592" y="5761271"/>
                  <a:ext cx="92837" cy="149066"/>
                </a:xfrm>
                <a:custGeom>
                  <a:avLst/>
                  <a:gdLst>
                    <a:gd name="connsiteX0" fmla="*/ 16744 w 92837"/>
                    <a:gd name="connsiteY0" fmla="*/ 88452 h 149066"/>
                    <a:gd name="connsiteX1" fmla="*/ 16744 w 92837"/>
                    <a:gd name="connsiteY1" fmla="*/ 88452 h 149066"/>
                    <a:gd name="connsiteX2" fmla="*/ 16744 w 92837"/>
                    <a:gd name="connsiteY2" fmla="*/ 149066 h 149066"/>
                    <a:gd name="connsiteX3" fmla="*/ 0 w 92837"/>
                    <a:gd name="connsiteY3" fmla="*/ 149066 h 149066"/>
                    <a:gd name="connsiteX4" fmla="*/ 0 w 92837"/>
                    <a:gd name="connsiteY4" fmla="*/ 2387 h 149066"/>
                    <a:gd name="connsiteX5" fmla="*/ 16744 w 92837"/>
                    <a:gd name="connsiteY5" fmla="*/ 2387 h 149066"/>
                    <a:gd name="connsiteX6" fmla="*/ 16744 w 92837"/>
                    <a:gd name="connsiteY6" fmla="*/ 20136 h 149066"/>
                    <a:gd name="connsiteX7" fmla="*/ 16744 w 92837"/>
                    <a:gd name="connsiteY7" fmla="*/ 20136 h 149066"/>
                    <a:gd name="connsiteX8" fmla="*/ 51572 w 92837"/>
                    <a:gd name="connsiteY8" fmla="*/ 44 h 149066"/>
                    <a:gd name="connsiteX9" fmla="*/ 81879 w 92837"/>
                    <a:gd name="connsiteY9" fmla="*/ 13606 h 149066"/>
                    <a:gd name="connsiteX10" fmla="*/ 92762 w 92837"/>
                    <a:gd name="connsiteY10" fmla="*/ 49774 h 149066"/>
                    <a:gd name="connsiteX11" fmla="*/ 80539 w 92837"/>
                    <a:gd name="connsiteY11" fmla="*/ 90127 h 149066"/>
                    <a:gd name="connsiteX12" fmla="*/ 47051 w 92837"/>
                    <a:gd name="connsiteY12" fmla="*/ 105197 h 149066"/>
                    <a:gd name="connsiteX13" fmla="*/ 16744 w 92837"/>
                    <a:gd name="connsiteY13" fmla="*/ 88452 h 149066"/>
                    <a:gd name="connsiteX14" fmla="*/ 16744 w 92837"/>
                    <a:gd name="connsiteY14" fmla="*/ 47931 h 149066"/>
                    <a:gd name="connsiteX15" fmla="*/ 16744 w 92837"/>
                    <a:gd name="connsiteY15" fmla="*/ 61829 h 149066"/>
                    <a:gd name="connsiteX16" fmla="*/ 24781 w 92837"/>
                    <a:gd name="connsiteY16" fmla="*/ 83094 h 149066"/>
                    <a:gd name="connsiteX17" fmla="*/ 45376 w 92837"/>
                    <a:gd name="connsiteY17" fmla="*/ 91801 h 149066"/>
                    <a:gd name="connsiteX18" fmla="*/ 68316 w 92837"/>
                    <a:gd name="connsiteY18" fmla="*/ 80583 h 149066"/>
                    <a:gd name="connsiteX19" fmla="*/ 76520 w 92837"/>
                    <a:gd name="connsiteY19" fmla="*/ 49438 h 149066"/>
                    <a:gd name="connsiteX20" fmla="*/ 68818 w 92837"/>
                    <a:gd name="connsiteY20" fmla="*/ 23150 h 149066"/>
                    <a:gd name="connsiteX21" fmla="*/ 47888 w 92837"/>
                    <a:gd name="connsiteY21" fmla="*/ 13606 h 149066"/>
                    <a:gd name="connsiteX22" fmla="*/ 25284 w 92837"/>
                    <a:gd name="connsiteY22" fmla="*/ 23318 h 149066"/>
                    <a:gd name="connsiteX23" fmla="*/ 16409 w 92837"/>
                    <a:gd name="connsiteY23" fmla="*/ 47931 h 149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837" h="149066">
                      <a:moveTo>
                        <a:pt x="16744" y="88452"/>
                      </a:moveTo>
                      <a:lnTo>
                        <a:pt x="16744" y="88452"/>
                      </a:lnTo>
                      <a:lnTo>
                        <a:pt x="16744" y="149066"/>
                      </a:lnTo>
                      <a:lnTo>
                        <a:pt x="0" y="149066"/>
                      </a:lnTo>
                      <a:lnTo>
                        <a:pt x="0" y="2387"/>
                      </a:lnTo>
                      <a:lnTo>
                        <a:pt x="16744" y="2387"/>
                      </a:lnTo>
                      <a:lnTo>
                        <a:pt x="16744" y="20136"/>
                      </a:lnTo>
                      <a:lnTo>
                        <a:pt x="16744" y="20136"/>
                      </a:lnTo>
                      <a:cubicBezTo>
                        <a:pt x="23626" y="7394"/>
                        <a:pt x="37105" y="-375"/>
                        <a:pt x="51572" y="44"/>
                      </a:cubicBezTo>
                      <a:cubicBezTo>
                        <a:pt x="63259" y="-526"/>
                        <a:pt x="74511" y="4514"/>
                        <a:pt x="81879" y="13606"/>
                      </a:cubicBezTo>
                      <a:cubicBezTo>
                        <a:pt x="89581" y="24038"/>
                        <a:pt x="93432" y="36813"/>
                        <a:pt x="92762" y="49774"/>
                      </a:cubicBezTo>
                      <a:cubicBezTo>
                        <a:pt x="93415" y="64223"/>
                        <a:pt x="89112" y="78473"/>
                        <a:pt x="80539" y="90127"/>
                      </a:cubicBezTo>
                      <a:cubicBezTo>
                        <a:pt x="72351" y="100123"/>
                        <a:pt x="59961" y="105699"/>
                        <a:pt x="47051" y="105197"/>
                      </a:cubicBezTo>
                      <a:cubicBezTo>
                        <a:pt x="34627" y="105682"/>
                        <a:pt x="22956" y="99235"/>
                        <a:pt x="16744" y="88452"/>
                      </a:cubicBezTo>
                      <a:close/>
                      <a:moveTo>
                        <a:pt x="16744" y="47931"/>
                      </a:moveTo>
                      <a:lnTo>
                        <a:pt x="16744" y="61829"/>
                      </a:lnTo>
                      <a:cubicBezTo>
                        <a:pt x="16560" y="69699"/>
                        <a:pt x="19440" y="77317"/>
                        <a:pt x="24781" y="83094"/>
                      </a:cubicBezTo>
                      <a:cubicBezTo>
                        <a:pt x="30106" y="88770"/>
                        <a:pt x="37590" y="91935"/>
                        <a:pt x="45376" y="91801"/>
                      </a:cubicBezTo>
                      <a:cubicBezTo>
                        <a:pt x="54402" y="92086"/>
                        <a:pt x="62991" y="87883"/>
                        <a:pt x="68316" y="80583"/>
                      </a:cubicBezTo>
                      <a:cubicBezTo>
                        <a:pt x="74294" y="71340"/>
                        <a:pt x="77174" y="60423"/>
                        <a:pt x="76520" y="49438"/>
                      </a:cubicBezTo>
                      <a:cubicBezTo>
                        <a:pt x="77090" y="40045"/>
                        <a:pt x="74377" y="30752"/>
                        <a:pt x="68818" y="23150"/>
                      </a:cubicBezTo>
                      <a:cubicBezTo>
                        <a:pt x="63762" y="16821"/>
                        <a:pt x="55992" y="13271"/>
                        <a:pt x="47888" y="13606"/>
                      </a:cubicBezTo>
                      <a:cubicBezTo>
                        <a:pt x="39282" y="13322"/>
                        <a:pt x="30993" y="16888"/>
                        <a:pt x="25284" y="23318"/>
                      </a:cubicBezTo>
                      <a:cubicBezTo>
                        <a:pt x="19356" y="30133"/>
                        <a:pt x="16191" y="38906"/>
                        <a:pt x="16409" y="47931"/>
                      </a:cubicBezTo>
                      <a:close/>
                    </a:path>
                  </a:pathLst>
                </a:custGeom>
                <a:solidFill>
                  <a:srgbClr val="1E1E1E"/>
                </a:solidFill>
                <a:ln w="16732"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A78FAB7-D30E-4FE6-82CF-4FC641B3105D}"/>
                    </a:ext>
                  </a:extLst>
                </p:cNvPr>
                <p:cNvSpPr/>
                <p:nvPr/>
              </p:nvSpPr>
              <p:spPr>
                <a:xfrm>
                  <a:off x="2900017" y="5761263"/>
                  <a:ext cx="88417" cy="105273"/>
                </a:xfrm>
                <a:custGeom>
                  <a:avLst/>
                  <a:gdLst>
                    <a:gd name="connsiteX0" fmla="*/ 87830 w 88417"/>
                    <a:gd name="connsiteY0" fmla="*/ 56647 h 105273"/>
                    <a:gd name="connsiteX1" fmla="*/ 16835 w 88417"/>
                    <a:gd name="connsiteY1" fmla="*/ 56647 h 105273"/>
                    <a:gd name="connsiteX2" fmla="*/ 25877 w 88417"/>
                    <a:gd name="connsiteY2" fmla="*/ 82600 h 105273"/>
                    <a:gd name="connsiteX3" fmla="*/ 49653 w 88417"/>
                    <a:gd name="connsiteY3" fmla="*/ 91809 h 105273"/>
                    <a:gd name="connsiteX4" fmla="*/ 80797 w 88417"/>
                    <a:gd name="connsiteY4" fmla="*/ 80591 h 105273"/>
                    <a:gd name="connsiteX5" fmla="*/ 80797 w 88417"/>
                    <a:gd name="connsiteY5" fmla="*/ 95661 h 105273"/>
                    <a:gd name="connsiteX6" fmla="*/ 45802 w 88417"/>
                    <a:gd name="connsiteY6" fmla="*/ 105205 h 105273"/>
                    <a:gd name="connsiteX7" fmla="*/ 12314 w 88417"/>
                    <a:gd name="connsiteY7" fmla="*/ 91642 h 105273"/>
                    <a:gd name="connsiteX8" fmla="*/ 91 w 88417"/>
                    <a:gd name="connsiteY8" fmla="*/ 53130 h 105273"/>
                    <a:gd name="connsiteX9" fmla="*/ 13486 w 88417"/>
                    <a:gd name="connsiteY9" fmla="*/ 14787 h 105273"/>
                    <a:gd name="connsiteX10" fmla="*/ 46974 w 88417"/>
                    <a:gd name="connsiteY10" fmla="*/ 52 h 105273"/>
                    <a:gd name="connsiteX11" fmla="*/ 77449 w 88417"/>
                    <a:gd name="connsiteY11" fmla="*/ 12777 h 105273"/>
                    <a:gd name="connsiteX12" fmla="*/ 88332 w 88417"/>
                    <a:gd name="connsiteY12" fmla="*/ 48275 h 105273"/>
                    <a:gd name="connsiteX13" fmla="*/ 71086 w 88417"/>
                    <a:gd name="connsiteY13" fmla="*/ 43084 h 105273"/>
                    <a:gd name="connsiteX14" fmla="*/ 64388 w 88417"/>
                    <a:gd name="connsiteY14" fmla="*/ 21317 h 105273"/>
                    <a:gd name="connsiteX15" fmla="*/ 45969 w 88417"/>
                    <a:gd name="connsiteY15" fmla="*/ 13614 h 105273"/>
                    <a:gd name="connsiteX16" fmla="*/ 26714 w 88417"/>
                    <a:gd name="connsiteY16" fmla="*/ 21819 h 105273"/>
                    <a:gd name="connsiteX17" fmla="*/ 16835 w 88417"/>
                    <a:gd name="connsiteY17" fmla="*/ 43084 h 1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17" h="105273">
                      <a:moveTo>
                        <a:pt x="87830" y="56647"/>
                      </a:moveTo>
                      <a:lnTo>
                        <a:pt x="16835" y="56647"/>
                      </a:lnTo>
                      <a:cubicBezTo>
                        <a:pt x="16517" y="66124"/>
                        <a:pt x="19748" y="75367"/>
                        <a:pt x="25877" y="82600"/>
                      </a:cubicBezTo>
                      <a:cubicBezTo>
                        <a:pt x="32139" y="88896"/>
                        <a:pt x="40779" y="92245"/>
                        <a:pt x="49653" y="91809"/>
                      </a:cubicBezTo>
                      <a:cubicBezTo>
                        <a:pt x="61006" y="91692"/>
                        <a:pt x="71990" y="87741"/>
                        <a:pt x="80797" y="80591"/>
                      </a:cubicBezTo>
                      <a:lnTo>
                        <a:pt x="80797" y="95661"/>
                      </a:lnTo>
                      <a:cubicBezTo>
                        <a:pt x="70433" y="102459"/>
                        <a:pt x="58176" y="105807"/>
                        <a:pt x="45802" y="105205"/>
                      </a:cubicBezTo>
                      <a:cubicBezTo>
                        <a:pt x="33177" y="105891"/>
                        <a:pt x="20904" y="100918"/>
                        <a:pt x="12314" y="91642"/>
                      </a:cubicBezTo>
                      <a:cubicBezTo>
                        <a:pt x="3657" y="80742"/>
                        <a:pt x="-696" y="67028"/>
                        <a:pt x="91" y="53130"/>
                      </a:cubicBezTo>
                      <a:cubicBezTo>
                        <a:pt x="-495" y="39115"/>
                        <a:pt x="4293" y="25402"/>
                        <a:pt x="13486" y="14787"/>
                      </a:cubicBezTo>
                      <a:cubicBezTo>
                        <a:pt x="21891" y="5125"/>
                        <a:pt x="34165" y="-283"/>
                        <a:pt x="46974" y="52"/>
                      </a:cubicBezTo>
                      <a:cubicBezTo>
                        <a:pt x="58544" y="-551"/>
                        <a:pt x="69746" y="4137"/>
                        <a:pt x="77449" y="12777"/>
                      </a:cubicBezTo>
                      <a:cubicBezTo>
                        <a:pt x="85184" y="22941"/>
                        <a:pt x="89052" y="35516"/>
                        <a:pt x="88332" y="48275"/>
                      </a:cubicBezTo>
                      <a:close/>
                      <a:moveTo>
                        <a:pt x="71086" y="43084"/>
                      </a:moveTo>
                      <a:cubicBezTo>
                        <a:pt x="71471" y="35265"/>
                        <a:pt x="69093" y="27562"/>
                        <a:pt x="64388" y="21317"/>
                      </a:cubicBezTo>
                      <a:cubicBezTo>
                        <a:pt x="59716" y="16109"/>
                        <a:pt x="52952" y="13279"/>
                        <a:pt x="45969" y="13614"/>
                      </a:cubicBezTo>
                      <a:cubicBezTo>
                        <a:pt x="38669" y="13464"/>
                        <a:pt x="31653" y="16444"/>
                        <a:pt x="26714" y="21819"/>
                      </a:cubicBezTo>
                      <a:cubicBezTo>
                        <a:pt x="21205" y="27663"/>
                        <a:pt x="17756" y="35114"/>
                        <a:pt x="16835" y="43084"/>
                      </a:cubicBezTo>
                      <a:close/>
                    </a:path>
                  </a:pathLst>
                </a:custGeom>
                <a:solidFill>
                  <a:srgbClr val="1E1E1E"/>
                </a:solidFill>
                <a:ln w="16732"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331B16E-D301-40BF-89AC-480DD529C89F}"/>
                    </a:ext>
                  </a:extLst>
                </p:cNvPr>
                <p:cNvSpPr/>
                <p:nvPr/>
              </p:nvSpPr>
              <p:spPr>
                <a:xfrm>
                  <a:off x="3011958" y="5761770"/>
                  <a:ext cx="52743" cy="102352"/>
                </a:xfrm>
                <a:custGeom>
                  <a:avLst/>
                  <a:gdLst>
                    <a:gd name="connsiteX0" fmla="*/ 52577 w 52743"/>
                    <a:gd name="connsiteY0" fmla="*/ 18297 h 102352"/>
                    <a:gd name="connsiteX1" fmla="*/ 40353 w 52743"/>
                    <a:gd name="connsiteY1" fmla="*/ 14948 h 102352"/>
                    <a:gd name="connsiteX2" fmla="*/ 23609 w 52743"/>
                    <a:gd name="connsiteY2" fmla="*/ 24660 h 102352"/>
                    <a:gd name="connsiteX3" fmla="*/ 16744 w 52743"/>
                    <a:gd name="connsiteY3" fmla="*/ 51116 h 102352"/>
                    <a:gd name="connsiteX4" fmla="*/ 16744 w 52743"/>
                    <a:gd name="connsiteY4" fmla="*/ 102353 h 102352"/>
                    <a:gd name="connsiteX5" fmla="*/ 0 w 52743"/>
                    <a:gd name="connsiteY5" fmla="*/ 102353 h 102352"/>
                    <a:gd name="connsiteX6" fmla="*/ 0 w 52743"/>
                    <a:gd name="connsiteY6" fmla="*/ 1888 h 102352"/>
                    <a:gd name="connsiteX7" fmla="*/ 16744 w 52743"/>
                    <a:gd name="connsiteY7" fmla="*/ 1888 h 102352"/>
                    <a:gd name="connsiteX8" fmla="*/ 16744 w 52743"/>
                    <a:gd name="connsiteY8" fmla="*/ 22651 h 102352"/>
                    <a:gd name="connsiteX9" fmla="*/ 16744 w 52743"/>
                    <a:gd name="connsiteY9" fmla="*/ 22651 h 102352"/>
                    <a:gd name="connsiteX10" fmla="*/ 27293 w 52743"/>
                    <a:gd name="connsiteY10" fmla="*/ 5907 h 102352"/>
                    <a:gd name="connsiteX11" fmla="*/ 43033 w 52743"/>
                    <a:gd name="connsiteY11" fmla="*/ 46 h 102352"/>
                    <a:gd name="connsiteX12" fmla="*/ 52744 w 52743"/>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52">
                      <a:moveTo>
                        <a:pt x="52577" y="18297"/>
                      </a:moveTo>
                      <a:cubicBezTo>
                        <a:pt x="48977" y="15870"/>
                        <a:pt x="44690" y="14698"/>
                        <a:pt x="40353" y="14948"/>
                      </a:cubicBezTo>
                      <a:cubicBezTo>
                        <a:pt x="33522" y="15250"/>
                        <a:pt x="27276" y="18884"/>
                        <a:pt x="23609" y="24660"/>
                      </a:cubicBezTo>
                      <a:cubicBezTo>
                        <a:pt x="18686" y="32580"/>
                        <a:pt x="16292" y="41806"/>
                        <a:pt x="16744" y="51116"/>
                      </a:cubicBezTo>
                      <a:lnTo>
                        <a:pt x="16744" y="102353"/>
                      </a:lnTo>
                      <a:lnTo>
                        <a:pt x="0" y="102353"/>
                      </a:lnTo>
                      <a:lnTo>
                        <a:pt x="0" y="1888"/>
                      </a:lnTo>
                      <a:lnTo>
                        <a:pt x="16744" y="1888"/>
                      </a:lnTo>
                      <a:lnTo>
                        <a:pt x="16744" y="22651"/>
                      </a:lnTo>
                      <a:lnTo>
                        <a:pt x="16744" y="22651"/>
                      </a:lnTo>
                      <a:cubicBezTo>
                        <a:pt x="18636" y="16204"/>
                        <a:pt x="22303" y="10411"/>
                        <a:pt x="27293" y="5907"/>
                      </a:cubicBezTo>
                      <a:cubicBezTo>
                        <a:pt x="31680" y="2156"/>
                        <a:pt x="37256" y="80"/>
                        <a:pt x="43033" y="46"/>
                      </a:cubicBezTo>
                      <a:cubicBezTo>
                        <a:pt x="46331" y="-154"/>
                        <a:pt x="49630" y="297"/>
                        <a:pt x="52744" y="1386"/>
                      </a:cubicBezTo>
                      <a:close/>
                    </a:path>
                  </a:pathLst>
                </a:custGeom>
                <a:solidFill>
                  <a:srgbClr val="1E1E1E"/>
                </a:solidFill>
                <a:ln w="16732"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187A8F1E-2E4B-410E-A56B-3B7AEDCF1C09}"/>
                    </a:ext>
                  </a:extLst>
                </p:cNvPr>
                <p:cNvSpPr/>
                <p:nvPr/>
              </p:nvSpPr>
              <p:spPr>
                <a:xfrm>
                  <a:off x="3079764" y="5717273"/>
                  <a:ext cx="21079" cy="146850"/>
                </a:xfrm>
                <a:custGeom>
                  <a:avLst/>
                  <a:gdLst>
                    <a:gd name="connsiteX0" fmla="*/ 10390 w 21079"/>
                    <a:gd name="connsiteY0" fmla="*/ 20935 h 146850"/>
                    <a:gd name="connsiteX1" fmla="*/ 3022 w 21079"/>
                    <a:gd name="connsiteY1" fmla="*/ 17921 h 146850"/>
                    <a:gd name="connsiteX2" fmla="*/ 8 w 21079"/>
                    <a:gd name="connsiteY2" fmla="*/ 10553 h 146850"/>
                    <a:gd name="connsiteX3" fmla="*/ 3022 w 21079"/>
                    <a:gd name="connsiteY3" fmla="*/ 3018 h 146850"/>
                    <a:gd name="connsiteX4" fmla="*/ 10390 w 21079"/>
                    <a:gd name="connsiteY4" fmla="*/ 5 h 146850"/>
                    <a:gd name="connsiteX5" fmla="*/ 17925 w 21079"/>
                    <a:gd name="connsiteY5" fmla="*/ 3018 h 146850"/>
                    <a:gd name="connsiteX6" fmla="*/ 18142 w 21079"/>
                    <a:gd name="connsiteY6" fmla="*/ 17703 h 146850"/>
                    <a:gd name="connsiteX7" fmla="*/ 17925 w 21079"/>
                    <a:gd name="connsiteY7" fmla="*/ 17921 h 146850"/>
                    <a:gd name="connsiteX8" fmla="*/ 10390 w 21079"/>
                    <a:gd name="connsiteY8" fmla="*/ 20935 h 146850"/>
                    <a:gd name="connsiteX9" fmla="*/ 18259 w 21079"/>
                    <a:gd name="connsiteY9" fmla="*/ 146850 h 146850"/>
                    <a:gd name="connsiteX10" fmla="*/ 1515 w 21079"/>
                    <a:gd name="connsiteY10" fmla="*/ 146850 h 146850"/>
                    <a:gd name="connsiteX11" fmla="*/ 1515 w 21079"/>
                    <a:gd name="connsiteY11" fmla="*/ 46386 h 146850"/>
                    <a:gd name="connsiteX12" fmla="*/ 18259 w 21079"/>
                    <a:gd name="connsiteY12" fmla="*/ 46386 h 14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079" h="146850">
                      <a:moveTo>
                        <a:pt x="10390" y="20935"/>
                      </a:moveTo>
                      <a:cubicBezTo>
                        <a:pt x="7627" y="20952"/>
                        <a:pt x="4981" y="19863"/>
                        <a:pt x="3022" y="17921"/>
                      </a:cubicBezTo>
                      <a:cubicBezTo>
                        <a:pt x="996" y="16029"/>
                        <a:pt x="-109" y="13333"/>
                        <a:pt x="8" y="10553"/>
                      </a:cubicBezTo>
                      <a:cubicBezTo>
                        <a:pt x="-75" y="7740"/>
                        <a:pt x="1013" y="5011"/>
                        <a:pt x="3022" y="3018"/>
                      </a:cubicBezTo>
                      <a:cubicBezTo>
                        <a:pt x="4981" y="1076"/>
                        <a:pt x="7627" y="-12"/>
                        <a:pt x="10390" y="5"/>
                      </a:cubicBezTo>
                      <a:cubicBezTo>
                        <a:pt x="13203" y="-79"/>
                        <a:pt x="15932" y="1009"/>
                        <a:pt x="17925" y="3018"/>
                      </a:cubicBezTo>
                      <a:cubicBezTo>
                        <a:pt x="22044" y="7004"/>
                        <a:pt x="22144" y="13584"/>
                        <a:pt x="18142" y="17703"/>
                      </a:cubicBezTo>
                      <a:cubicBezTo>
                        <a:pt x="18075" y="17770"/>
                        <a:pt x="17991" y="17854"/>
                        <a:pt x="17925" y="17921"/>
                      </a:cubicBezTo>
                      <a:cubicBezTo>
                        <a:pt x="15932" y="19930"/>
                        <a:pt x="13203" y="21018"/>
                        <a:pt x="10390" y="20935"/>
                      </a:cubicBezTo>
                      <a:close/>
                      <a:moveTo>
                        <a:pt x="18259" y="146850"/>
                      </a:moveTo>
                      <a:lnTo>
                        <a:pt x="1515" y="146850"/>
                      </a:lnTo>
                      <a:lnTo>
                        <a:pt x="1515" y="46386"/>
                      </a:lnTo>
                      <a:lnTo>
                        <a:pt x="18259" y="46386"/>
                      </a:lnTo>
                      <a:close/>
                    </a:path>
                  </a:pathLst>
                </a:custGeom>
                <a:solidFill>
                  <a:srgbClr val="1E1E1E"/>
                </a:solidFill>
                <a:ln w="16732"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F134145-82C9-448D-A1DF-F79F5E13E068}"/>
                    </a:ext>
                  </a:extLst>
                </p:cNvPr>
                <p:cNvSpPr/>
                <p:nvPr/>
              </p:nvSpPr>
              <p:spPr>
                <a:xfrm>
                  <a:off x="3130674" y="5761303"/>
                  <a:ext cx="143329" cy="102820"/>
                </a:xfrm>
                <a:custGeom>
                  <a:avLst/>
                  <a:gdLst>
                    <a:gd name="connsiteX0" fmla="*/ 142660 w 143329"/>
                    <a:gd name="connsiteY0" fmla="*/ 102820 h 102820"/>
                    <a:gd name="connsiteX1" fmla="*/ 125916 w 143329"/>
                    <a:gd name="connsiteY1" fmla="*/ 102820 h 102820"/>
                    <a:gd name="connsiteX2" fmla="*/ 125916 w 143329"/>
                    <a:gd name="connsiteY2" fmla="*/ 45220 h 102820"/>
                    <a:gd name="connsiteX3" fmla="*/ 120725 w 143329"/>
                    <a:gd name="connsiteY3" fmla="*/ 21109 h 102820"/>
                    <a:gd name="connsiteX4" fmla="*/ 103981 w 143329"/>
                    <a:gd name="connsiteY4" fmla="*/ 13574 h 102820"/>
                    <a:gd name="connsiteX5" fmla="*/ 87237 w 143329"/>
                    <a:gd name="connsiteY5" fmla="*/ 22951 h 102820"/>
                    <a:gd name="connsiteX6" fmla="*/ 80037 w 143329"/>
                    <a:gd name="connsiteY6" fmla="*/ 45555 h 102820"/>
                    <a:gd name="connsiteX7" fmla="*/ 80037 w 143329"/>
                    <a:gd name="connsiteY7" fmla="*/ 102820 h 102820"/>
                    <a:gd name="connsiteX8" fmla="*/ 63293 w 143329"/>
                    <a:gd name="connsiteY8" fmla="*/ 102820 h 102820"/>
                    <a:gd name="connsiteX9" fmla="*/ 63293 w 143329"/>
                    <a:gd name="connsiteY9" fmla="*/ 43211 h 102820"/>
                    <a:gd name="connsiteX10" fmla="*/ 40353 w 143329"/>
                    <a:gd name="connsiteY10" fmla="*/ 13574 h 102820"/>
                    <a:gd name="connsiteX11" fmla="*/ 23609 w 143329"/>
                    <a:gd name="connsiteY11" fmla="*/ 22448 h 102820"/>
                    <a:gd name="connsiteX12" fmla="*/ 16744 w 143329"/>
                    <a:gd name="connsiteY12" fmla="*/ 45555 h 102820"/>
                    <a:gd name="connsiteX13" fmla="*/ 16744 w 143329"/>
                    <a:gd name="connsiteY13" fmla="*/ 102820 h 102820"/>
                    <a:gd name="connsiteX14" fmla="*/ 0 w 143329"/>
                    <a:gd name="connsiteY14" fmla="*/ 102820 h 102820"/>
                    <a:gd name="connsiteX15" fmla="*/ 0 w 143329"/>
                    <a:gd name="connsiteY15" fmla="*/ 2355 h 102820"/>
                    <a:gd name="connsiteX16" fmla="*/ 16744 w 143329"/>
                    <a:gd name="connsiteY16" fmla="*/ 2355 h 102820"/>
                    <a:gd name="connsiteX17" fmla="*/ 16744 w 143329"/>
                    <a:gd name="connsiteY17" fmla="*/ 18262 h 102820"/>
                    <a:gd name="connsiteX18" fmla="*/ 16744 w 143329"/>
                    <a:gd name="connsiteY18" fmla="*/ 18262 h 102820"/>
                    <a:gd name="connsiteX19" fmla="*/ 48056 w 143329"/>
                    <a:gd name="connsiteY19" fmla="*/ 11 h 102820"/>
                    <a:gd name="connsiteX20" fmla="*/ 65972 w 143329"/>
                    <a:gd name="connsiteY20" fmla="*/ 5872 h 102820"/>
                    <a:gd name="connsiteX21" fmla="*/ 76353 w 143329"/>
                    <a:gd name="connsiteY21" fmla="*/ 20774 h 102820"/>
                    <a:gd name="connsiteX22" fmla="*/ 109841 w 143329"/>
                    <a:gd name="connsiteY22" fmla="*/ 11 h 102820"/>
                    <a:gd name="connsiteX23" fmla="*/ 143330 w 143329"/>
                    <a:gd name="connsiteY23" fmla="*/ 41034 h 102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3329" h="102820">
                      <a:moveTo>
                        <a:pt x="142660" y="102820"/>
                      </a:moveTo>
                      <a:lnTo>
                        <a:pt x="125916" y="102820"/>
                      </a:lnTo>
                      <a:lnTo>
                        <a:pt x="125916" y="45220"/>
                      </a:lnTo>
                      <a:cubicBezTo>
                        <a:pt x="126535" y="36848"/>
                        <a:pt x="124727" y="28476"/>
                        <a:pt x="120725" y="21109"/>
                      </a:cubicBezTo>
                      <a:cubicBezTo>
                        <a:pt x="116740" y="15969"/>
                        <a:pt x="110461" y="13156"/>
                        <a:pt x="103981" y="13574"/>
                      </a:cubicBezTo>
                      <a:cubicBezTo>
                        <a:pt x="97233" y="13892"/>
                        <a:pt x="91021" y="17358"/>
                        <a:pt x="87237" y="22951"/>
                      </a:cubicBezTo>
                      <a:cubicBezTo>
                        <a:pt x="82364" y="29464"/>
                        <a:pt x="79819" y="37417"/>
                        <a:pt x="80037" y="45555"/>
                      </a:cubicBezTo>
                      <a:lnTo>
                        <a:pt x="80037" y="102820"/>
                      </a:lnTo>
                      <a:lnTo>
                        <a:pt x="63293" y="102820"/>
                      </a:lnTo>
                      <a:lnTo>
                        <a:pt x="63293" y="43211"/>
                      </a:lnTo>
                      <a:cubicBezTo>
                        <a:pt x="63293" y="23453"/>
                        <a:pt x="55591" y="13574"/>
                        <a:pt x="40353" y="13574"/>
                      </a:cubicBezTo>
                      <a:cubicBezTo>
                        <a:pt x="33689" y="13741"/>
                        <a:pt x="27494" y="17023"/>
                        <a:pt x="23609" y="22448"/>
                      </a:cubicBezTo>
                      <a:cubicBezTo>
                        <a:pt x="18787" y="29163"/>
                        <a:pt x="16376" y="37300"/>
                        <a:pt x="16744" y="45555"/>
                      </a:cubicBezTo>
                      <a:lnTo>
                        <a:pt x="16744" y="102820"/>
                      </a:lnTo>
                      <a:lnTo>
                        <a:pt x="0" y="102820"/>
                      </a:lnTo>
                      <a:lnTo>
                        <a:pt x="0" y="2355"/>
                      </a:lnTo>
                      <a:lnTo>
                        <a:pt x="16744" y="2355"/>
                      </a:lnTo>
                      <a:lnTo>
                        <a:pt x="16744" y="18262"/>
                      </a:lnTo>
                      <a:lnTo>
                        <a:pt x="16744" y="18262"/>
                      </a:lnTo>
                      <a:cubicBezTo>
                        <a:pt x="22889" y="6742"/>
                        <a:pt x="35012" y="-324"/>
                        <a:pt x="48056" y="11"/>
                      </a:cubicBezTo>
                      <a:cubicBezTo>
                        <a:pt x="54519" y="-72"/>
                        <a:pt x="60815" y="1987"/>
                        <a:pt x="65972" y="5872"/>
                      </a:cubicBezTo>
                      <a:cubicBezTo>
                        <a:pt x="70995" y="9539"/>
                        <a:pt x="74645" y="14796"/>
                        <a:pt x="76353" y="20774"/>
                      </a:cubicBezTo>
                      <a:cubicBezTo>
                        <a:pt x="82431" y="7847"/>
                        <a:pt x="95559" y="-290"/>
                        <a:pt x="109841" y="11"/>
                      </a:cubicBezTo>
                      <a:cubicBezTo>
                        <a:pt x="131944" y="11"/>
                        <a:pt x="143330" y="13741"/>
                        <a:pt x="143330" y="41034"/>
                      </a:cubicBezTo>
                      <a:close/>
                    </a:path>
                  </a:pathLst>
                </a:custGeom>
                <a:solidFill>
                  <a:srgbClr val="1E1E1E"/>
                </a:solidFill>
                <a:ln w="16732"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0E006CD0-1534-436D-8EED-772419B79DBA}"/>
                    </a:ext>
                  </a:extLst>
                </p:cNvPr>
                <p:cNvSpPr/>
                <p:nvPr/>
              </p:nvSpPr>
              <p:spPr>
                <a:xfrm>
                  <a:off x="3296685" y="5761263"/>
                  <a:ext cx="88417" cy="105273"/>
                </a:xfrm>
                <a:custGeom>
                  <a:avLst/>
                  <a:gdLst>
                    <a:gd name="connsiteX0" fmla="*/ 87830 w 88417"/>
                    <a:gd name="connsiteY0" fmla="*/ 56647 h 105273"/>
                    <a:gd name="connsiteX1" fmla="*/ 16835 w 88417"/>
                    <a:gd name="connsiteY1" fmla="*/ 56647 h 105273"/>
                    <a:gd name="connsiteX2" fmla="*/ 25877 w 88417"/>
                    <a:gd name="connsiteY2" fmla="*/ 82600 h 105273"/>
                    <a:gd name="connsiteX3" fmla="*/ 49653 w 88417"/>
                    <a:gd name="connsiteY3" fmla="*/ 91809 h 105273"/>
                    <a:gd name="connsiteX4" fmla="*/ 80797 w 88417"/>
                    <a:gd name="connsiteY4" fmla="*/ 80591 h 105273"/>
                    <a:gd name="connsiteX5" fmla="*/ 80797 w 88417"/>
                    <a:gd name="connsiteY5" fmla="*/ 95661 h 105273"/>
                    <a:gd name="connsiteX6" fmla="*/ 45802 w 88417"/>
                    <a:gd name="connsiteY6" fmla="*/ 105205 h 105273"/>
                    <a:gd name="connsiteX7" fmla="*/ 12314 w 88417"/>
                    <a:gd name="connsiteY7" fmla="*/ 91642 h 105273"/>
                    <a:gd name="connsiteX8" fmla="*/ 91 w 88417"/>
                    <a:gd name="connsiteY8" fmla="*/ 53130 h 105273"/>
                    <a:gd name="connsiteX9" fmla="*/ 13486 w 88417"/>
                    <a:gd name="connsiteY9" fmla="*/ 14787 h 105273"/>
                    <a:gd name="connsiteX10" fmla="*/ 46974 w 88417"/>
                    <a:gd name="connsiteY10" fmla="*/ 52 h 105273"/>
                    <a:gd name="connsiteX11" fmla="*/ 77449 w 88417"/>
                    <a:gd name="connsiteY11" fmla="*/ 12777 h 105273"/>
                    <a:gd name="connsiteX12" fmla="*/ 88332 w 88417"/>
                    <a:gd name="connsiteY12" fmla="*/ 48275 h 105273"/>
                    <a:gd name="connsiteX13" fmla="*/ 71086 w 88417"/>
                    <a:gd name="connsiteY13" fmla="*/ 43084 h 105273"/>
                    <a:gd name="connsiteX14" fmla="*/ 64388 w 88417"/>
                    <a:gd name="connsiteY14" fmla="*/ 21317 h 105273"/>
                    <a:gd name="connsiteX15" fmla="*/ 45970 w 88417"/>
                    <a:gd name="connsiteY15" fmla="*/ 13614 h 105273"/>
                    <a:gd name="connsiteX16" fmla="*/ 26714 w 88417"/>
                    <a:gd name="connsiteY16" fmla="*/ 21819 h 105273"/>
                    <a:gd name="connsiteX17" fmla="*/ 16835 w 88417"/>
                    <a:gd name="connsiteY17" fmla="*/ 43084 h 1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17" h="105273">
                      <a:moveTo>
                        <a:pt x="87830" y="56647"/>
                      </a:moveTo>
                      <a:lnTo>
                        <a:pt x="16835" y="56647"/>
                      </a:lnTo>
                      <a:cubicBezTo>
                        <a:pt x="16433" y="66141"/>
                        <a:pt x="19665" y="75417"/>
                        <a:pt x="25877" y="82600"/>
                      </a:cubicBezTo>
                      <a:cubicBezTo>
                        <a:pt x="32139" y="88896"/>
                        <a:pt x="40779" y="92245"/>
                        <a:pt x="49653" y="91809"/>
                      </a:cubicBezTo>
                      <a:cubicBezTo>
                        <a:pt x="61006" y="91692"/>
                        <a:pt x="71973" y="87741"/>
                        <a:pt x="80797" y="80591"/>
                      </a:cubicBezTo>
                      <a:lnTo>
                        <a:pt x="80797" y="95661"/>
                      </a:lnTo>
                      <a:cubicBezTo>
                        <a:pt x="70433" y="102459"/>
                        <a:pt x="58176" y="105807"/>
                        <a:pt x="45802" y="105205"/>
                      </a:cubicBezTo>
                      <a:cubicBezTo>
                        <a:pt x="33177" y="105891"/>
                        <a:pt x="20904" y="100918"/>
                        <a:pt x="12314" y="91642"/>
                      </a:cubicBezTo>
                      <a:cubicBezTo>
                        <a:pt x="3657" y="80742"/>
                        <a:pt x="-696" y="67028"/>
                        <a:pt x="91" y="53130"/>
                      </a:cubicBezTo>
                      <a:cubicBezTo>
                        <a:pt x="-495" y="39115"/>
                        <a:pt x="4294" y="25402"/>
                        <a:pt x="13486" y="14787"/>
                      </a:cubicBezTo>
                      <a:cubicBezTo>
                        <a:pt x="21892" y="5125"/>
                        <a:pt x="34165" y="-283"/>
                        <a:pt x="46974" y="52"/>
                      </a:cubicBezTo>
                      <a:cubicBezTo>
                        <a:pt x="58545" y="-551"/>
                        <a:pt x="69746" y="4137"/>
                        <a:pt x="77449" y="12777"/>
                      </a:cubicBezTo>
                      <a:cubicBezTo>
                        <a:pt x="85184" y="22941"/>
                        <a:pt x="89052" y="35516"/>
                        <a:pt x="88332" y="48275"/>
                      </a:cubicBezTo>
                      <a:close/>
                      <a:moveTo>
                        <a:pt x="71086" y="43084"/>
                      </a:moveTo>
                      <a:cubicBezTo>
                        <a:pt x="71471" y="35265"/>
                        <a:pt x="69093" y="27562"/>
                        <a:pt x="64388" y="21317"/>
                      </a:cubicBezTo>
                      <a:cubicBezTo>
                        <a:pt x="59717" y="16109"/>
                        <a:pt x="52952" y="13279"/>
                        <a:pt x="45970" y="13614"/>
                      </a:cubicBezTo>
                      <a:cubicBezTo>
                        <a:pt x="38669" y="13464"/>
                        <a:pt x="31654" y="16444"/>
                        <a:pt x="26714" y="21819"/>
                      </a:cubicBezTo>
                      <a:cubicBezTo>
                        <a:pt x="21205" y="27663"/>
                        <a:pt x="17756" y="35114"/>
                        <a:pt x="16835" y="43084"/>
                      </a:cubicBezTo>
                      <a:close/>
                    </a:path>
                  </a:pathLst>
                </a:custGeom>
                <a:solidFill>
                  <a:srgbClr val="1E1E1E"/>
                </a:solidFill>
                <a:ln w="16732"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752F5A3-2596-419C-8FAC-2F163F8C3E34}"/>
                    </a:ext>
                  </a:extLst>
                </p:cNvPr>
                <p:cNvSpPr/>
                <p:nvPr/>
              </p:nvSpPr>
              <p:spPr>
                <a:xfrm>
                  <a:off x="3407454" y="5761251"/>
                  <a:ext cx="84725" cy="102871"/>
                </a:xfrm>
                <a:custGeom>
                  <a:avLst/>
                  <a:gdLst>
                    <a:gd name="connsiteX0" fmla="*/ 84725 w 84725"/>
                    <a:gd name="connsiteY0" fmla="*/ 102872 h 102871"/>
                    <a:gd name="connsiteX1" fmla="*/ 67981 w 84725"/>
                    <a:gd name="connsiteY1" fmla="*/ 102872 h 102871"/>
                    <a:gd name="connsiteX2" fmla="*/ 67981 w 84725"/>
                    <a:gd name="connsiteY2" fmla="*/ 45607 h 102871"/>
                    <a:gd name="connsiteX3" fmla="*/ 44539 w 84725"/>
                    <a:gd name="connsiteY3" fmla="*/ 13626 h 102871"/>
                    <a:gd name="connsiteX4" fmla="*/ 24614 w 84725"/>
                    <a:gd name="connsiteY4" fmla="*/ 22668 h 102871"/>
                    <a:gd name="connsiteX5" fmla="*/ 16744 w 84725"/>
                    <a:gd name="connsiteY5" fmla="*/ 45607 h 102871"/>
                    <a:gd name="connsiteX6" fmla="*/ 16744 w 84725"/>
                    <a:gd name="connsiteY6" fmla="*/ 102872 h 102871"/>
                    <a:gd name="connsiteX7" fmla="*/ 0 w 84725"/>
                    <a:gd name="connsiteY7" fmla="*/ 102872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3 h 102871"/>
                    <a:gd name="connsiteX13" fmla="*/ 75516 w 84725"/>
                    <a:gd name="connsiteY13" fmla="*/ 10779 h 102871"/>
                    <a:gd name="connsiteX14" fmla="*/ 84223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2"/>
                      </a:moveTo>
                      <a:lnTo>
                        <a:pt x="67981" y="102872"/>
                      </a:lnTo>
                      <a:lnTo>
                        <a:pt x="67981" y="45607"/>
                      </a:lnTo>
                      <a:cubicBezTo>
                        <a:pt x="67981" y="24342"/>
                        <a:pt x="60112" y="13626"/>
                        <a:pt x="44539" y="13626"/>
                      </a:cubicBezTo>
                      <a:cubicBezTo>
                        <a:pt x="36871" y="13492"/>
                        <a:pt x="29553" y="16807"/>
                        <a:pt x="24614" y="22668"/>
                      </a:cubicBezTo>
                      <a:cubicBezTo>
                        <a:pt x="19222" y="29064"/>
                        <a:pt x="16409" y="37251"/>
                        <a:pt x="16744" y="45607"/>
                      </a:cubicBezTo>
                      <a:lnTo>
                        <a:pt x="16744" y="102872"/>
                      </a:lnTo>
                      <a:lnTo>
                        <a:pt x="0" y="102872"/>
                      </a:lnTo>
                      <a:lnTo>
                        <a:pt x="0" y="2407"/>
                      </a:lnTo>
                      <a:lnTo>
                        <a:pt x="16744" y="2407"/>
                      </a:lnTo>
                      <a:lnTo>
                        <a:pt x="16744" y="19151"/>
                      </a:lnTo>
                      <a:lnTo>
                        <a:pt x="16744" y="19151"/>
                      </a:lnTo>
                      <a:cubicBezTo>
                        <a:pt x="23342" y="6911"/>
                        <a:pt x="36335" y="-506"/>
                        <a:pt x="50232" y="63"/>
                      </a:cubicBezTo>
                      <a:cubicBezTo>
                        <a:pt x="59877" y="-557"/>
                        <a:pt x="69254" y="3412"/>
                        <a:pt x="75516" y="10779"/>
                      </a:cubicBezTo>
                      <a:cubicBezTo>
                        <a:pt x="81946" y="19704"/>
                        <a:pt x="85027" y="30621"/>
                        <a:pt x="84223" y="41588"/>
                      </a:cubicBezTo>
                      <a:close/>
                    </a:path>
                  </a:pathLst>
                </a:custGeom>
                <a:solidFill>
                  <a:srgbClr val="1E1E1E"/>
                </a:solidFill>
                <a:ln w="16732"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A297A9DF-4741-4B42-AC24-01EF263B5F40}"/>
                    </a:ext>
                  </a:extLst>
                </p:cNvPr>
                <p:cNvSpPr/>
                <p:nvPr/>
              </p:nvSpPr>
              <p:spPr>
                <a:xfrm>
                  <a:off x="3510933" y="5734021"/>
                  <a:ext cx="58771" cy="132317"/>
                </a:xfrm>
                <a:custGeom>
                  <a:avLst/>
                  <a:gdLst>
                    <a:gd name="connsiteX0" fmla="*/ 58102 w 58771"/>
                    <a:gd name="connsiteY0" fmla="*/ 129097 h 132317"/>
                    <a:gd name="connsiteX1" fmla="*/ 43200 w 58771"/>
                    <a:gd name="connsiteY1" fmla="*/ 132278 h 132317"/>
                    <a:gd name="connsiteX2" fmla="*/ 16744 w 58771"/>
                    <a:gd name="connsiteY2" fmla="*/ 102809 h 132317"/>
                    <a:gd name="connsiteX3" fmla="*/ 16744 w 58771"/>
                    <a:gd name="connsiteY3" fmla="*/ 43367 h 132317"/>
                    <a:gd name="connsiteX4" fmla="*/ 0 w 58771"/>
                    <a:gd name="connsiteY4" fmla="*/ 43367 h 132317"/>
                    <a:gd name="connsiteX5" fmla="*/ 0 w 58771"/>
                    <a:gd name="connsiteY5" fmla="*/ 29637 h 132317"/>
                    <a:gd name="connsiteX6" fmla="*/ 16744 w 58771"/>
                    <a:gd name="connsiteY6" fmla="*/ 29637 h 132317"/>
                    <a:gd name="connsiteX7" fmla="*/ 16744 w 58771"/>
                    <a:gd name="connsiteY7" fmla="*/ 5191 h 132317"/>
                    <a:gd name="connsiteX8" fmla="*/ 33488 w 58771"/>
                    <a:gd name="connsiteY8" fmla="*/ 0 h 132317"/>
                    <a:gd name="connsiteX9" fmla="*/ 33488 w 58771"/>
                    <a:gd name="connsiteY9" fmla="*/ 29637 h 132317"/>
                    <a:gd name="connsiteX10" fmla="*/ 58772 w 58771"/>
                    <a:gd name="connsiteY10" fmla="*/ 29637 h 132317"/>
                    <a:gd name="connsiteX11" fmla="*/ 58772 w 58771"/>
                    <a:gd name="connsiteY11" fmla="*/ 43367 h 132317"/>
                    <a:gd name="connsiteX12" fmla="*/ 33488 w 58771"/>
                    <a:gd name="connsiteY12" fmla="*/ 43367 h 132317"/>
                    <a:gd name="connsiteX13" fmla="*/ 33488 w 58771"/>
                    <a:gd name="connsiteY13" fmla="*/ 99962 h 132317"/>
                    <a:gd name="connsiteX14" fmla="*/ 37004 w 58771"/>
                    <a:gd name="connsiteY14" fmla="*/ 114530 h 132317"/>
                    <a:gd name="connsiteX15" fmla="*/ 48390 w 58771"/>
                    <a:gd name="connsiteY15" fmla="*/ 118716 h 132317"/>
                    <a:gd name="connsiteX16" fmla="*/ 58772 w 58771"/>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7">
                      <a:moveTo>
                        <a:pt x="58102" y="129097"/>
                      </a:moveTo>
                      <a:cubicBezTo>
                        <a:pt x="53497" y="131441"/>
                        <a:pt x="48357" y="132546"/>
                        <a:pt x="43200" y="132278"/>
                      </a:cubicBezTo>
                      <a:cubicBezTo>
                        <a:pt x="26456" y="132278"/>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53" y="105069"/>
                        <a:pt x="34275" y="110193"/>
                        <a:pt x="37004" y="114530"/>
                      </a:cubicBezTo>
                      <a:cubicBezTo>
                        <a:pt x="39935" y="117644"/>
                        <a:pt x="44154" y="119185"/>
                        <a:pt x="48390" y="118716"/>
                      </a:cubicBezTo>
                      <a:cubicBezTo>
                        <a:pt x="52141" y="118866"/>
                        <a:pt x="55825" y="117677"/>
                        <a:pt x="58772" y="115367"/>
                      </a:cubicBezTo>
                      <a:close/>
                    </a:path>
                  </a:pathLst>
                </a:custGeom>
                <a:solidFill>
                  <a:srgbClr val="1E1E1E"/>
                </a:solidFill>
                <a:ln w="16732"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419EE04-4BE0-4DF6-8FCE-0AE346386827}"/>
                    </a:ext>
                  </a:extLst>
                </p:cNvPr>
                <p:cNvSpPr/>
                <p:nvPr/>
              </p:nvSpPr>
              <p:spPr>
                <a:xfrm>
                  <a:off x="3584440" y="5761976"/>
                  <a:ext cx="66650" cy="105665"/>
                </a:xfrm>
                <a:custGeom>
                  <a:avLst/>
                  <a:gdLst>
                    <a:gd name="connsiteX0" fmla="*/ 0 w 66650"/>
                    <a:gd name="connsiteY0" fmla="*/ 98631 h 105665"/>
                    <a:gd name="connsiteX1" fmla="*/ 0 w 66650"/>
                    <a:gd name="connsiteY1" fmla="*/ 81887 h 105665"/>
                    <a:gd name="connsiteX2" fmla="*/ 28967 w 66650"/>
                    <a:gd name="connsiteY2" fmla="*/ 91766 h 105665"/>
                    <a:gd name="connsiteX3" fmla="*/ 50232 w 66650"/>
                    <a:gd name="connsiteY3" fmla="*/ 77533 h 105665"/>
                    <a:gd name="connsiteX4" fmla="*/ 48390 w 66650"/>
                    <a:gd name="connsiteY4" fmla="*/ 70668 h 105665"/>
                    <a:gd name="connsiteX5" fmla="*/ 43535 w 66650"/>
                    <a:gd name="connsiteY5" fmla="*/ 65813 h 105665"/>
                    <a:gd name="connsiteX6" fmla="*/ 36167 w 66650"/>
                    <a:gd name="connsiteY6" fmla="*/ 61961 h 105665"/>
                    <a:gd name="connsiteX7" fmla="*/ 27293 w 66650"/>
                    <a:gd name="connsiteY7" fmla="*/ 58278 h 105665"/>
                    <a:gd name="connsiteX8" fmla="*/ 15572 w 66650"/>
                    <a:gd name="connsiteY8" fmla="*/ 52920 h 105665"/>
                    <a:gd name="connsiteX9" fmla="*/ 7032 w 66650"/>
                    <a:gd name="connsiteY9" fmla="*/ 46892 h 105665"/>
                    <a:gd name="connsiteX10" fmla="*/ 2009 w 66650"/>
                    <a:gd name="connsiteY10" fmla="*/ 39190 h 105665"/>
                    <a:gd name="connsiteX11" fmla="*/ 167 w 66650"/>
                    <a:gd name="connsiteY11" fmla="*/ 29143 h 105665"/>
                    <a:gd name="connsiteX12" fmla="*/ 3516 w 66650"/>
                    <a:gd name="connsiteY12" fmla="*/ 16585 h 105665"/>
                    <a:gd name="connsiteX13" fmla="*/ 12056 w 66650"/>
                    <a:gd name="connsiteY13" fmla="*/ 7375 h 105665"/>
                    <a:gd name="connsiteX14" fmla="*/ 24446 w 66650"/>
                    <a:gd name="connsiteY14" fmla="*/ 1850 h 105665"/>
                    <a:gd name="connsiteX15" fmla="*/ 38679 w 66650"/>
                    <a:gd name="connsiteY15" fmla="*/ 8 h 105665"/>
                    <a:gd name="connsiteX16" fmla="*/ 62121 w 66650"/>
                    <a:gd name="connsiteY16" fmla="*/ 4529 h 105665"/>
                    <a:gd name="connsiteX17" fmla="*/ 62121 w 66650"/>
                    <a:gd name="connsiteY17" fmla="*/ 21273 h 105665"/>
                    <a:gd name="connsiteX18" fmla="*/ 36502 w 66650"/>
                    <a:gd name="connsiteY18" fmla="*/ 14074 h 105665"/>
                    <a:gd name="connsiteX19" fmla="*/ 28465 w 66650"/>
                    <a:gd name="connsiteY19" fmla="*/ 15078 h 105665"/>
                    <a:gd name="connsiteX20" fmla="*/ 22102 w 66650"/>
                    <a:gd name="connsiteY20" fmla="*/ 18092 h 105665"/>
                    <a:gd name="connsiteX21" fmla="*/ 18084 w 66650"/>
                    <a:gd name="connsiteY21" fmla="*/ 22446 h 105665"/>
                    <a:gd name="connsiteX22" fmla="*/ 16744 w 66650"/>
                    <a:gd name="connsiteY22" fmla="*/ 28139 h 105665"/>
                    <a:gd name="connsiteX23" fmla="*/ 18084 w 66650"/>
                    <a:gd name="connsiteY23" fmla="*/ 34836 h 105665"/>
                    <a:gd name="connsiteX24" fmla="*/ 22270 w 66650"/>
                    <a:gd name="connsiteY24" fmla="*/ 39524 h 105665"/>
                    <a:gd name="connsiteX25" fmla="*/ 28967 w 66650"/>
                    <a:gd name="connsiteY25" fmla="*/ 43208 h 105665"/>
                    <a:gd name="connsiteX26" fmla="*/ 37842 w 66650"/>
                    <a:gd name="connsiteY26" fmla="*/ 46892 h 105665"/>
                    <a:gd name="connsiteX27" fmla="*/ 49897 w 66650"/>
                    <a:gd name="connsiteY27" fmla="*/ 52083 h 105665"/>
                    <a:gd name="connsiteX28" fmla="*/ 58939 w 66650"/>
                    <a:gd name="connsiteY28" fmla="*/ 58110 h 105665"/>
                    <a:gd name="connsiteX29" fmla="*/ 64632 w 66650"/>
                    <a:gd name="connsiteY29" fmla="*/ 65980 h 105665"/>
                    <a:gd name="connsiteX30" fmla="*/ 66642 w 66650"/>
                    <a:gd name="connsiteY30" fmla="*/ 76529 h 105665"/>
                    <a:gd name="connsiteX31" fmla="*/ 63460 w 66650"/>
                    <a:gd name="connsiteY31" fmla="*/ 89422 h 105665"/>
                    <a:gd name="connsiteX32" fmla="*/ 54586 w 66650"/>
                    <a:gd name="connsiteY32" fmla="*/ 98631 h 105665"/>
                    <a:gd name="connsiteX33" fmla="*/ 42028 w 66650"/>
                    <a:gd name="connsiteY33" fmla="*/ 103989 h 105665"/>
                    <a:gd name="connsiteX34" fmla="*/ 26958 w 66650"/>
                    <a:gd name="connsiteY34" fmla="*/ 105664 h 105665"/>
                    <a:gd name="connsiteX35" fmla="*/ 0 w 66650"/>
                    <a:gd name="connsiteY35" fmla="*/ 98631 h 105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50" h="105665">
                      <a:moveTo>
                        <a:pt x="0" y="98631"/>
                      </a:moveTo>
                      <a:lnTo>
                        <a:pt x="0" y="81887"/>
                      </a:lnTo>
                      <a:cubicBezTo>
                        <a:pt x="8305" y="88267"/>
                        <a:pt x="18486" y="91749"/>
                        <a:pt x="28967" y="91766"/>
                      </a:cubicBezTo>
                      <a:cubicBezTo>
                        <a:pt x="43200" y="91766"/>
                        <a:pt x="50232" y="86910"/>
                        <a:pt x="50232" y="77533"/>
                      </a:cubicBezTo>
                      <a:cubicBezTo>
                        <a:pt x="50266" y="75123"/>
                        <a:pt x="49630" y="72745"/>
                        <a:pt x="48390" y="70668"/>
                      </a:cubicBezTo>
                      <a:cubicBezTo>
                        <a:pt x="47118" y="68726"/>
                        <a:pt x="45477" y="67085"/>
                        <a:pt x="43535" y="65813"/>
                      </a:cubicBezTo>
                      <a:cubicBezTo>
                        <a:pt x="41224" y="64255"/>
                        <a:pt x="38763" y="62966"/>
                        <a:pt x="36167" y="61961"/>
                      </a:cubicBezTo>
                      <a:lnTo>
                        <a:pt x="27293" y="58278"/>
                      </a:lnTo>
                      <a:cubicBezTo>
                        <a:pt x="23257" y="56788"/>
                        <a:pt x="19339" y="54996"/>
                        <a:pt x="15572" y="52920"/>
                      </a:cubicBezTo>
                      <a:cubicBezTo>
                        <a:pt x="12390" y="51429"/>
                        <a:pt x="9511" y="49387"/>
                        <a:pt x="7032" y="46892"/>
                      </a:cubicBezTo>
                      <a:cubicBezTo>
                        <a:pt x="4873" y="44681"/>
                        <a:pt x="3165" y="42070"/>
                        <a:pt x="2009" y="39190"/>
                      </a:cubicBezTo>
                      <a:cubicBezTo>
                        <a:pt x="737" y="35991"/>
                        <a:pt x="117" y="32575"/>
                        <a:pt x="167" y="29143"/>
                      </a:cubicBezTo>
                      <a:cubicBezTo>
                        <a:pt x="117" y="24723"/>
                        <a:pt x="1273" y="20386"/>
                        <a:pt x="3516" y="16585"/>
                      </a:cubicBezTo>
                      <a:cubicBezTo>
                        <a:pt x="5676" y="12951"/>
                        <a:pt x="8590" y="9804"/>
                        <a:pt x="12056" y="7375"/>
                      </a:cubicBezTo>
                      <a:cubicBezTo>
                        <a:pt x="15890" y="4931"/>
                        <a:pt x="20059" y="3072"/>
                        <a:pt x="24446" y="1850"/>
                      </a:cubicBezTo>
                      <a:cubicBezTo>
                        <a:pt x="29101" y="645"/>
                        <a:pt x="33873" y="25"/>
                        <a:pt x="38679" y="8"/>
                      </a:cubicBezTo>
                      <a:cubicBezTo>
                        <a:pt x="46716" y="-126"/>
                        <a:pt x="54703" y="1415"/>
                        <a:pt x="62121" y="4529"/>
                      </a:cubicBezTo>
                      <a:lnTo>
                        <a:pt x="62121" y="21273"/>
                      </a:lnTo>
                      <a:cubicBezTo>
                        <a:pt x="54452" y="16468"/>
                        <a:pt x="45561" y="13973"/>
                        <a:pt x="36502" y="14074"/>
                      </a:cubicBezTo>
                      <a:cubicBezTo>
                        <a:pt x="33789" y="14040"/>
                        <a:pt x="31077" y="14375"/>
                        <a:pt x="28465" y="15078"/>
                      </a:cubicBezTo>
                      <a:cubicBezTo>
                        <a:pt x="26171" y="15664"/>
                        <a:pt x="24011" y="16685"/>
                        <a:pt x="22102" y="18092"/>
                      </a:cubicBezTo>
                      <a:cubicBezTo>
                        <a:pt x="20478" y="19247"/>
                        <a:pt x="19105" y="20720"/>
                        <a:pt x="18084" y="22446"/>
                      </a:cubicBezTo>
                      <a:cubicBezTo>
                        <a:pt x="17230" y="24220"/>
                        <a:pt x="16778" y="26163"/>
                        <a:pt x="16744" y="28139"/>
                      </a:cubicBezTo>
                      <a:cubicBezTo>
                        <a:pt x="16727" y="30432"/>
                        <a:pt x="17179" y="32726"/>
                        <a:pt x="18084" y="34836"/>
                      </a:cubicBezTo>
                      <a:cubicBezTo>
                        <a:pt x="19155" y="36661"/>
                        <a:pt x="20579" y="38252"/>
                        <a:pt x="22270" y="39524"/>
                      </a:cubicBezTo>
                      <a:cubicBezTo>
                        <a:pt x="24379" y="40948"/>
                        <a:pt x="26623" y="42187"/>
                        <a:pt x="28967" y="43208"/>
                      </a:cubicBezTo>
                      <a:lnTo>
                        <a:pt x="37842" y="46892"/>
                      </a:lnTo>
                      <a:cubicBezTo>
                        <a:pt x="41961" y="48365"/>
                        <a:pt x="45996" y="50107"/>
                        <a:pt x="49897" y="52083"/>
                      </a:cubicBezTo>
                      <a:cubicBezTo>
                        <a:pt x="53129" y="53740"/>
                        <a:pt x="56160" y="55766"/>
                        <a:pt x="58939" y="58110"/>
                      </a:cubicBezTo>
                      <a:cubicBezTo>
                        <a:pt x="61367" y="60304"/>
                        <a:pt x="63293" y="62983"/>
                        <a:pt x="64632" y="65980"/>
                      </a:cubicBezTo>
                      <a:cubicBezTo>
                        <a:pt x="66039" y="69312"/>
                        <a:pt x="66725" y="72912"/>
                        <a:pt x="66642" y="76529"/>
                      </a:cubicBezTo>
                      <a:cubicBezTo>
                        <a:pt x="66759" y="81033"/>
                        <a:pt x="65670" y="85487"/>
                        <a:pt x="63460" y="89422"/>
                      </a:cubicBezTo>
                      <a:cubicBezTo>
                        <a:pt x="61166" y="93072"/>
                        <a:pt x="58152" y="96220"/>
                        <a:pt x="54586" y="98631"/>
                      </a:cubicBezTo>
                      <a:cubicBezTo>
                        <a:pt x="50718" y="101076"/>
                        <a:pt x="46482" y="102884"/>
                        <a:pt x="42028" y="103989"/>
                      </a:cubicBezTo>
                      <a:cubicBezTo>
                        <a:pt x="37088" y="105145"/>
                        <a:pt x="32031" y="105697"/>
                        <a:pt x="26958" y="105664"/>
                      </a:cubicBezTo>
                      <a:cubicBezTo>
                        <a:pt x="17548" y="105496"/>
                        <a:pt x="8305" y="103085"/>
                        <a:pt x="0" y="98631"/>
                      </a:cubicBezTo>
                      <a:close/>
                    </a:path>
                  </a:pathLst>
                </a:custGeom>
                <a:solidFill>
                  <a:srgbClr val="1E1E1E"/>
                </a:solidFill>
                <a:ln w="16732" cap="flat">
                  <a:noFill/>
                  <a:prstDash val="solid"/>
                  <a:miter/>
                </a:ln>
              </p:spPr>
              <p:txBody>
                <a:bodyPr rtlCol="0" anchor="ctr"/>
                <a:lstStyle/>
                <a:p>
                  <a:endParaRPr lang="en-US"/>
                </a:p>
              </p:txBody>
            </p:sp>
          </p:grpSp>
          <p:grpSp>
            <p:nvGrpSpPr>
              <p:cNvPr id="249" name="Graphic 4">
                <a:extLst>
                  <a:ext uri="{FF2B5EF4-FFF2-40B4-BE49-F238E27FC236}">
                    <a16:creationId xmlns:a16="http://schemas.microsoft.com/office/drawing/2014/main" id="{F572C04A-07B5-4A63-9A3F-B7160715649D}"/>
                  </a:ext>
                </a:extLst>
              </p:cNvPr>
              <p:cNvGrpSpPr/>
              <p:nvPr/>
            </p:nvGrpSpPr>
            <p:grpSpPr>
              <a:xfrm>
                <a:off x="3563844" y="683494"/>
                <a:ext cx="710787" cy="585101"/>
                <a:chOff x="3563844" y="683494"/>
                <a:chExt cx="710787" cy="585101"/>
              </a:xfrm>
              <a:solidFill>
                <a:srgbClr val="1E1E1E"/>
              </a:solidFill>
            </p:grpSpPr>
            <p:sp>
              <p:nvSpPr>
                <p:cNvPr id="250" name="Freeform: Shape 249">
                  <a:extLst>
                    <a:ext uri="{FF2B5EF4-FFF2-40B4-BE49-F238E27FC236}">
                      <a16:creationId xmlns:a16="http://schemas.microsoft.com/office/drawing/2014/main" id="{013285C8-6021-4BB5-AA0E-851ACDCE7DE3}"/>
                    </a:ext>
                  </a:extLst>
                </p:cNvPr>
                <p:cNvSpPr/>
                <p:nvPr/>
              </p:nvSpPr>
              <p:spPr>
                <a:xfrm>
                  <a:off x="3665146" y="683494"/>
                  <a:ext cx="125413" cy="140650"/>
                </a:xfrm>
                <a:custGeom>
                  <a:avLst/>
                  <a:gdLst>
                    <a:gd name="connsiteX0" fmla="*/ 125414 w 125413"/>
                    <a:gd name="connsiteY0" fmla="*/ 140651 h 140650"/>
                    <a:gd name="connsiteX1" fmla="*/ 107162 w 125413"/>
                    <a:gd name="connsiteY1" fmla="*/ 140651 h 140650"/>
                    <a:gd name="connsiteX2" fmla="*/ 91925 w 125413"/>
                    <a:gd name="connsiteY2" fmla="*/ 101302 h 140650"/>
                    <a:gd name="connsiteX3" fmla="*/ 32316 w 125413"/>
                    <a:gd name="connsiteY3" fmla="*/ 101302 h 140650"/>
                    <a:gd name="connsiteX4" fmla="*/ 18251 w 125413"/>
                    <a:gd name="connsiteY4" fmla="*/ 140651 h 140650"/>
                    <a:gd name="connsiteX5" fmla="*/ 0 w 125413"/>
                    <a:gd name="connsiteY5" fmla="*/ 140651 h 140650"/>
                    <a:gd name="connsiteX6" fmla="*/ 53916 w 125413"/>
                    <a:gd name="connsiteY6" fmla="*/ 0 h 140650"/>
                    <a:gd name="connsiteX7" fmla="*/ 70660 w 125413"/>
                    <a:gd name="connsiteY7" fmla="*/ 0 h 140650"/>
                    <a:gd name="connsiteX8" fmla="*/ 86902 w 125413"/>
                    <a:gd name="connsiteY8" fmla="*/ 86400 h 140650"/>
                    <a:gd name="connsiteX9" fmla="*/ 64800 w 125413"/>
                    <a:gd name="connsiteY9" fmla="*/ 26456 h 140650"/>
                    <a:gd name="connsiteX10" fmla="*/ 62623 w 125413"/>
                    <a:gd name="connsiteY10" fmla="*/ 17079 h 140650"/>
                    <a:gd name="connsiteX11" fmla="*/ 62623 w 125413"/>
                    <a:gd name="connsiteY11" fmla="*/ 17079 h 140650"/>
                    <a:gd name="connsiteX12" fmla="*/ 60279 w 125413"/>
                    <a:gd name="connsiteY12" fmla="*/ 26456 h 140650"/>
                    <a:gd name="connsiteX13" fmla="*/ 38512 w 125413"/>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413" h="140650">
                      <a:moveTo>
                        <a:pt x="125414" y="140651"/>
                      </a:moveTo>
                      <a:lnTo>
                        <a:pt x="107162" y="140651"/>
                      </a:lnTo>
                      <a:lnTo>
                        <a:pt x="91925" y="101302"/>
                      </a:lnTo>
                      <a:lnTo>
                        <a:pt x="32316" y="101302"/>
                      </a:lnTo>
                      <a:lnTo>
                        <a:pt x="18251" y="140651"/>
                      </a:lnTo>
                      <a:lnTo>
                        <a:pt x="0" y="140651"/>
                      </a:lnTo>
                      <a:lnTo>
                        <a:pt x="53916" y="0"/>
                      </a:lnTo>
                      <a:lnTo>
                        <a:pt x="70660" y="0"/>
                      </a:lnTo>
                      <a:close/>
                      <a:moveTo>
                        <a:pt x="86902" y="86400"/>
                      </a:moveTo>
                      <a:lnTo>
                        <a:pt x="64800" y="26456"/>
                      </a:lnTo>
                      <a:cubicBezTo>
                        <a:pt x="63795" y="23403"/>
                        <a:pt x="63058" y="20264"/>
                        <a:pt x="62623" y="17079"/>
                      </a:cubicBezTo>
                      <a:lnTo>
                        <a:pt x="62623" y="17079"/>
                      </a:lnTo>
                      <a:cubicBezTo>
                        <a:pt x="62137" y="20272"/>
                        <a:pt x="61367" y="23413"/>
                        <a:pt x="60279" y="26456"/>
                      </a:cubicBezTo>
                      <a:lnTo>
                        <a:pt x="38512" y="86400"/>
                      </a:lnTo>
                      <a:close/>
                    </a:path>
                  </a:pathLst>
                </a:custGeom>
                <a:solidFill>
                  <a:srgbClr val="1E1E1E"/>
                </a:solidFill>
                <a:ln w="16732"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BABB9AC-D64A-4B6F-AF7F-A4349F6EDFA0}"/>
                    </a:ext>
                  </a:extLst>
                </p:cNvPr>
                <p:cNvSpPr/>
                <p:nvPr/>
              </p:nvSpPr>
              <p:spPr>
                <a:xfrm>
                  <a:off x="3802783" y="724350"/>
                  <a:ext cx="83218" cy="100464"/>
                </a:xfrm>
                <a:custGeom>
                  <a:avLst/>
                  <a:gdLst>
                    <a:gd name="connsiteX0" fmla="*/ 83218 w 83218"/>
                    <a:gd name="connsiteY0" fmla="*/ 4688 h 100464"/>
                    <a:gd name="connsiteX1" fmla="*/ 23609 w 83218"/>
                    <a:gd name="connsiteY1" fmla="*/ 86735 h 100464"/>
                    <a:gd name="connsiteX2" fmla="*/ 82549 w 83218"/>
                    <a:gd name="connsiteY2" fmla="*/ 86735 h 100464"/>
                    <a:gd name="connsiteX3" fmla="*/ 82549 w 83218"/>
                    <a:gd name="connsiteY3" fmla="*/ 100465 h 100464"/>
                    <a:gd name="connsiteX4" fmla="*/ 0 w 83218"/>
                    <a:gd name="connsiteY4" fmla="*/ 100465 h 100464"/>
                    <a:gd name="connsiteX5" fmla="*/ 0 w 83218"/>
                    <a:gd name="connsiteY5" fmla="*/ 95441 h 100464"/>
                    <a:gd name="connsiteX6" fmla="*/ 59442 w 83218"/>
                    <a:gd name="connsiteY6" fmla="*/ 13730 h 100464"/>
                    <a:gd name="connsiteX7" fmla="*/ 5693 w 83218"/>
                    <a:gd name="connsiteY7" fmla="*/ 13730 h 100464"/>
                    <a:gd name="connsiteX8" fmla="*/ 5693 w 83218"/>
                    <a:gd name="connsiteY8" fmla="*/ 0 h 100464"/>
                    <a:gd name="connsiteX9" fmla="*/ 83218 w 83218"/>
                    <a:gd name="connsiteY9" fmla="*/ 0 h 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218" h="100464">
                      <a:moveTo>
                        <a:pt x="83218" y="4688"/>
                      </a:moveTo>
                      <a:lnTo>
                        <a:pt x="23609" y="86735"/>
                      </a:lnTo>
                      <a:lnTo>
                        <a:pt x="82549" y="86735"/>
                      </a:lnTo>
                      <a:lnTo>
                        <a:pt x="82549" y="100465"/>
                      </a:lnTo>
                      <a:lnTo>
                        <a:pt x="0" y="100465"/>
                      </a:lnTo>
                      <a:lnTo>
                        <a:pt x="0" y="95441"/>
                      </a:lnTo>
                      <a:lnTo>
                        <a:pt x="59442" y="13730"/>
                      </a:lnTo>
                      <a:lnTo>
                        <a:pt x="5693" y="13730"/>
                      </a:lnTo>
                      <a:lnTo>
                        <a:pt x="5693" y="0"/>
                      </a:lnTo>
                      <a:lnTo>
                        <a:pt x="83218" y="0"/>
                      </a:lnTo>
                      <a:close/>
                    </a:path>
                  </a:pathLst>
                </a:custGeom>
                <a:solidFill>
                  <a:srgbClr val="1E1E1E"/>
                </a:solidFill>
                <a:ln w="16732"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ECC1164-88E8-4B6C-AC78-F006ACDA3FE2}"/>
                    </a:ext>
                  </a:extLst>
                </p:cNvPr>
                <p:cNvSpPr/>
                <p:nvPr/>
              </p:nvSpPr>
              <p:spPr>
                <a:xfrm>
                  <a:off x="3905424" y="723680"/>
                  <a:ext cx="84055" cy="102809"/>
                </a:xfrm>
                <a:custGeom>
                  <a:avLst/>
                  <a:gdLst>
                    <a:gd name="connsiteX0" fmla="*/ 82548 w 84055"/>
                    <a:gd name="connsiteY0" fmla="*/ 100465 h 102809"/>
                    <a:gd name="connsiteX1" fmla="*/ 65804 w 84055"/>
                    <a:gd name="connsiteY1" fmla="*/ 100465 h 102809"/>
                    <a:gd name="connsiteX2" fmla="*/ 65804 w 84055"/>
                    <a:gd name="connsiteY2" fmla="*/ 84558 h 102809"/>
                    <a:gd name="connsiteX3" fmla="*/ 65804 w 84055"/>
                    <a:gd name="connsiteY3" fmla="*/ 84558 h 102809"/>
                    <a:gd name="connsiteX4" fmla="*/ 35832 w 84055"/>
                    <a:gd name="connsiteY4" fmla="*/ 102809 h 102809"/>
                    <a:gd name="connsiteX5" fmla="*/ 0 w 84055"/>
                    <a:gd name="connsiteY5" fmla="*/ 60111 h 102809"/>
                    <a:gd name="connsiteX6" fmla="*/ 0 w 84055"/>
                    <a:gd name="connsiteY6" fmla="*/ 0 h 102809"/>
                    <a:gd name="connsiteX7" fmla="*/ 15907 w 84055"/>
                    <a:gd name="connsiteY7" fmla="*/ 0 h 102809"/>
                    <a:gd name="connsiteX8" fmla="*/ 15907 w 84055"/>
                    <a:gd name="connsiteY8" fmla="*/ 57600 h 102809"/>
                    <a:gd name="connsiteX9" fmla="*/ 40353 w 84055"/>
                    <a:gd name="connsiteY9" fmla="*/ 89414 h 102809"/>
                    <a:gd name="connsiteX10" fmla="*/ 59609 w 84055"/>
                    <a:gd name="connsiteY10" fmla="*/ 80707 h 102809"/>
                    <a:gd name="connsiteX11" fmla="*/ 67311 w 84055"/>
                    <a:gd name="connsiteY11" fmla="*/ 57935 h 102809"/>
                    <a:gd name="connsiteX12" fmla="*/ 67311 w 84055"/>
                    <a:gd name="connsiteY12" fmla="*/ 0 h 102809"/>
                    <a:gd name="connsiteX13" fmla="*/ 84056 w 84055"/>
                    <a:gd name="connsiteY13" fmla="*/ 0 h 10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55" h="102809">
                      <a:moveTo>
                        <a:pt x="82548" y="100465"/>
                      </a:moveTo>
                      <a:lnTo>
                        <a:pt x="65804" y="100465"/>
                      </a:lnTo>
                      <a:lnTo>
                        <a:pt x="65804" y="84558"/>
                      </a:lnTo>
                      <a:lnTo>
                        <a:pt x="65804" y="84558"/>
                      </a:lnTo>
                      <a:cubicBezTo>
                        <a:pt x="60061" y="95808"/>
                        <a:pt x="48474" y="102866"/>
                        <a:pt x="35832" y="102809"/>
                      </a:cubicBezTo>
                      <a:cubicBezTo>
                        <a:pt x="11888" y="102809"/>
                        <a:pt x="0" y="88576"/>
                        <a:pt x="0" y="60111"/>
                      </a:cubicBezTo>
                      <a:lnTo>
                        <a:pt x="0" y="0"/>
                      </a:lnTo>
                      <a:lnTo>
                        <a:pt x="15907" y="0"/>
                      </a:lnTo>
                      <a:lnTo>
                        <a:pt x="15907" y="57600"/>
                      </a:lnTo>
                      <a:cubicBezTo>
                        <a:pt x="15907" y="78697"/>
                        <a:pt x="24112" y="89414"/>
                        <a:pt x="40353" y="89414"/>
                      </a:cubicBezTo>
                      <a:cubicBezTo>
                        <a:pt x="47754" y="89554"/>
                        <a:pt x="54820" y="86356"/>
                        <a:pt x="59609" y="80707"/>
                      </a:cubicBezTo>
                      <a:cubicBezTo>
                        <a:pt x="64900" y="74330"/>
                        <a:pt x="67646" y="66216"/>
                        <a:pt x="67311" y="57935"/>
                      </a:cubicBezTo>
                      <a:lnTo>
                        <a:pt x="67311" y="0"/>
                      </a:lnTo>
                      <a:lnTo>
                        <a:pt x="84056" y="0"/>
                      </a:lnTo>
                      <a:close/>
                    </a:path>
                  </a:pathLst>
                </a:custGeom>
                <a:solidFill>
                  <a:srgbClr val="1E1E1E"/>
                </a:solidFill>
                <a:ln w="1673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AB458C55-3658-41CD-BE47-292F734B35A5}"/>
                    </a:ext>
                  </a:extLst>
                </p:cNvPr>
                <p:cNvSpPr/>
                <p:nvPr/>
              </p:nvSpPr>
              <p:spPr>
                <a:xfrm>
                  <a:off x="4018280" y="721812"/>
                  <a:ext cx="52576" cy="102332"/>
                </a:xfrm>
                <a:custGeom>
                  <a:avLst/>
                  <a:gdLst>
                    <a:gd name="connsiteX0" fmla="*/ 52409 w 52576"/>
                    <a:gd name="connsiteY0" fmla="*/ 18277 h 102332"/>
                    <a:gd name="connsiteX1" fmla="*/ 40353 w 52576"/>
                    <a:gd name="connsiteY1" fmla="*/ 14928 h 102332"/>
                    <a:gd name="connsiteX2" fmla="*/ 23609 w 52576"/>
                    <a:gd name="connsiteY2" fmla="*/ 24640 h 102332"/>
                    <a:gd name="connsiteX3" fmla="*/ 16744 w 52576"/>
                    <a:gd name="connsiteY3" fmla="*/ 51096 h 102332"/>
                    <a:gd name="connsiteX4" fmla="*/ 16744 w 52576"/>
                    <a:gd name="connsiteY4" fmla="*/ 102333 h 102332"/>
                    <a:gd name="connsiteX5" fmla="*/ 0 w 52576"/>
                    <a:gd name="connsiteY5" fmla="*/ 102333 h 102332"/>
                    <a:gd name="connsiteX6" fmla="*/ 0 w 52576"/>
                    <a:gd name="connsiteY6" fmla="*/ 1868 h 102332"/>
                    <a:gd name="connsiteX7" fmla="*/ 16744 w 52576"/>
                    <a:gd name="connsiteY7" fmla="*/ 1868 h 102332"/>
                    <a:gd name="connsiteX8" fmla="*/ 16744 w 52576"/>
                    <a:gd name="connsiteY8" fmla="*/ 22631 h 102332"/>
                    <a:gd name="connsiteX9" fmla="*/ 16744 w 52576"/>
                    <a:gd name="connsiteY9" fmla="*/ 22631 h 102332"/>
                    <a:gd name="connsiteX10" fmla="*/ 27293 w 52576"/>
                    <a:gd name="connsiteY10" fmla="*/ 5887 h 102332"/>
                    <a:gd name="connsiteX11" fmla="*/ 52577 w 52576"/>
                    <a:gd name="connsiteY11" fmla="*/ 1366 h 10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76" h="102332">
                      <a:moveTo>
                        <a:pt x="52409" y="18277"/>
                      </a:moveTo>
                      <a:cubicBezTo>
                        <a:pt x="48876" y="15838"/>
                        <a:pt x="44640" y="14659"/>
                        <a:pt x="40353" y="14928"/>
                      </a:cubicBezTo>
                      <a:cubicBezTo>
                        <a:pt x="33505" y="15206"/>
                        <a:pt x="27243" y="18840"/>
                        <a:pt x="23609" y="24640"/>
                      </a:cubicBezTo>
                      <a:cubicBezTo>
                        <a:pt x="18619" y="32526"/>
                        <a:pt x="16208" y="41776"/>
                        <a:pt x="16744" y="51096"/>
                      </a:cubicBezTo>
                      <a:lnTo>
                        <a:pt x="16744" y="102333"/>
                      </a:lnTo>
                      <a:lnTo>
                        <a:pt x="0" y="102333"/>
                      </a:lnTo>
                      <a:lnTo>
                        <a:pt x="0" y="1868"/>
                      </a:lnTo>
                      <a:lnTo>
                        <a:pt x="16744" y="1868"/>
                      </a:lnTo>
                      <a:lnTo>
                        <a:pt x="16744" y="22631"/>
                      </a:lnTo>
                      <a:lnTo>
                        <a:pt x="16744" y="22631"/>
                      </a:lnTo>
                      <a:cubicBezTo>
                        <a:pt x="18569" y="16151"/>
                        <a:pt x="22236" y="10337"/>
                        <a:pt x="27293" y="5887"/>
                      </a:cubicBezTo>
                      <a:cubicBezTo>
                        <a:pt x="34409" y="204"/>
                        <a:pt x="43920" y="-1498"/>
                        <a:pt x="52577" y="1366"/>
                      </a:cubicBezTo>
                      <a:close/>
                    </a:path>
                  </a:pathLst>
                </a:custGeom>
                <a:solidFill>
                  <a:srgbClr val="1E1E1E"/>
                </a:solidFill>
                <a:ln w="16732"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6F58A951-2AD4-4933-AF8E-B1F857D6A799}"/>
                    </a:ext>
                  </a:extLst>
                </p:cNvPr>
                <p:cNvSpPr/>
                <p:nvPr/>
              </p:nvSpPr>
              <p:spPr>
                <a:xfrm>
                  <a:off x="4081296" y="721285"/>
                  <a:ext cx="88117" cy="105273"/>
                </a:xfrm>
                <a:custGeom>
                  <a:avLst/>
                  <a:gdLst>
                    <a:gd name="connsiteX0" fmla="*/ 87848 w 88117"/>
                    <a:gd name="connsiteY0" fmla="*/ 56646 h 105273"/>
                    <a:gd name="connsiteX1" fmla="*/ 17021 w 88117"/>
                    <a:gd name="connsiteY1" fmla="*/ 56646 h 105273"/>
                    <a:gd name="connsiteX2" fmla="*/ 26062 w 88117"/>
                    <a:gd name="connsiteY2" fmla="*/ 82599 h 105273"/>
                    <a:gd name="connsiteX3" fmla="*/ 49672 w 88117"/>
                    <a:gd name="connsiteY3" fmla="*/ 91809 h 105273"/>
                    <a:gd name="connsiteX4" fmla="*/ 80983 w 88117"/>
                    <a:gd name="connsiteY4" fmla="*/ 80590 h 105273"/>
                    <a:gd name="connsiteX5" fmla="*/ 80983 w 88117"/>
                    <a:gd name="connsiteY5" fmla="*/ 95660 h 105273"/>
                    <a:gd name="connsiteX6" fmla="*/ 45821 w 88117"/>
                    <a:gd name="connsiteY6" fmla="*/ 105204 h 105273"/>
                    <a:gd name="connsiteX7" fmla="*/ 12332 w 88117"/>
                    <a:gd name="connsiteY7" fmla="*/ 91641 h 105273"/>
                    <a:gd name="connsiteX8" fmla="*/ 109 w 88117"/>
                    <a:gd name="connsiteY8" fmla="*/ 53130 h 105273"/>
                    <a:gd name="connsiteX9" fmla="*/ 13337 w 88117"/>
                    <a:gd name="connsiteY9" fmla="*/ 14786 h 105273"/>
                    <a:gd name="connsiteX10" fmla="*/ 46825 w 88117"/>
                    <a:gd name="connsiteY10" fmla="*/ 51 h 105273"/>
                    <a:gd name="connsiteX11" fmla="*/ 77299 w 88117"/>
                    <a:gd name="connsiteY11" fmla="*/ 12777 h 105273"/>
                    <a:gd name="connsiteX12" fmla="*/ 88016 w 88117"/>
                    <a:gd name="connsiteY12" fmla="*/ 48274 h 105273"/>
                    <a:gd name="connsiteX13" fmla="*/ 71104 w 88117"/>
                    <a:gd name="connsiteY13" fmla="*/ 43083 h 105273"/>
                    <a:gd name="connsiteX14" fmla="*/ 64407 w 88117"/>
                    <a:gd name="connsiteY14" fmla="*/ 21316 h 105273"/>
                    <a:gd name="connsiteX15" fmla="*/ 45988 w 88117"/>
                    <a:gd name="connsiteY15" fmla="*/ 13614 h 105273"/>
                    <a:gd name="connsiteX16" fmla="*/ 26565 w 88117"/>
                    <a:gd name="connsiteY16" fmla="*/ 21818 h 105273"/>
                    <a:gd name="connsiteX17" fmla="*/ 16853 w 88117"/>
                    <a:gd name="connsiteY17" fmla="*/ 43083 h 10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17" h="105273">
                      <a:moveTo>
                        <a:pt x="87848" y="56646"/>
                      </a:moveTo>
                      <a:lnTo>
                        <a:pt x="17021" y="56646"/>
                      </a:lnTo>
                      <a:cubicBezTo>
                        <a:pt x="16552" y="66142"/>
                        <a:pt x="19800" y="75448"/>
                        <a:pt x="26062" y="82599"/>
                      </a:cubicBezTo>
                      <a:cubicBezTo>
                        <a:pt x="32258" y="88895"/>
                        <a:pt x="40847" y="92246"/>
                        <a:pt x="49672" y="91809"/>
                      </a:cubicBezTo>
                      <a:cubicBezTo>
                        <a:pt x="61074" y="91733"/>
                        <a:pt x="72126" y="87777"/>
                        <a:pt x="80983" y="80590"/>
                      </a:cubicBezTo>
                      <a:lnTo>
                        <a:pt x="80983" y="95660"/>
                      </a:lnTo>
                      <a:cubicBezTo>
                        <a:pt x="70552" y="102465"/>
                        <a:pt x="58261" y="105805"/>
                        <a:pt x="45821" y="105204"/>
                      </a:cubicBezTo>
                      <a:cubicBezTo>
                        <a:pt x="33195" y="105909"/>
                        <a:pt x="20905" y="100934"/>
                        <a:pt x="12332" y="91641"/>
                      </a:cubicBezTo>
                      <a:cubicBezTo>
                        <a:pt x="3609" y="80776"/>
                        <a:pt x="-762" y="67041"/>
                        <a:pt x="109" y="53130"/>
                      </a:cubicBezTo>
                      <a:cubicBezTo>
                        <a:pt x="-527" y="39132"/>
                        <a:pt x="4211" y="25420"/>
                        <a:pt x="13337" y="14786"/>
                      </a:cubicBezTo>
                      <a:cubicBezTo>
                        <a:pt x="21759" y="5156"/>
                        <a:pt x="34033" y="-240"/>
                        <a:pt x="46825" y="51"/>
                      </a:cubicBezTo>
                      <a:cubicBezTo>
                        <a:pt x="58395" y="-547"/>
                        <a:pt x="69597" y="4133"/>
                        <a:pt x="77299" y="12777"/>
                      </a:cubicBezTo>
                      <a:cubicBezTo>
                        <a:pt x="85002" y="22950"/>
                        <a:pt x="88803" y="35542"/>
                        <a:pt x="88016" y="48274"/>
                      </a:cubicBezTo>
                      <a:close/>
                      <a:moveTo>
                        <a:pt x="71104" y="43083"/>
                      </a:moveTo>
                      <a:cubicBezTo>
                        <a:pt x="71489" y="35267"/>
                        <a:pt x="69112" y="27567"/>
                        <a:pt x="64407" y="21316"/>
                      </a:cubicBezTo>
                      <a:cubicBezTo>
                        <a:pt x="59718" y="16132"/>
                        <a:pt x="52970" y="13307"/>
                        <a:pt x="45988" y="13614"/>
                      </a:cubicBezTo>
                      <a:cubicBezTo>
                        <a:pt x="38654" y="13498"/>
                        <a:pt x="31605" y="16475"/>
                        <a:pt x="26565" y="21818"/>
                      </a:cubicBezTo>
                      <a:cubicBezTo>
                        <a:pt x="21123" y="27670"/>
                        <a:pt x="17707" y="35132"/>
                        <a:pt x="16853" y="43083"/>
                      </a:cubicBezTo>
                      <a:close/>
                    </a:path>
                  </a:pathLst>
                </a:custGeom>
                <a:solidFill>
                  <a:srgbClr val="1E1E1E"/>
                </a:solidFill>
                <a:ln w="16732"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0F155DF7-AFD2-4747-8D59-1BDF7BC60875}"/>
                    </a:ext>
                  </a:extLst>
                </p:cNvPr>
                <p:cNvSpPr/>
                <p:nvPr/>
              </p:nvSpPr>
              <p:spPr>
                <a:xfrm>
                  <a:off x="3593314" y="901542"/>
                  <a:ext cx="85254" cy="145467"/>
                </a:xfrm>
                <a:custGeom>
                  <a:avLst/>
                  <a:gdLst>
                    <a:gd name="connsiteX0" fmla="*/ 0 w 85254"/>
                    <a:gd name="connsiteY0" fmla="*/ 137932 h 145467"/>
                    <a:gd name="connsiteX1" fmla="*/ 0 w 85254"/>
                    <a:gd name="connsiteY1" fmla="*/ 118508 h 145467"/>
                    <a:gd name="connsiteX2" fmla="*/ 7870 w 85254"/>
                    <a:gd name="connsiteY2" fmla="*/ 123867 h 145467"/>
                    <a:gd name="connsiteX3" fmla="*/ 17749 w 85254"/>
                    <a:gd name="connsiteY3" fmla="*/ 127885 h 145467"/>
                    <a:gd name="connsiteX4" fmla="*/ 28130 w 85254"/>
                    <a:gd name="connsiteY4" fmla="*/ 130397 h 145467"/>
                    <a:gd name="connsiteX5" fmla="*/ 37674 w 85254"/>
                    <a:gd name="connsiteY5" fmla="*/ 131234 h 145467"/>
                    <a:gd name="connsiteX6" fmla="*/ 60446 w 85254"/>
                    <a:gd name="connsiteY6" fmla="*/ 125541 h 145467"/>
                    <a:gd name="connsiteX7" fmla="*/ 67981 w 85254"/>
                    <a:gd name="connsiteY7" fmla="*/ 108797 h 145467"/>
                    <a:gd name="connsiteX8" fmla="*/ 65470 w 85254"/>
                    <a:gd name="connsiteY8" fmla="*/ 98918 h 145467"/>
                    <a:gd name="connsiteX9" fmla="*/ 58437 w 85254"/>
                    <a:gd name="connsiteY9" fmla="*/ 91216 h 145467"/>
                    <a:gd name="connsiteX10" fmla="*/ 48056 w 85254"/>
                    <a:gd name="connsiteY10" fmla="*/ 84518 h 145467"/>
                    <a:gd name="connsiteX11" fmla="*/ 34995 w 85254"/>
                    <a:gd name="connsiteY11" fmla="*/ 77820 h 145467"/>
                    <a:gd name="connsiteX12" fmla="*/ 21265 w 85254"/>
                    <a:gd name="connsiteY12" fmla="*/ 70285 h 145467"/>
                    <a:gd name="connsiteX13" fmla="*/ 10214 w 85254"/>
                    <a:gd name="connsiteY13" fmla="*/ 61913 h 145467"/>
                    <a:gd name="connsiteX14" fmla="*/ 2846 w 85254"/>
                    <a:gd name="connsiteY14" fmla="*/ 51365 h 145467"/>
                    <a:gd name="connsiteX15" fmla="*/ 4353 w 85254"/>
                    <a:gd name="connsiteY15" fmla="*/ 21058 h 145467"/>
                    <a:gd name="connsiteX16" fmla="*/ 15405 w 85254"/>
                    <a:gd name="connsiteY16" fmla="*/ 9337 h 145467"/>
                    <a:gd name="connsiteX17" fmla="*/ 31144 w 85254"/>
                    <a:gd name="connsiteY17" fmla="*/ 2472 h 145467"/>
                    <a:gd name="connsiteX18" fmla="*/ 49060 w 85254"/>
                    <a:gd name="connsiteY18" fmla="*/ 128 h 145467"/>
                    <a:gd name="connsiteX19" fmla="*/ 79367 w 85254"/>
                    <a:gd name="connsiteY19" fmla="*/ 5151 h 145467"/>
                    <a:gd name="connsiteX20" fmla="*/ 79367 w 85254"/>
                    <a:gd name="connsiteY20" fmla="*/ 23737 h 145467"/>
                    <a:gd name="connsiteX21" fmla="*/ 47386 w 85254"/>
                    <a:gd name="connsiteY21" fmla="*/ 15030 h 145467"/>
                    <a:gd name="connsiteX22" fmla="*/ 36502 w 85254"/>
                    <a:gd name="connsiteY22" fmla="*/ 16202 h 145467"/>
                    <a:gd name="connsiteX23" fmla="*/ 26958 w 85254"/>
                    <a:gd name="connsiteY23" fmla="*/ 19886 h 145467"/>
                    <a:gd name="connsiteX24" fmla="*/ 20093 w 85254"/>
                    <a:gd name="connsiteY24" fmla="*/ 26416 h 145467"/>
                    <a:gd name="connsiteX25" fmla="*/ 17414 w 85254"/>
                    <a:gd name="connsiteY25" fmla="*/ 36295 h 145467"/>
                    <a:gd name="connsiteX26" fmla="*/ 19423 w 85254"/>
                    <a:gd name="connsiteY26" fmla="*/ 45504 h 145467"/>
                    <a:gd name="connsiteX27" fmla="*/ 25284 w 85254"/>
                    <a:gd name="connsiteY27" fmla="*/ 52704 h 145467"/>
                    <a:gd name="connsiteX28" fmla="*/ 34828 w 85254"/>
                    <a:gd name="connsiteY28" fmla="*/ 59067 h 145467"/>
                    <a:gd name="connsiteX29" fmla="*/ 47888 w 85254"/>
                    <a:gd name="connsiteY29" fmla="*/ 65597 h 145467"/>
                    <a:gd name="connsiteX30" fmla="*/ 62288 w 85254"/>
                    <a:gd name="connsiteY30" fmla="*/ 73467 h 145467"/>
                    <a:gd name="connsiteX31" fmla="*/ 74176 w 85254"/>
                    <a:gd name="connsiteY31" fmla="*/ 82676 h 145467"/>
                    <a:gd name="connsiteX32" fmla="*/ 82214 w 85254"/>
                    <a:gd name="connsiteY32" fmla="*/ 93727 h 145467"/>
                    <a:gd name="connsiteX33" fmla="*/ 85227 w 85254"/>
                    <a:gd name="connsiteY33" fmla="*/ 107625 h 145467"/>
                    <a:gd name="connsiteX34" fmla="*/ 70158 w 85254"/>
                    <a:gd name="connsiteY34" fmla="*/ 136927 h 145467"/>
                    <a:gd name="connsiteX35" fmla="*/ 54251 w 85254"/>
                    <a:gd name="connsiteY35" fmla="*/ 143457 h 145467"/>
                    <a:gd name="connsiteX36" fmla="*/ 35163 w 85254"/>
                    <a:gd name="connsiteY36" fmla="*/ 145466 h 145467"/>
                    <a:gd name="connsiteX37" fmla="*/ 26958 w 85254"/>
                    <a:gd name="connsiteY37" fmla="*/ 145466 h 145467"/>
                    <a:gd name="connsiteX38" fmla="*/ 16911 w 85254"/>
                    <a:gd name="connsiteY38" fmla="*/ 143959 h 145467"/>
                    <a:gd name="connsiteX39" fmla="*/ 7200 w 85254"/>
                    <a:gd name="connsiteY39" fmla="*/ 141448 h 145467"/>
                    <a:gd name="connsiteX40" fmla="*/ 0 w 85254"/>
                    <a:gd name="connsiteY40" fmla="*/ 137932 h 14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254" h="145467">
                      <a:moveTo>
                        <a:pt x="0" y="137932"/>
                      </a:moveTo>
                      <a:lnTo>
                        <a:pt x="0" y="118508"/>
                      </a:lnTo>
                      <a:cubicBezTo>
                        <a:pt x="2361" y="120660"/>
                        <a:pt x="5006" y="122465"/>
                        <a:pt x="7870" y="123867"/>
                      </a:cubicBezTo>
                      <a:cubicBezTo>
                        <a:pt x="11085" y="125407"/>
                        <a:pt x="14383" y="126750"/>
                        <a:pt x="17749" y="127885"/>
                      </a:cubicBezTo>
                      <a:cubicBezTo>
                        <a:pt x="21164" y="128900"/>
                        <a:pt x="24630" y="129737"/>
                        <a:pt x="28130" y="130397"/>
                      </a:cubicBezTo>
                      <a:cubicBezTo>
                        <a:pt x="31295" y="130904"/>
                        <a:pt x="34476" y="131184"/>
                        <a:pt x="37674" y="131234"/>
                      </a:cubicBezTo>
                      <a:cubicBezTo>
                        <a:pt x="45678" y="131845"/>
                        <a:pt x="53665" y="129848"/>
                        <a:pt x="60446" y="125541"/>
                      </a:cubicBezTo>
                      <a:cubicBezTo>
                        <a:pt x="65654" y="121613"/>
                        <a:pt x="68500" y="115299"/>
                        <a:pt x="67981" y="108797"/>
                      </a:cubicBezTo>
                      <a:cubicBezTo>
                        <a:pt x="68048" y="105337"/>
                        <a:pt x="67177" y="101925"/>
                        <a:pt x="65470" y="98918"/>
                      </a:cubicBezTo>
                      <a:cubicBezTo>
                        <a:pt x="63644" y="95924"/>
                        <a:pt x="61250" y="93310"/>
                        <a:pt x="58437" y="91216"/>
                      </a:cubicBezTo>
                      <a:cubicBezTo>
                        <a:pt x="55189" y="88660"/>
                        <a:pt x="51723" y="86418"/>
                        <a:pt x="48056" y="84518"/>
                      </a:cubicBezTo>
                      <a:lnTo>
                        <a:pt x="34995" y="77820"/>
                      </a:lnTo>
                      <a:lnTo>
                        <a:pt x="21265" y="70285"/>
                      </a:lnTo>
                      <a:cubicBezTo>
                        <a:pt x="17280" y="67904"/>
                        <a:pt x="13580" y="65096"/>
                        <a:pt x="10214" y="61913"/>
                      </a:cubicBezTo>
                      <a:cubicBezTo>
                        <a:pt x="7166" y="58847"/>
                        <a:pt x="4671" y="55279"/>
                        <a:pt x="2846" y="51365"/>
                      </a:cubicBezTo>
                      <a:cubicBezTo>
                        <a:pt x="-1189" y="41542"/>
                        <a:pt x="-636" y="30431"/>
                        <a:pt x="4353" y="21058"/>
                      </a:cubicBezTo>
                      <a:cubicBezTo>
                        <a:pt x="7083" y="16353"/>
                        <a:pt x="10867" y="12341"/>
                        <a:pt x="15405" y="9337"/>
                      </a:cubicBezTo>
                      <a:cubicBezTo>
                        <a:pt x="20177" y="6082"/>
                        <a:pt x="25518" y="3753"/>
                        <a:pt x="31144" y="2472"/>
                      </a:cubicBezTo>
                      <a:cubicBezTo>
                        <a:pt x="36988" y="931"/>
                        <a:pt x="43016" y="143"/>
                        <a:pt x="49060" y="128"/>
                      </a:cubicBezTo>
                      <a:cubicBezTo>
                        <a:pt x="59408" y="-504"/>
                        <a:pt x="69773" y="1214"/>
                        <a:pt x="79367" y="5151"/>
                      </a:cubicBezTo>
                      <a:lnTo>
                        <a:pt x="79367" y="23737"/>
                      </a:lnTo>
                      <a:cubicBezTo>
                        <a:pt x="69873" y="17590"/>
                        <a:pt x="58688" y="14548"/>
                        <a:pt x="47386" y="15030"/>
                      </a:cubicBezTo>
                      <a:cubicBezTo>
                        <a:pt x="43719" y="15006"/>
                        <a:pt x="40069" y="15400"/>
                        <a:pt x="36502" y="16202"/>
                      </a:cubicBezTo>
                      <a:cubicBezTo>
                        <a:pt x="33137" y="16870"/>
                        <a:pt x="29905" y="18117"/>
                        <a:pt x="26958" y="19886"/>
                      </a:cubicBezTo>
                      <a:cubicBezTo>
                        <a:pt x="24179" y="21473"/>
                        <a:pt x="21817" y="23715"/>
                        <a:pt x="20093" y="26416"/>
                      </a:cubicBezTo>
                      <a:cubicBezTo>
                        <a:pt x="18184" y="29348"/>
                        <a:pt x="17246" y="32802"/>
                        <a:pt x="17414" y="36295"/>
                      </a:cubicBezTo>
                      <a:cubicBezTo>
                        <a:pt x="17330" y="39481"/>
                        <a:pt x="18017" y="42641"/>
                        <a:pt x="19423" y="45504"/>
                      </a:cubicBezTo>
                      <a:cubicBezTo>
                        <a:pt x="20880" y="48269"/>
                        <a:pt x="22872" y="50715"/>
                        <a:pt x="25284" y="52704"/>
                      </a:cubicBezTo>
                      <a:cubicBezTo>
                        <a:pt x="28298" y="55055"/>
                        <a:pt x="31496" y="57181"/>
                        <a:pt x="34828" y="59067"/>
                      </a:cubicBezTo>
                      <a:lnTo>
                        <a:pt x="47888" y="65597"/>
                      </a:lnTo>
                      <a:cubicBezTo>
                        <a:pt x="52911" y="68109"/>
                        <a:pt x="57767" y="70788"/>
                        <a:pt x="62288" y="73467"/>
                      </a:cubicBezTo>
                      <a:cubicBezTo>
                        <a:pt x="66558" y="76129"/>
                        <a:pt x="70526" y="79213"/>
                        <a:pt x="74176" y="82676"/>
                      </a:cubicBezTo>
                      <a:cubicBezTo>
                        <a:pt x="77442" y="85901"/>
                        <a:pt x="80154" y="89633"/>
                        <a:pt x="82214" y="93727"/>
                      </a:cubicBezTo>
                      <a:cubicBezTo>
                        <a:pt x="84290" y="98061"/>
                        <a:pt x="85328" y="102821"/>
                        <a:pt x="85227" y="107625"/>
                      </a:cubicBezTo>
                      <a:cubicBezTo>
                        <a:pt x="85696" y="119359"/>
                        <a:pt x="79970" y="130477"/>
                        <a:pt x="70158" y="136927"/>
                      </a:cubicBezTo>
                      <a:cubicBezTo>
                        <a:pt x="65285" y="140040"/>
                        <a:pt x="59894" y="142252"/>
                        <a:pt x="54251" y="143457"/>
                      </a:cubicBezTo>
                      <a:cubicBezTo>
                        <a:pt x="47989" y="144823"/>
                        <a:pt x="41576" y="145497"/>
                        <a:pt x="35163" y="145466"/>
                      </a:cubicBezTo>
                      <a:lnTo>
                        <a:pt x="26958" y="145466"/>
                      </a:lnTo>
                      <a:cubicBezTo>
                        <a:pt x="23609" y="145466"/>
                        <a:pt x="20260" y="144964"/>
                        <a:pt x="16911" y="143959"/>
                      </a:cubicBezTo>
                      <a:cubicBezTo>
                        <a:pt x="13630" y="143322"/>
                        <a:pt x="10381" y="142483"/>
                        <a:pt x="7200" y="141448"/>
                      </a:cubicBezTo>
                      <a:cubicBezTo>
                        <a:pt x="4655" y="140582"/>
                        <a:pt x="2244" y="139402"/>
                        <a:pt x="0" y="137932"/>
                      </a:cubicBezTo>
                      <a:close/>
                    </a:path>
                  </a:pathLst>
                </a:custGeom>
                <a:solidFill>
                  <a:srgbClr val="1E1E1E"/>
                </a:solidFill>
                <a:ln w="1673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0B74582-A31F-4BA6-BDDE-D3E4CB764F17}"/>
                    </a:ext>
                  </a:extLst>
                </p:cNvPr>
                <p:cNvSpPr/>
                <p:nvPr/>
              </p:nvSpPr>
              <p:spPr>
                <a:xfrm>
                  <a:off x="3687583" y="915065"/>
                  <a:ext cx="58771" cy="132317"/>
                </a:xfrm>
                <a:custGeom>
                  <a:avLst/>
                  <a:gdLst>
                    <a:gd name="connsiteX0" fmla="*/ 58102 w 58771"/>
                    <a:gd name="connsiteY0" fmla="*/ 129097 h 132317"/>
                    <a:gd name="connsiteX1" fmla="*/ 43200 w 58771"/>
                    <a:gd name="connsiteY1" fmla="*/ 132279 h 132317"/>
                    <a:gd name="connsiteX2" fmla="*/ 16744 w 58771"/>
                    <a:gd name="connsiteY2" fmla="*/ 102809 h 132317"/>
                    <a:gd name="connsiteX3" fmla="*/ 16744 w 58771"/>
                    <a:gd name="connsiteY3" fmla="*/ 43367 h 132317"/>
                    <a:gd name="connsiteX4" fmla="*/ 0 w 58771"/>
                    <a:gd name="connsiteY4" fmla="*/ 43367 h 132317"/>
                    <a:gd name="connsiteX5" fmla="*/ 0 w 58771"/>
                    <a:gd name="connsiteY5" fmla="*/ 29637 h 132317"/>
                    <a:gd name="connsiteX6" fmla="*/ 16744 w 58771"/>
                    <a:gd name="connsiteY6" fmla="*/ 29637 h 132317"/>
                    <a:gd name="connsiteX7" fmla="*/ 16744 w 58771"/>
                    <a:gd name="connsiteY7" fmla="*/ 5191 h 132317"/>
                    <a:gd name="connsiteX8" fmla="*/ 33488 w 58771"/>
                    <a:gd name="connsiteY8" fmla="*/ 0 h 132317"/>
                    <a:gd name="connsiteX9" fmla="*/ 33488 w 58771"/>
                    <a:gd name="connsiteY9" fmla="*/ 29637 h 132317"/>
                    <a:gd name="connsiteX10" fmla="*/ 58772 w 58771"/>
                    <a:gd name="connsiteY10" fmla="*/ 29637 h 132317"/>
                    <a:gd name="connsiteX11" fmla="*/ 58772 w 58771"/>
                    <a:gd name="connsiteY11" fmla="*/ 43367 h 132317"/>
                    <a:gd name="connsiteX12" fmla="*/ 33488 w 58771"/>
                    <a:gd name="connsiteY12" fmla="*/ 43367 h 132317"/>
                    <a:gd name="connsiteX13" fmla="*/ 33488 w 58771"/>
                    <a:gd name="connsiteY13" fmla="*/ 99962 h 132317"/>
                    <a:gd name="connsiteX14" fmla="*/ 36837 w 58771"/>
                    <a:gd name="connsiteY14" fmla="*/ 114530 h 132317"/>
                    <a:gd name="connsiteX15" fmla="*/ 48223 w 58771"/>
                    <a:gd name="connsiteY15" fmla="*/ 118716 h 132317"/>
                    <a:gd name="connsiteX16" fmla="*/ 58772 w 58771"/>
                    <a:gd name="connsiteY16" fmla="*/ 115367 h 13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1" h="132317">
                      <a:moveTo>
                        <a:pt x="58102" y="129097"/>
                      </a:moveTo>
                      <a:cubicBezTo>
                        <a:pt x="53497" y="131446"/>
                        <a:pt x="48357" y="132543"/>
                        <a:pt x="43200" y="132279"/>
                      </a:cubicBezTo>
                      <a:cubicBezTo>
                        <a:pt x="25451"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86" y="105046"/>
                        <a:pt x="34258" y="110131"/>
                        <a:pt x="36837" y="114530"/>
                      </a:cubicBezTo>
                      <a:cubicBezTo>
                        <a:pt x="39784" y="117596"/>
                        <a:pt x="43987" y="119138"/>
                        <a:pt x="48223" y="118716"/>
                      </a:cubicBezTo>
                      <a:cubicBezTo>
                        <a:pt x="52024" y="118828"/>
                        <a:pt x="55741" y="117647"/>
                        <a:pt x="58772" y="115367"/>
                      </a:cubicBezTo>
                      <a:close/>
                    </a:path>
                  </a:pathLst>
                </a:custGeom>
                <a:solidFill>
                  <a:srgbClr val="1E1E1E"/>
                </a:solidFill>
                <a:ln w="1673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3E05342F-1391-4AB5-B360-72C636B5FB98}"/>
                    </a:ext>
                  </a:extLst>
                </p:cNvPr>
                <p:cNvSpPr/>
                <p:nvPr/>
              </p:nvSpPr>
              <p:spPr>
                <a:xfrm>
                  <a:off x="3758327" y="941966"/>
                  <a:ext cx="99144" cy="105272"/>
                </a:xfrm>
                <a:custGeom>
                  <a:avLst/>
                  <a:gdLst>
                    <a:gd name="connsiteX0" fmla="*/ 48977 w 99144"/>
                    <a:gd name="connsiteY0" fmla="*/ 105210 h 105272"/>
                    <a:gd name="connsiteX1" fmla="*/ 13479 w 99144"/>
                    <a:gd name="connsiteY1" fmla="*/ 91145 h 105272"/>
                    <a:gd name="connsiteX2" fmla="*/ 84 w 99144"/>
                    <a:gd name="connsiteY2" fmla="*/ 53806 h 105272"/>
                    <a:gd name="connsiteX3" fmla="*/ 13982 w 99144"/>
                    <a:gd name="connsiteY3" fmla="*/ 14290 h 105272"/>
                    <a:gd name="connsiteX4" fmla="*/ 51321 w 99144"/>
                    <a:gd name="connsiteY4" fmla="*/ 57 h 105272"/>
                    <a:gd name="connsiteX5" fmla="*/ 86484 w 99144"/>
                    <a:gd name="connsiteY5" fmla="*/ 13955 h 105272"/>
                    <a:gd name="connsiteX6" fmla="*/ 99042 w 99144"/>
                    <a:gd name="connsiteY6" fmla="*/ 52299 h 105272"/>
                    <a:gd name="connsiteX7" fmla="*/ 85479 w 99144"/>
                    <a:gd name="connsiteY7" fmla="*/ 90810 h 105272"/>
                    <a:gd name="connsiteX8" fmla="*/ 48977 w 99144"/>
                    <a:gd name="connsiteY8" fmla="*/ 105210 h 105272"/>
                    <a:gd name="connsiteX9" fmla="*/ 50149 w 99144"/>
                    <a:gd name="connsiteY9" fmla="*/ 13620 h 105272"/>
                    <a:gd name="connsiteX10" fmla="*/ 25702 w 99144"/>
                    <a:gd name="connsiteY10" fmla="*/ 24169 h 105272"/>
                    <a:gd name="connsiteX11" fmla="*/ 16661 w 99144"/>
                    <a:gd name="connsiteY11" fmla="*/ 53304 h 105272"/>
                    <a:gd name="connsiteX12" fmla="*/ 25702 w 99144"/>
                    <a:gd name="connsiteY12" fmla="*/ 81434 h 105272"/>
                    <a:gd name="connsiteX13" fmla="*/ 50149 w 99144"/>
                    <a:gd name="connsiteY13" fmla="*/ 91815 h 105272"/>
                    <a:gd name="connsiteX14" fmla="*/ 74093 w 99144"/>
                    <a:gd name="connsiteY14" fmla="*/ 81601 h 105272"/>
                    <a:gd name="connsiteX15" fmla="*/ 82465 w 99144"/>
                    <a:gd name="connsiteY15" fmla="*/ 52801 h 105272"/>
                    <a:gd name="connsiteX16" fmla="*/ 74093 w 99144"/>
                    <a:gd name="connsiteY16" fmla="*/ 23834 h 105272"/>
                    <a:gd name="connsiteX17" fmla="*/ 49814 w 99144"/>
                    <a:gd name="connsiteY17" fmla="*/ 13955 h 1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4" h="105272">
                      <a:moveTo>
                        <a:pt x="48977" y="105210"/>
                      </a:moveTo>
                      <a:cubicBezTo>
                        <a:pt x="35682" y="105835"/>
                        <a:pt x="22739" y="100713"/>
                        <a:pt x="13479" y="91145"/>
                      </a:cubicBezTo>
                      <a:cubicBezTo>
                        <a:pt x="4270" y="80953"/>
                        <a:pt x="-552" y="67533"/>
                        <a:pt x="84" y="53806"/>
                      </a:cubicBezTo>
                      <a:cubicBezTo>
                        <a:pt x="-720" y="39311"/>
                        <a:pt x="4270" y="25090"/>
                        <a:pt x="13982" y="14290"/>
                      </a:cubicBezTo>
                      <a:cubicBezTo>
                        <a:pt x="23928" y="4587"/>
                        <a:pt x="37440" y="-566"/>
                        <a:pt x="51321" y="57"/>
                      </a:cubicBezTo>
                      <a:cubicBezTo>
                        <a:pt x="64499" y="-602"/>
                        <a:pt x="77324" y="4464"/>
                        <a:pt x="86484" y="13955"/>
                      </a:cubicBezTo>
                      <a:cubicBezTo>
                        <a:pt x="95392" y="24671"/>
                        <a:pt x="99896" y="38385"/>
                        <a:pt x="99042" y="52299"/>
                      </a:cubicBezTo>
                      <a:cubicBezTo>
                        <a:pt x="99728" y="66416"/>
                        <a:pt x="94856" y="80238"/>
                        <a:pt x="85479" y="90810"/>
                      </a:cubicBezTo>
                      <a:cubicBezTo>
                        <a:pt x="75968" y="100659"/>
                        <a:pt x="62657" y="105910"/>
                        <a:pt x="48977" y="105210"/>
                      </a:cubicBezTo>
                      <a:close/>
                      <a:moveTo>
                        <a:pt x="50149" y="13620"/>
                      </a:moveTo>
                      <a:cubicBezTo>
                        <a:pt x="40806" y="13151"/>
                        <a:pt x="31781" y="17049"/>
                        <a:pt x="25702" y="24169"/>
                      </a:cubicBezTo>
                      <a:cubicBezTo>
                        <a:pt x="19256" y="32466"/>
                        <a:pt x="16041" y="42817"/>
                        <a:pt x="16661" y="53304"/>
                      </a:cubicBezTo>
                      <a:cubicBezTo>
                        <a:pt x="16091" y="63476"/>
                        <a:pt x="19306" y="73499"/>
                        <a:pt x="25702" y="81434"/>
                      </a:cubicBezTo>
                      <a:cubicBezTo>
                        <a:pt x="31881" y="88389"/>
                        <a:pt x="40856" y="92200"/>
                        <a:pt x="50149" y="91815"/>
                      </a:cubicBezTo>
                      <a:cubicBezTo>
                        <a:pt x="59291" y="92311"/>
                        <a:pt x="68132" y="88538"/>
                        <a:pt x="74093" y="81601"/>
                      </a:cubicBezTo>
                      <a:cubicBezTo>
                        <a:pt x="80238" y="73309"/>
                        <a:pt x="83202" y="63092"/>
                        <a:pt x="82465" y="52801"/>
                      </a:cubicBezTo>
                      <a:cubicBezTo>
                        <a:pt x="83185" y="42460"/>
                        <a:pt x="80221" y="32198"/>
                        <a:pt x="74093" y="23834"/>
                      </a:cubicBezTo>
                      <a:cubicBezTo>
                        <a:pt x="68032" y="16858"/>
                        <a:pt x="59023" y="13188"/>
                        <a:pt x="49814" y="13955"/>
                      </a:cubicBezTo>
                      <a:close/>
                    </a:path>
                  </a:pathLst>
                </a:custGeom>
                <a:solidFill>
                  <a:srgbClr val="1E1E1E"/>
                </a:solidFill>
                <a:ln w="1673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B1D22AB8-E232-41AE-914F-E9D1403E1C28}"/>
                    </a:ext>
                  </a:extLst>
                </p:cNvPr>
                <p:cNvSpPr/>
                <p:nvPr/>
              </p:nvSpPr>
              <p:spPr>
                <a:xfrm>
                  <a:off x="3881648" y="942843"/>
                  <a:ext cx="52743" cy="102324"/>
                </a:xfrm>
                <a:custGeom>
                  <a:avLst/>
                  <a:gdLst>
                    <a:gd name="connsiteX0" fmla="*/ 52577 w 52743"/>
                    <a:gd name="connsiteY0" fmla="*/ 18269 h 102324"/>
                    <a:gd name="connsiteX1" fmla="*/ 40353 w 52743"/>
                    <a:gd name="connsiteY1" fmla="*/ 14920 h 102324"/>
                    <a:gd name="connsiteX2" fmla="*/ 23609 w 52743"/>
                    <a:gd name="connsiteY2" fmla="*/ 24631 h 102324"/>
                    <a:gd name="connsiteX3" fmla="*/ 16744 w 52743"/>
                    <a:gd name="connsiteY3" fmla="*/ 51087 h 102324"/>
                    <a:gd name="connsiteX4" fmla="*/ 16744 w 52743"/>
                    <a:gd name="connsiteY4" fmla="*/ 102324 h 102324"/>
                    <a:gd name="connsiteX5" fmla="*/ 0 w 52743"/>
                    <a:gd name="connsiteY5" fmla="*/ 102324 h 102324"/>
                    <a:gd name="connsiteX6" fmla="*/ 0 w 52743"/>
                    <a:gd name="connsiteY6" fmla="*/ 1859 h 102324"/>
                    <a:gd name="connsiteX7" fmla="*/ 16744 w 52743"/>
                    <a:gd name="connsiteY7" fmla="*/ 1859 h 102324"/>
                    <a:gd name="connsiteX8" fmla="*/ 16744 w 52743"/>
                    <a:gd name="connsiteY8" fmla="*/ 22622 h 102324"/>
                    <a:gd name="connsiteX9" fmla="*/ 16744 w 52743"/>
                    <a:gd name="connsiteY9" fmla="*/ 22622 h 102324"/>
                    <a:gd name="connsiteX10" fmla="*/ 27293 w 52743"/>
                    <a:gd name="connsiteY10" fmla="*/ 5878 h 102324"/>
                    <a:gd name="connsiteX11" fmla="*/ 43032 w 52743"/>
                    <a:gd name="connsiteY11" fmla="*/ 18 h 102324"/>
                    <a:gd name="connsiteX12" fmla="*/ 52744 w 52743"/>
                    <a:gd name="connsiteY12" fmla="*/ 1357 h 10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24">
                      <a:moveTo>
                        <a:pt x="52577" y="18269"/>
                      </a:moveTo>
                      <a:cubicBezTo>
                        <a:pt x="48977" y="15841"/>
                        <a:pt x="44690" y="14664"/>
                        <a:pt x="40353" y="14920"/>
                      </a:cubicBezTo>
                      <a:cubicBezTo>
                        <a:pt x="33522" y="15226"/>
                        <a:pt x="27276" y="18853"/>
                        <a:pt x="23609" y="24631"/>
                      </a:cubicBezTo>
                      <a:cubicBezTo>
                        <a:pt x="18686" y="32548"/>
                        <a:pt x="16292" y="41776"/>
                        <a:pt x="16744" y="51087"/>
                      </a:cubicBezTo>
                      <a:lnTo>
                        <a:pt x="16744" y="102324"/>
                      </a:lnTo>
                      <a:lnTo>
                        <a:pt x="0" y="102324"/>
                      </a:lnTo>
                      <a:lnTo>
                        <a:pt x="0" y="1859"/>
                      </a:lnTo>
                      <a:lnTo>
                        <a:pt x="16744" y="1859"/>
                      </a:lnTo>
                      <a:lnTo>
                        <a:pt x="16744" y="22622"/>
                      </a:lnTo>
                      <a:lnTo>
                        <a:pt x="16744" y="22622"/>
                      </a:lnTo>
                      <a:cubicBezTo>
                        <a:pt x="18636" y="16172"/>
                        <a:pt x="22303" y="10376"/>
                        <a:pt x="27293" y="5878"/>
                      </a:cubicBezTo>
                      <a:cubicBezTo>
                        <a:pt x="31680" y="2127"/>
                        <a:pt x="37256" y="51"/>
                        <a:pt x="43032" y="18"/>
                      </a:cubicBezTo>
                      <a:cubicBezTo>
                        <a:pt x="46314" y="-98"/>
                        <a:pt x="49613" y="356"/>
                        <a:pt x="52744" y="1357"/>
                      </a:cubicBezTo>
                      <a:close/>
                    </a:path>
                  </a:pathLst>
                </a:custGeom>
                <a:solidFill>
                  <a:srgbClr val="1E1E1E"/>
                </a:solidFill>
                <a:ln w="1673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94DC74B9-98F4-40D4-BAF8-F966639EC9C5}"/>
                    </a:ext>
                  </a:extLst>
                </p:cNvPr>
                <p:cNvSpPr/>
                <p:nvPr/>
              </p:nvSpPr>
              <p:spPr>
                <a:xfrm>
                  <a:off x="3943579" y="941016"/>
                  <a:ext cx="79389" cy="106209"/>
                </a:xfrm>
                <a:custGeom>
                  <a:avLst/>
                  <a:gdLst>
                    <a:gd name="connsiteX0" fmla="*/ 79389 w 79389"/>
                    <a:gd name="connsiteY0" fmla="*/ 104151 h 106209"/>
                    <a:gd name="connsiteX1" fmla="*/ 62645 w 79389"/>
                    <a:gd name="connsiteY1" fmla="*/ 104151 h 106209"/>
                    <a:gd name="connsiteX2" fmla="*/ 62645 w 79389"/>
                    <a:gd name="connsiteY2" fmla="*/ 89416 h 106209"/>
                    <a:gd name="connsiteX3" fmla="*/ 62645 w 79389"/>
                    <a:gd name="connsiteY3" fmla="*/ 89416 h 106209"/>
                    <a:gd name="connsiteX4" fmla="*/ 32004 w 79389"/>
                    <a:gd name="connsiteY4" fmla="*/ 106160 h 106209"/>
                    <a:gd name="connsiteX5" fmla="*/ 8562 w 79389"/>
                    <a:gd name="connsiteY5" fmla="*/ 98290 h 106209"/>
                    <a:gd name="connsiteX6" fmla="*/ 22 w 79389"/>
                    <a:gd name="connsiteY6" fmla="*/ 77193 h 106209"/>
                    <a:gd name="connsiteX7" fmla="*/ 33510 w 79389"/>
                    <a:gd name="connsiteY7" fmla="*/ 43705 h 106209"/>
                    <a:gd name="connsiteX8" fmla="*/ 63650 w 79389"/>
                    <a:gd name="connsiteY8" fmla="*/ 39518 h 106209"/>
                    <a:gd name="connsiteX9" fmla="*/ 42887 w 79389"/>
                    <a:gd name="connsiteY9" fmla="*/ 13900 h 106209"/>
                    <a:gd name="connsiteX10" fmla="*/ 9399 w 79389"/>
                    <a:gd name="connsiteY10" fmla="*/ 26291 h 106209"/>
                    <a:gd name="connsiteX11" fmla="*/ 9399 w 79389"/>
                    <a:gd name="connsiteY11" fmla="*/ 9547 h 106209"/>
                    <a:gd name="connsiteX12" fmla="*/ 42887 w 79389"/>
                    <a:gd name="connsiteY12" fmla="*/ 2 h 106209"/>
                    <a:gd name="connsiteX13" fmla="*/ 78217 w 79389"/>
                    <a:gd name="connsiteY13" fmla="*/ 37509 h 106209"/>
                    <a:gd name="connsiteX14" fmla="*/ 62645 w 79389"/>
                    <a:gd name="connsiteY14" fmla="*/ 53918 h 106209"/>
                    <a:gd name="connsiteX15" fmla="*/ 38366 w 79389"/>
                    <a:gd name="connsiteY15" fmla="*/ 57267 h 106209"/>
                    <a:gd name="connsiteX16" fmla="*/ 21622 w 79389"/>
                    <a:gd name="connsiteY16" fmla="*/ 62793 h 106209"/>
                    <a:gd name="connsiteX17" fmla="*/ 15929 w 79389"/>
                    <a:gd name="connsiteY17" fmla="*/ 76858 h 106209"/>
                    <a:gd name="connsiteX18" fmla="*/ 21120 w 79389"/>
                    <a:gd name="connsiteY18" fmla="*/ 88914 h 106209"/>
                    <a:gd name="connsiteX19" fmla="*/ 35017 w 79389"/>
                    <a:gd name="connsiteY19" fmla="*/ 93602 h 106209"/>
                    <a:gd name="connsiteX20" fmla="*/ 54776 w 79389"/>
                    <a:gd name="connsiteY20" fmla="*/ 85062 h 106209"/>
                    <a:gd name="connsiteX21" fmla="*/ 62645 w 79389"/>
                    <a:gd name="connsiteY21" fmla="*/ 63965 h 10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89" h="106209">
                      <a:moveTo>
                        <a:pt x="79389" y="104151"/>
                      </a:moveTo>
                      <a:lnTo>
                        <a:pt x="62645" y="104151"/>
                      </a:lnTo>
                      <a:lnTo>
                        <a:pt x="62645" y="89416"/>
                      </a:lnTo>
                      <a:lnTo>
                        <a:pt x="62645" y="89416"/>
                      </a:lnTo>
                      <a:cubicBezTo>
                        <a:pt x="56383" y="100301"/>
                        <a:pt x="44545" y="106766"/>
                        <a:pt x="32004" y="106160"/>
                      </a:cubicBezTo>
                      <a:cubicBezTo>
                        <a:pt x="23464" y="106624"/>
                        <a:pt x="15092" y="103808"/>
                        <a:pt x="8562" y="98290"/>
                      </a:cubicBezTo>
                      <a:cubicBezTo>
                        <a:pt x="2819" y="92812"/>
                        <a:pt x="-296" y="85126"/>
                        <a:pt x="22" y="77193"/>
                      </a:cubicBezTo>
                      <a:cubicBezTo>
                        <a:pt x="22" y="58439"/>
                        <a:pt x="11073" y="47556"/>
                        <a:pt x="33510" y="43705"/>
                      </a:cubicBezTo>
                      <a:lnTo>
                        <a:pt x="63650" y="39518"/>
                      </a:lnTo>
                      <a:cubicBezTo>
                        <a:pt x="63650" y="22774"/>
                        <a:pt x="56785" y="13900"/>
                        <a:pt x="42887" y="13900"/>
                      </a:cubicBezTo>
                      <a:cubicBezTo>
                        <a:pt x="30580" y="13789"/>
                        <a:pt x="18675" y="18198"/>
                        <a:pt x="9399" y="26291"/>
                      </a:cubicBezTo>
                      <a:lnTo>
                        <a:pt x="9399" y="9547"/>
                      </a:lnTo>
                      <a:cubicBezTo>
                        <a:pt x="19412" y="3212"/>
                        <a:pt x="31032" y="-101"/>
                        <a:pt x="42887" y="2"/>
                      </a:cubicBezTo>
                      <a:cubicBezTo>
                        <a:pt x="66496" y="2"/>
                        <a:pt x="78217" y="12560"/>
                        <a:pt x="78217" y="37509"/>
                      </a:cubicBezTo>
                      <a:close/>
                      <a:moveTo>
                        <a:pt x="62645" y="53918"/>
                      </a:moveTo>
                      <a:lnTo>
                        <a:pt x="38366" y="57267"/>
                      </a:lnTo>
                      <a:cubicBezTo>
                        <a:pt x="32422" y="57760"/>
                        <a:pt x="26696" y="59652"/>
                        <a:pt x="21622" y="62793"/>
                      </a:cubicBezTo>
                      <a:cubicBezTo>
                        <a:pt x="17587" y="66302"/>
                        <a:pt x="15477" y="71530"/>
                        <a:pt x="15929" y="76858"/>
                      </a:cubicBezTo>
                      <a:cubicBezTo>
                        <a:pt x="15778" y="81449"/>
                        <a:pt x="17671" y="85870"/>
                        <a:pt x="21120" y="88914"/>
                      </a:cubicBezTo>
                      <a:cubicBezTo>
                        <a:pt x="25021" y="92115"/>
                        <a:pt x="29961" y="93781"/>
                        <a:pt x="35017" y="93602"/>
                      </a:cubicBezTo>
                      <a:cubicBezTo>
                        <a:pt x="42536" y="93818"/>
                        <a:pt x="49769" y="90690"/>
                        <a:pt x="54776" y="85062"/>
                      </a:cubicBezTo>
                      <a:cubicBezTo>
                        <a:pt x="60067" y="79339"/>
                        <a:pt x="62896" y="71759"/>
                        <a:pt x="62645" y="63965"/>
                      </a:cubicBezTo>
                      <a:close/>
                    </a:path>
                  </a:pathLst>
                </a:custGeom>
                <a:solidFill>
                  <a:srgbClr val="1E1E1E"/>
                </a:solidFill>
                <a:ln w="1673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47F5C23-606B-4496-8275-42E491242BC2}"/>
                    </a:ext>
                  </a:extLst>
                </p:cNvPr>
                <p:cNvSpPr/>
                <p:nvPr/>
              </p:nvSpPr>
              <p:spPr>
                <a:xfrm>
                  <a:off x="4046821" y="941824"/>
                  <a:ext cx="92686" cy="150748"/>
                </a:xfrm>
                <a:custGeom>
                  <a:avLst/>
                  <a:gdLst>
                    <a:gd name="connsiteX0" fmla="*/ 92184 w 92686"/>
                    <a:gd name="connsiteY0" fmla="*/ 95306 h 150748"/>
                    <a:gd name="connsiteX1" fmla="*/ 39105 w 92686"/>
                    <a:gd name="connsiteY1" fmla="*/ 150729 h 150748"/>
                    <a:gd name="connsiteX2" fmla="*/ 6621 w 92686"/>
                    <a:gd name="connsiteY2" fmla="*/ 143696 h 150748"/>
                    <a:gd name="connsiteX3" fmla="*/ 6621 w 92686"/>
                    <a:gd name="connsiteY3" fmla="*/ 126952 h 150748"/>
                    <a:gd name="connsiteX4" fmla="*/ 38938 w 92686"/>
                    <a:gd name="connsiteY4" fmla="*/ 136496 h 150748"/>
                    <a:gd name="connsiteX5" fmla="*/ 76110 w 92686"/>
                    <a:gd name="connsiteY5" fmla="*/ 96980 h 150748"/>
                    <a:gd name="connsiteX6" fmla="*/ 76110 w 92686"/>
                    <a:gd name="connsiteY6" fmla="*/ 86096 h 150748"/>
                    <a:gd name="connsiteX7" fmla="*/ 76110 w 92686"/>
                    <a:gd name="connsiteY7" fmla="*/ 86096 h 150748"/>
                    <a:gd name="connsiteX8" fmla="*/ 20017 w 92686"/>
                    <a:gd name="connsiteY8" fmla="*/ 98951 h 150748"/>
                    <a:gd name="connsiteX9" fmla="*/ 11477 w 92686"/>
                    <a:gd name="connsiteY9" fmla="*/ 91789 h 150748"/>
                    <a:gd name="connsiteX10" fmla="*/ 91 w 92686"/>
                    <a:gd name="connsiteY10" fmla="*/ 55957 h 150748"/>
                    <a:gd name="connsiteX11" fmla="*/ 12314 w 92686"/>
                    <a:gd name="connsiteY11" fmla="*/ 15101 h 150748"/>
                    <a:gd name="connsiteX12" fmla="*/ 45803 w 92686"/>
                    <a:gd name="connsiteY12" fmla="*/ 32 h 150748"/>
                    <a:gd name="connsiteX13" fmla="*/ 75942 w 92686"/>
                    <a:gd name="connsiteY13" fmla="*/ 16776 h 150748"/>
                    <a:gd name="connsiteX14" fmla="*/ 75942 w 92686"/>
                    <a:gd name="connsiteY14" fmla="*/ 16776 h 150748"/>
                    <a:gd name="connsiteX15" fmla="*/ 75942 w 92686"/>
                    <a:gd name="connsiteY15" fmla="*/ 2711 h 150748"/>
                    <a:gd name="connsiteX16" fmla="*/ 92686 w 92686"/>
                    <a:gd name="connsiteY16" fmla="*/ 2711 h 150748"/>
                    <a:gd name="connsiteX17" fmla="*/ 75440 w 92686"/>
                    <a:gd name="connsiteY17" fmla="*/ 57966 h 150748"/>
                    <a:gd name="connsiteX18" fmla="*/ 75440 w 92686"/>
                    <a:gd name="connsiteY18" fmla="*/ 43231 h 150748"/>
                    <a:gd name="connsiteX19" fmla="*/ 67235 w 92686"/>
                    <a:gd name="connsiteY19" fmla="*/ 22636 h 150748"/>
                    <a:gd name="connsiteX20" fmla="*/ 47142 w 92686"/>
                    <a:gd name="connsiteY20" fmla="*/ 14097 h 150748"/>
                    <a:gd name="connsiteX21" fmla="*/ 23701 w 92686"/>
                    <a:gd name="connsiteY21" fmla="*/ 24980 h 150748"/>
                    <a:gd name="connsiteX22" fmla="*/ 15328 w 92686"/>
                    <a:gd name="connsiteY22" fmla="*/ 55287 h 150748"/>
                    <a:gd name="connsiteX23" fmla="*/ 23366 w 92686"/>
                    <a:gd name="connsiteY23" fmla="*/ 82078 h 150748"/>
                    <a:gd name="connsiteX24" fmla="*/ 44798 w 92686"/>
                    <a:gd name="connsiteY24" fmla="*/ 92292 h 150748"/>
                    <a:gd name="connsiteX25" fmla="*/ 66900 w 92686"/>
                    <a:gd name="connsiteY25" fmla="*/ 82580 h 150748"/>
                    <a:gd name="connsiteX26" fmla="*/ 76110 w 92686"/>
                    <a:gd name="connsiteY26" fmla="*/ 57966 h 15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2686" h="150748">
                      <a:moveTo>
                        <a:pt x="92184" y="95306"/>
                      </a:moveTo>
                      <a:cubicBezTo>
                        <a:pt x="92184" y="132365"/>
                        <a:pt x="74486" y="150841"/>
                        <a:pt x="39105" y="150729"/>
                      </a:cubicBezTo>
                      <a:cubicBezTo>
                        <a:pt x="27870" y="150995"/>
                        <a:pt x="16735" y="148584"/>
                        <a:pt x="6621" y="143696"/>
                      </a:cubicBezTo>
                      <a:lnTo>
                        <a:pt x="6621" y="126952"/>
                      </a:lnTo>
                      <a:cubicBezTo>
                        <a:pt x="16383" y="132878"/>
                        <a:pt x="27518" y="136166"/>
                        <a:pt x="38938" y="136496"/>
                      </a:cubicBezTo>
                      <a:cubicBezTo>
                        <a:pt x="63719" y="136496"/>
                        <a:pt x="76110" y="123268"/>
                        <a:pt x="76110" y="96980"/>
                      </a:cubicBezTo>
                      <a:lnTo>
                        <a:pt x="76110" y="86096"/>
                      </a:lnTo>
                      <a:lnTo>
                        <a:pt x="76110" y="86096"/>
                      </a:lnTo>
                      <a:cubicBezTo>
                        <a:pt x="64171" y="105134"/>
                        <a:pt x="39055" y="110889"/>
                        <a:pt x="20017" y="98951"/>
                      </a:cubicBezTo>
                      <a:cubicBezTo>
                        <a:pt x="16852" y="96967"/>
                        <a:pt x="13989" y="94557"/>
                        <a:pt x="11477" y="91789"/>
                      </a:cubicBezTo>
                      <a:cubicBezTo>
                        <a:pt x="3390" y="81658"/>
                        <a:pt x="-662" y="68897"/>
                        <a:pt x="91" y="55957"/>
                      </a:cubicBezTo>
                      <a:cubicBezTo>
                        <a:pt x="-696" y="41333"/>
                        <a:pt x="3624" y="26889"/>
                        <a:pt x="12314" y="15101"/>
                      </a:cubicBezTo>
                      <a:cubicBezTo>
                        <a:pt x="20503" y="5105"/>
                        <a:pt x="32893" y="-474"/>
                        <a:pt x="45803" y="32"/>
                      </a:cubicBezTo>
                      <a:cubicBezTo>
                        <a:pt x="58177" y="-385"/>
                        <a:pt x="69763" y="6055"/>
                        <a:pt x="75942" y="16776"/>
                      </a:cubicBezTo>
                      <a:lnTo>
                        <a:pt x="75942" y="16776"/>
                      </a:lnTo>
                      <a:lnTo>
                        <a:pt x="75942" y="2711"/>
                      </a:lnTo>
                      <a:lnTo>
                        <a:pt x="92686" y="2711"/>
                      </a:lnTo>
                      <a:close/>
                      <a:moveTo>
                        <a:pt x="75440" y="57966"/>
                      </a:moveTo>
                      <a:lnTo>
                        <a:pt x="75440" y="43231"/>
                      </a:lnTo>
                      <a:cubicBezTo>
                        <a:pt x="75524" y="35553"/>
                        <a:pt x="72577" y="28152"/>
                        <a:pt x="67235" y="22636"/>
                      </a:cubicBezTo>
                      <a:cubicBezTo>
                        <a:pt x="62078" y="17030"/>
                        <a:pt x="54761" y="13918"/>
                        <a:pt x="47142" y="14097"/>
                      </a:cubicBezTo>
                      <a:cubicBezTo>
                        <a:pt x="38034" y="13708"/>
                        <a:pt x="29293" y="17765"/>
                        <a:pt x="23701" y="24980"/>
                      </a:cubicBezTo>
                      <a:cubicBezTo>
                        <a:pt x="17639" y="33880"/>
                        <a:pt x="14692" y="44538"/>
                        <a:pt x="15328" y="55287"/>
                      </a:cubicBezTo>
                      <a:cubicBezTo>
                        <a:pt x="14826" y="64878"/>
                        <a:pt x="17673" y="74345"/>
                        <a:pt x="23366" y="82078"/>
                      </a:cubicBezTo>
                      <a:cubicBezTo>
                        <a:pt x="28439" y="88742"/>
                        <a:pt x="36426" y="92546"/>
                        <a:pt x="44798" y="92292"/>
                      </a:cubicBezTo>
                      <a:cubicBezTo>
                        <a:pt x="53237" y="92494"/>
                        <a:pt x="61341" y="88936"/>
                        <a:pt x="66900" y="82580"/>
                      </a:cubicBezTo>
                      <a:cubicBezTo>
                        <a:pt x="73012" y="75856"/>
                        <a:pt x="76294" y="67047"/>
                        <a:pt x="76110" y="57966"/>
                      </a:cubicBezTo>
                      <a:close/>
                    </a:path>
                  </a:pathLst>
                </a:custGeom>
                <a:solidFill>
                  <a:srgbClr val="1E1E1E"/>
                </a:solidFill>
                <a:ln w="16732"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5A58752-53F7-4D43-B18B-8671307420E9}"/>
                    </a:ext>
                  </a:extLst>
                </p:cNvPr>
                <p:cNvSpPr/>
                <p:nvPr/>
              </p:nvSpPr>
              <p:spPr>
                <a:xfrm>
                  <a:off x="4163516" y="941967"/>
                  <a:ext cx="88278" cy="105320"/>
                </a:xfrm>
                <a:custGeom>
                  <a:avLst/>
                  <a:gdLst>
                    <a:gd name="connsiteX0" fmla="*/ 87842 w 88278"/>
                    <a:gd name="connsiteY0" fmla="*/ 56986 h 105320"/>
                    <a:gd name="connsiteX1" fmla="*/ 16847 w 88278"/>
                    <a:gd name="connsiteY1" fmla="*/ 56986 h 105320"/>
                    <a:gd name="connsiteX2" fmla="*/ 25889 w 88278"/>
                    <a:gd name="connsiteY2" fmla="*/ 82939 h 105320"/>
                    <a:gd name="connsiteX3" fmla="*/ 49666 w 88278"/>
                    <a:gd name="connsiteY3" fmla="*/ 92148 h 105320"/>
                    <a:gd name="connsiteX4" fmla="*/ 80810 w 88278"/>
                    <a:gd name="connsiteY4" fmla="*/ 80930 h 105320"/>
                    <a:gd name="connsiteX5" fmla="*/ 80810 w 88278"/>
                    <a:gd name="connsiteY5" fmla="*/ 95999 h 105320"/>
                    <a:gd name="connsiteX6" fmla="*/ 45647 w 88278"/>
                    <a:gd name="connsiteY6" fmla="*/ 105209 h 105320"/>
                    <a:gd name="connsiteX7" fmla="*/ 12159 w 88278"/>
                    <a:gd name="connsiteY7" fmla="*/ 91646 h 105320"/>
                    <a:gd name="connsiteX8" fmla="*/ 103 w 88278"/>
                    <a:gd name="connsiteY8" fmla="*/ 53135 h 105320"/>
                    <a:gd name="connsiteX9" fmla="*/ 13331 w 88278"/>
                    <a:gd name="connsiteY9" fmla="*/ 14791 h 105320"/>
                    <a:gd name="connsiteX10" fmla="*/ 46819 w 88278"/>
                    <a:gd name="connsiteY10" fmla="*/ 56 h 105320"/>
                    <a:gd name="connsiteX11" fmla="*/ 77461 w 88278"/>
                    <a:gd name="connsiteY11" fmla="*/ 12781 h 105320"/>
                    <a:gd name="connsiteX12" fmla="*/ 88177 w 88278"/>
                    <a:gd name="connsiteY12" fmla="*/ 48279 h 105320"/>
                    <a:gd name="connsiteX13" fmla="*/ 71098 w 88278"/>
                    <a:gd name="connsiteY13" fmla="*/ 43423 h 105320"/>
                    <a:gd name="connsiteX14" fmla="*/ 64400 w 88278"/>
                    <a:gd name="connsiteY14" fmla="*/ 21656 h 105320"/>
                    <a:gd name="connsiteX15" fmla="*/ 45982 w 88278"/>
                    <a:gd name="connsiteY15" fmla="*/ 13953 h 105320"/>
                    <a:gd name="connsiteX16" fmla="*/ 26559 w 88278"/>
                    <a:gd name="connsiteY16" fmla="*/ 22158 h 105320"/>
                    <a:gd name="connsiteX17" fmla="*/ 16847 w 88278"/>
                    <a:gd name="connsiteY17" fmla="*/ 43423 h 10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78" h="105320">
                      <a:moveTo>
                        <a:pt x="87842" y="56986"/>
                      </a:moveTo>
                      <a:lnTo>
                        <a:pt x="16847" y="56986"/>
                      </a:lnTo>
                      <a:cubicBezTo>
                        <a:pt x="16529" y="66460"/>
                        <a:pt x="19761" y="75711"/>
                        <a:pt x="25889" y="82939"/>
                      </a:cubicBezTo>
                      <a:cubicBezTo>
                        <a:pt x="32168" y="89206"/>
                        <a:pt x="40791" y="92549"/>
                        <a:pt x="49666" y="92148"/>
                      </a:cubicBezTo>
                      <a:cubicBezTo>
                        <a:pt x="61018" y="92034"/>
                        <a:pt x="72002" y="88081"/>
                        <a:pt x="80810" y="80930"/>
                      </a:cubicBezTo>
                      <a:lnTo>
                        <a:pt x="80810" y="95999"/>
                      </a:lnTo>
                      <a:cubicBezTo>
                        <a:pt x="70378" y="102751"/>
                        <a:pt x="58054" y="105979"/>
                        <a:pt x="45647" y="105209"/>
                      </a:cubicBezTo>
                      <a:cubicBezTo>
                        <a:pt x="33039" y="105820"/>
                        <a:pt x="20799" y="100860"/>
                        <a:pt x="12159" y="91646"/>
                      </a:cubicBezTo>
                      <a:cubicBezTo>
                        <a:pt x="3552" y="80719"/>
                        <a:pt x="-734" y="67015"/>
                        <a:pt x="103" y="53135"/>
                      </a:cubicBezTo>
                      <a:cubicBezTo>
                        <a:pt x="-533" y="39136"/>
                        <a:pt x="4205" y="25425"/>
                        <a:pt x="13331" y="14791"/>
                      </a:cubicBezTo>
                      <a:cubicBezTo>
                        <a:pt x="21753" y="5161"/>
                        <a:pt x="34027" y="-236"/>
                        <a:pt x="46819" y="56"/>
                      </a:cubicBezTo>
                      <a:cubicBezTo>
                        <a:pt x="58440" y="-571"/>
                        <a:pt x="69708" y="4111"/>
                        <a:pt x="77461" y="12781"/>
                      </a:cubicBezTo>
                      <a:cubicBezTo>
                        <a:pt x="85163" y="22955"/>
                        <a:pt x="88964" y="35547"/>
                        <a:pt x="88177" y="48279"/>
                      </a:cubicBezTo>
                      <a:close/>
                      <a:moveTo>
                        <a:pt x="71098" y="43423"/>
                      </a:moveTo>
                      <a:cubicBezTo>
                        <a:pt x="71483" y="35607"/>
                        <a:pt x="69106" y="27906"/>
                        <a:pt x="64400" y="21656"/>
                      </a:cubicBezTo>
                      <a:cubicBezTo>
                        <a:pt x="59712" y="16472"/>
                        <a:pt x="52964" y="13647"/>
                        <a:pt x="45982" y="13953"/>
                      </a:cubicBezTo>
                      <a:cubicBezTo>
                        <a:pt x="38631" y="13796"/>
                        <a:pt x="31565" y="16780"/>
                        <a:pt x="26559" y="22158"/>
                      </a:cubicBezTo>
                      <a:cubicBezTo>
                        <a:pt x="21117" y="28010"/>
                        <a:pt x="17701" y="35471"/>
                        <a:pt x="16847" y="43423"/>
                      </a:cubicBezTo>
                      <a:close/>
                    </a:path>
                  </a:pathLst>
                </a:custGeom>
                <a:solidFill>
                  <a:srgbClr val="1E1E1E"/>
                </a:solidFill>
                <a:ln w="16732"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BAFD2E3-9E03-486D-8280-B265E1A4742F}"/>
                    </a:ext>
                  </a:extLst>
                </p:cNvPr>
                <p:cNvSpPr/>
                <p:nvPr/>
              </p:nvSpPr>
              <p:spPr>
                <a:xfrm>
                  <a:off x="3563844" y="1125539"/>
                  <a:ext cx="125245" cy="140650"/>
                </a:xfrm>
                <a:custGeom>
                  <a:avLst/>
                  <a:gdLst>
                    <a:gd name="connsiteX0" fmla="*/ 125246 w 125245"/>
                    <a:gd name="connsiteY0" fmla="*/ 140651 h 140650"/>
                    <a:gd name="connsiteX1" fmla="*/ 106995 w 125245"/>
                    <a:gd name="connsiteY1" fmla="*/ 140651 h 140650"/>
                    <a:gd name="connsiteX2" fmla="*/ 92762 w 125245"/>
                    <a:gd name="connsiteY2" fmla="*/ 101302 h 140650"/>
                    <a:gd name="connsiteX3" fmla="*/ 32483 w 125245"/>
                    <a:gd name="connsiteY3" fmla="*/ 101302 h 140650"/>
                    <a:gd name="connsiteX4" fmla="*/ 18418 w 125245"/>
                    <a:gd name="connsiteY4" fmla="*/ 140651 h 140650"/>
                    <a:gd name="connsiteX5" fmla="*/ 0 w 125245"/>
                    <a:gd name="connsiteY5" fmla="*/ 140651 h 140650"/>
                    <a:gd name="connsiteX6" fmla="*/ 53916 w 125245"/>
                    <a:gd name="connsiteY6" fmla="*/ 0 h 140650"/>
                    <a:gd name="connsiteX7" fmla="*/ 70660 w 125245"/>
                    <a:gd name="connsiteY7" fmla="*/ 0 h 140650"/>
                    <a:gd name="connsiteX8" fmla="*/ 86734 w 125245"/>
                    <a:gd name="connsiteY8" fmla="*/ 86400 h 140650"/>
                    <a:gd name="connsiteX9" fmla="*/ 64632 w 125245"/>
                    <a:gd name="connsiteY9" fmla="*/ 26456 h 140650"/>
                    <a:gd name="connsiteX10" fmla="*/ 62455 w 125245"/>
                    <a:gd name="connsiteY10" fmla="*/ 17079 h 140650"/>
                    <a:gd name="connsiteX11" fmla="*/ 62455 w 125245"/>
                    <a:gd name="connsiteY11" fmla="*/ 17079 h 140650"/>
                    <a:gd name="connsiteX12" fmla="*/ 60111 w 125245"/>
                    <a:gd name="connsiteY12" fmla="*/ 26456 h 140650"/>
                    <a:gd name="connsiteX13" fmla="*/ 38177 w 125245"/>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45" h="140650">
                      <a:moveTo>
                        <a:pt x="125246" y="140651"/>
                      </a:moveTo>
                      <a:lnTo>
                        <a:pt x="106995" y="140651"/>
                      </a:lnTo>
                      <a:lnTo>
                        <a:pt x="92762" y="101302"/>
                      </a:lnTo>
                      <a:lnTo>
                        <a:pt x="32483" y="101302"/>
                      </a:lnTo>
                      <a:lnTo>
                        <a:pt x="18418" y="140651"/>
                      </a:lnTo>
                      <a:lnTo>
                        <a:pt x="0" y="140651"/>
                      </a:lnTo>
                      <a:lnTo>
                        <a:pt x="53916" y="0"/>
                      </a:lnTo>
                      <a:lnTo>
                        <a:pt x="70660" y="0"/>
                      </a:lnTo>
                      <a:close/>
                      <a:moveTo>
                        <a:pt x="86734" y="86400"/>
                      </a:moveTo>
                      <a:lnTo>
                        <a:pt x="64632" y="26456"/>
                      </a:lnTo>
                      <a:cubicBezTo>
                        <a:pt x="63544" y="23427"/>
                        <a:pt x="62807" y="20279"/>
                        <a:pt x="62455" y="17079"/>
                      </a:cubicBezTo>
                      <a:lnTo>
                        <a:pt x="62455" y="17079"/>
                      </a:lnTo>
                      <a:cubicBezTo>
                        <a:pt x="61970" y="20272"/>
                        <a:pt x="61200" y="23413"/>
                        <a:pt x="60111" y="26456"/>
                      </a:cubicBezTo>
                      <a:lnTo>
                        <a:pt x="38177" y="86400"/>
                      </a:lnTo>
                      <a:close/>
                    </a:path>
                  </a:pathLst>
                </a:custGeom>
                <a:solidFill>
                  <a:srgbClr val="1E1E1E"/>
                </a:solidFill>
                <a:ln w="16732"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3B5BF15-86DF-4793-9E08-96574AA88D17}"/>
                    </a:ext>
                  </a:extLst>
                </p:cNvPr>
                <p:cNvSpPr/>
                <p:nvPr/>
              </p:nvSpPr>
              <p:spPr>
                <a:xfrm>
                  <a:off x="3698403" y="1163336"/>
                  <a:ext cx="75579" cy="105248"/>
                </a:xfrm>
                <a:custGeom>
                  <a:avLst/>
                  <a:gdLst>
                    <a:gd name="connsiteX0" fmla="*/ 75412 w 75579"/>
                    <a:gd name="connsiteY0" fmla="*/ 98332 h 105248"/>
                    <a:gd name="connsiteX1" fmla="*/ 47952 w 75579"/>
                    <a:gd name="connsiteY1" fmla="*/ 105197 h 105248"/>
                    <a:gd name="connsiteX2" fmla="*/ 13292 w 75579"/>
                    <a:gd name="connsiteY2" fmla="*/ 91299 h 105248"/>
                    <a:gd name="connsiteX3" fmla="*/ 64 w 75579"/>
                    <a:gd name="connsiteY3" fmla="*/ 54965 h 105248"/>
                    <a:gd name="connsiteX4" fmla="*/ 14297 w 75579"/>
                    <a:gd name="connsiteY4" fmla="*/ 15114 h 105248"/>
                    <a:gd name="connsiteX5" fmla="*/ 52305 w 75579"/>
                    <a:gd name="connsiteY5" fmla="*/ 44 h 105248"/>
                    <a:gd name="connsiteX6" fmla="*/ 75580 w 75579"/>
                    <a:gd name="connsiteY6" fmla="*/ 5067 h 105248"/>
                    <a:gd name="connsiteX7" fmla="*/ 75580 w 75579"/>
                    <a:gd name="connsiteY7" fmla="*/ 21811 h 105248"/>
                    <a:gd name="connsiteX8" fmla="*/ 51636 w 75579"/>
                    <a:gd name="connsiteY8" fmla="*/ 13941 h 105248"/>
                    <a:gd name="connsiteX9" fmla="*/ 26352 w 75579"/>
                    <a:gd name="connsiteY9" fmla="*/ 24993 h 105248"/>
                    <a:gd name="connsiteX10" fmla="*/ 16473 w 75579"/>
                    <a:gd name="connsiteY10" fmla="*/ 53960 h 105248"/>
                    <a:gd name="connsiteX11" fmla="*/ 25850 w 75579"/>
                    <a:gd name="connsiteY11" fmla="*/ 81923 h 105248"/>
                    <a:gd name="connsiteX12" fmla="*/ 50631 w 75579"/>
                    <a:gd name="connsiteY12" fmla="*/ 92136 h 105248"/>
                    <a:gd name="connsiteX13" fmla="*/ 75412 w 75579"/>
                    <a:gd name="connsiteY13" fmla="*/ 83262 h 10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79" h="105248">
                      <a:moveTo>
                        <a:pt x="75412" y="98332"/>
                      </a:moveTo>
                      <a:cubicBezTo>
                        <a:pt x="67074" y="103121"/>
                        <a:pt x="57563" y="105497"/>
                        <a:pt x="47952" y="105197"/>
                      </a:cubicBezTo>
                      <a:cubicBezTo>
                        <a:pt x="34925" y="105820"/>
                        <a:pt x="22283" y="100748"/>
                        <a:pt x="13292" y="91299"/>
                      </a:cubicBezTo>
                      <a:cubicBezTo>
                        <a:pt x="4216" y="81439"/>
                        <a:pt x="-556" y="68356"/>
                        <a:pt x="64" y="54965"/>
                      </a:cubicBezTo>
                      <a:cubicBezTo>
                        <a:pt x="-639" y="40323"/>
                        <a:pt x="4485" y="26002"/>
                        <a:pt x="14297" y="15114"/>
                      </a:cubicBezTo>
                      <a:cubicBezTo>
                        <a:pt x="24259" y="4928"/>
                        <a:pt x="38073" y="-551"/>
                        <a:pt x="52305" y="44"/>
                      </a:cubicBezTo>
                      <a:cubicBezTo>
                        <a:pt x="60343" y="-114"/>
                        <a:pt x="68313" y="1606"/>
                        <a:pt x="75580" y="5067"/>
                      </a:cubicBezTo>
                      <a:lnTo>
                        <a:pt x="75580" y="21811"/>
                      </a:lnTo>
                      <a:cubicBezTo>
                        <a:pt x="68614" y="16761"/>
                        <a:pt x="60242" y="14010"/>
                        <a:pt x="51636" y="13941"/>
                      </a:cubicBezTo>
                      <a:cubicBezTo>
                        <a:pt x="41975" y="13662"/>
                        <a:pt x="32698" y="17716"/>
                        <a:pt x="26352" y="24993"/>
                      </a:cubicBezTo>
                      <a:cubicBezTo>
                        <a:pt x="19554" y="33072"/>
                        <a:pt x="16021" y="43408"/>
                        <a:pt x="16473" y="53960"/>
                      </a:cubicBezTo>
                      <a:cubicBezTo>
                        <a:pt x="15921" y="64135"/>
                        <a:pt x="19286" y="74135"/>
                        <a:pt x="25850" y="81923"/>
                      </a:cubicBezTo>
                      <a:cubicBezTo>
                        <a:pt x="32229" y="88773"/>
                        <a:pt x="41271" y="92501"/>
                        <a:pt x="50631" y="92136"/>
                      </a:cubicBezTo>
                      <a:cubicBezTo>
                        <a:pt x="59656" y="92019"/>
                        <a:pt x="68363" y="88895"/>
                        <a:pt x="75412" y="83262"/>
                      </a:cubicBezTo>
                      <a:close/>
                    </a:path>
                  </a:pathLst>
                </a:custGeom>
                <a:solidFill>
                  <a:srgbClr val="1E1E1E"/>
                </a:solidFill>
                <a:ln w="16732"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52DDB59-48E4-421F-B048-5860D03BCB8C}"/>
                    </a:ext>
                  </a:extLst>
                </p:cNvPr>
                <p:cNvSpPr/>
                <p:nvPr/>
              </p:nvSpPr>
              <p:spPr>
                <a:xfrm>
                  <a:off x="3789002" y="1163336"/>
                  <a:ext cx="75566" cy="105238"/>
                </a:xfrm>
                <a:custGeom>
                  <a:avLst/>
                  <a:gdLst>
                    <a:gd name="connsiteX0" fmla="*/ 75399 w 75566"/>
                    <a:gd name="connsiteY0" fmla="*/ 98332 h 105238"/>
                    <a:gd name="connsiteX1" fmla="*/ 47939 w 75566"/>
                    <a:gd name="connsiteY1" fmla="*/ 105197 h 105238"/>
                    <a:gd name="connsiteX2" fmla="*/ 13278 w 75566"/>
                    <a:gd name="connsiteY2" fmla="*/ 91299 h 105238"/>
                    <a:gd name="connsiteX3" fmla="*/ 50 w 75566"/>
                    <a:gd name="connsiteY3" fmla="*/ 54965 h 105238"/>
                    <a:gd name="connsiteX4" fmla="*/ 14283 w 75566"/>
                    <a:gd name="connsiteY4" fmla="*/ 15114 h 105238"/>
                    <a:gd name="connsiteX5" fmla="*/ 52292 w 75566"/>
                    <a:gd name="connsiteY5" fmla="*/ 44 h 105238"/>
                    <a:gd name="connsiteX6" fmla="*/ 75566 w 75566"/>
                    <a:gd name="connsiteY6" fmla="*/ 5067 h 105238"/>
                    <a:gd name="connsiteX7" fmla="*/ 75566 w 75566"/>
                    <a:gd name="connsiteY7" fmla="*/ 21811 h 105238"/>
                    <a:gd name="connsiteX8" fmla="*/ 51622 w 75566"/>
                    <a:gd name="connsiteY8" fmla="*/ 13941 h 105238"/>
                    <a:gd name="connsiteX9" fmla="*/ 26506 w 75566"/>
                    <a:gd name="connsiteY9" fmla="*/ 24993 h 105238"/>
                    <a:gd name="connsiteX10" fmla="*/ 16627 w 75566"/>
                    <a:gd name="connsiteY10" fmla="*/ 53960 h 105238"/>
                    <a:gd name="connsiteX11" fmla="*/ 25836 w 75566"/>
                    <a:gd name="connsiteY11" fmla="*/ 81923 h 105238"/>
                    <a:gd name="connsiteX12" fmla="*/ 50785 w 75566"/>
                    <a:gd name="connsiteY12" fmla="*/ 92136 h 105238"/>
                    <a:gd name="connsiteX13" fmla="*/ 75399 w 75566"/>
                    <a:gd name="connsiteY13" fmla="*/ 83262 h 10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566" h="105238">
                      <a:moveTo>
                        <a:pt x="75399" y="98332"/>
                      </a:moveTo>
                      <a:cubicBezTo>
                        <a:pt x="67060" y="103121"/>
                        <a:pt x="57550" y="105497"/>
                        <a:pt x="47939" y="105197"/>
                      </a:cubicBezTo>
                      <a:cubicBezTo>
                        <a:pt x="34928" y="105753"/>
                        <a:pt x="22303" y="100691"/>
                        <a:pt x="13278" y="91299"/>
                      </a:cubicBezTo>
                      <a:cubicBezTo>
                        <a:pt x="4287" y="81380"/>
                        <a:pt x="-452" y="68338"/>
                        <a:pt x="50" y="54965"/>
                      </a:cubicBezTo>
                      <a:cubicBezTo>
                        <a:pt x="-569" y="40335"/>
                        <a:pt x="4538" y="26039"/>
                        <a:pt x="14283" y="15114"/>
                      </a:cubicBezTo>
                      <a:cubicBezTo>
                        <a:pt x="24246" y="4928"/>
                        <a:pt x="38059" y="-551"/>
                        <a:pt x="52292" y="44"/>
                      </a:cubicBezTo>
                      <a:cubicBezTo>
                        <a:pt x="60329" y="-132"/>
                        <a:pt x="68316" y="1588"/>
                        <a:pt x="75566" y="5067"/>
                      </a:cubicBezTo>
                      <a:lnTo>
                        <a:pt x="75566" y="21811"/>
                      </a:lnTo>
                      <a:cubicBezTo>
                        <a:pt x="68601" y="16741"/>
                        <a:pt x="60229" y="13987"/>
                        <a:pt x="51622" y="13941"/>
                      </a:cubicBezTo>
                      <a:cubicBezTo>
                        <a:pt x="42011" y="13663"/>
                        <a:pt x="32785" y="17722"/>
                        <a:pt x="26506" y="24993"/>
                      </a:cubicBezTo>
                      <a:cubicBezTo>
                        <a:pt x="19624" y="33030"/>
                        <a:pt x="16091" y="43396"/>
                        <a:pt x="16627" y="53960"/>
                      </a:cubicBezTo>
                      <a:cubicBezTo>
                        <a:pt x="16024" y="64112"/>
                        <a:pt x="19323" y="74110"/>
                        <a:pt x="25836" y="81923"/>
                      </a:cubicBezTo>
                      <a:cubicBezTo>
                        <a:pt x="32266" y="88799"/>
                        <a:pt x="41375" y="92528"/>
                        <a:pt x="50785" y="92136"/>
                      </a:cubicBezTo>
                      <a:cubicBezTo>
                        <a:pt x="59760" y="92019"/>
                        <a:pt x="68417" y="88895"/>
                        <a:pt x="75399" y="83262"/>
                      </a:cubicBezTo>
                      <a:close/>
                    </a:path>
                  </a:pathLst>
                </a:custGeom>
                <a:solidFill>
                  <a:srgbClr val="1E1E1E"/>
                </a:solidFill>
                <a:ln w="16732"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E74B3E3-8B7D-4B11-A83D-482B5BF43BC0}"/>
                    </a:ext>
                  </a:extLst>
                </p:cNvPr>
                <p:cNvSpPr/>
                <p:nvPr/>
              </p:nvSpPr>
              <p:spPr>
                <a:xfrm>
                  <a:off x="3879387" y="1163323"/>
                  <a:ext cx="99144" cy="105272"/>
                </a:xfrm>
                <a:custGeom>
                  <a:avLst/>
                  <a:gdLst>
                    <a:gd name="connsiteX0" fmla="*/ 48977 w 99144"/>
                    <a:gd name="connsiteY0" fmla="*/ 105210 h 105272"/>
                    <a:gd name="connsiteX1" fmla="*/ 13479 w 99144"/>
                    <a:gd name="connsiteY1" fmla="*/ 91145 h 105272"/>
                    <a:gd name="connsiteX2" fmla="*/ 84 w 99144"/>
                    <a:gd name="connsiteY2" fmla="*/ 53806 h 105272"/>
                    <a:gd name="connsiteX3" fmla="*/ 13982 w 99144"/>
                    <a:gd name="connsiteY3" fmla="*/ 14290 h 105272"/>
                    <a:gd name="connsiteX4" fmla="*/ 51321 w 99144"/>
                    <a:gd name="connsiteY4" fmla="*/ 57 h 105272"/>
                    <a:gd name="connsiteX5" fmla="*/ 86484 w 99144"/>
                    <a:gd name="connsiteY5" fmla="*/ 13955 h 105272"/>
                    <a:gd name="connsiteX6" fmla="*/ 99042 w 99144"/>
                    <a:gd name="connsiteY6" fmla="*/ 52299 h 105272"/>
                    <a:gd name="connsiteX7" fmla="*/ 85479 w 99144"/>
                    <a:gd name="connsiteY7" fmla="*/ 90810 h 105272"/>
                    <a:gd name="connsiteX8" fmla="*/ 48977 w 99144"/>
                    <a:gd name="connsiteY8" fmla="*/ 105210 h 105272"/>
                    <a:gd name="connsiteX9" fmla="*/ 50149 w 99144"/>
                    <a:gd name="connsiteY9" fmla="*/ 13620 h 105272"/>
                    <a:gd name="connsiteX10" fmla="*/ 25702 w 99144"/>
                    <a:gd name="connsiteY10" fmla="*/ 24169 h 105272"/>
                    <a:gd name="connsiteX11" fmla="*/ 16661 w 99144"/>
                    <a:gd name="connsiteY11" fmla="*/ 53304 h 105272"/>
                    <a:gd name="connsiteX12" fmla="*/ 25702 w 99144"/>
                    <a:gd name="connsiteY12" fmla="*/ 81434 h 105272"/>
                    <a:gd name="connsiteX13" fmla="*/ 50149 w 99144"/>
                    <a:gd name="connsiteY13" fmla="*/ 91815 h 105272"/>
                    <a:gd name="connsiteX14" fmla="*/ 74093 w 99144"/>
                    <a:gd name="connsiteY14" fmla="*/ 81601 h 105272"/>
                    <a:gd name="connsiteX15" fmla="*/ 82465 w 99144"/>
                    <a:gd name="connsiteY15" fmla="*/ 52969 h 105272"/>
                    <a:gd name="connsiteX16" fmla="*/ 74093 w 99144"/>
                    <a:gd name="connsiteY16" fmla="*/ 23834 h 105272"/>
                    <a:gd name="connsiteX17" fmla="*/ 50149 w 99144"/>
                    <a:gd name="connsiteY17" fmla="*/ 13620 h 10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4" h="105272">
                      <a:moveTo>
                        <a:pt x="48977" y="105210"/>
                      </a:moveTo>
                      <a:cubicBezTo>
                        <a:pt x="35682" y="105837"/>
                        <a:pt x="22739" y="100713"/>
                        <a:pt x="13479" y="91145"/>
                      </a:cubicBezTo>
                      <a:cubicBezTo>
                        <a:pt x="4270" y="80953"/>
                        <a:pt x="-552" y="67533"/>
                        <a:pt x="84" y="53806"/>
                      </a:cubicBezTo>
                      <a:cubicBezTo>
                        <a:pt x="-720" y="39311"/>
                        <a:pt x="4270" y="25090"/>
                        <a:pt x="13982" y="14290"/>
                      </a:cubicBezTo>
                      <a:cubicBezTo>
                        <a:pt x="23928" y="4587"/>
                        <a:pt x="37440" y="-566"/>
                        <a:pt x="51321" y="57"/>
                      </a:cubicBezTo>
                      <a:cubicBezTo>
                        <a:pt x="64499" y="-602"/>
                        <a:pt x="77325" y="4464"/>
                        <a:pt x="86484" y="13955"/>
                      </a:cubicBezTo>
                      <a:cubicBezTo>
                        <a:pt x="95392" y="24671"/>
                        <a:pt x="99896" y="38385"/>
                        <a:pt x="99042" y="52299"/>
                      </a:cubicBezTo>
                      <a:cubicBezTo>
                        <a:pt x="99728" y="66416"/>
                        <a:pt x="94856" y="80238"/>
                        <a:pt x="85479" y="90810"/>
                      </a:cubicBezTo>
                      <a:cubicBezTo>
                        <a:pt x="75968" y="100659"/>
                        <a:pt x="62657" y="105910"/>
                        <a:pt x="48977" y="105210"/>
                      </a:cubicBezTo>
                      <a:close/>
                      <a:moveTo>
                        <a:pt x="50149" y="13620"/>
                      </a:moveTo>
                      <a:cubicBezTo>
                        <a:pt x="40806" y="13151"/>
                        <a:pt x="31764" y="17049"/>
                        <a:pt x="25702" y="24169"/>
                      </a:cubicBezTo>
                      <a:cubicBezTo>
                        <a:pt x="19256" y="32466"/>
                        <a:pt x="16041" y="42817"/>
                        <a:pt x="16661" y="53304"/>
                      </a:cubicBezTo>
                      <a:cubicBezTo>
                        <a:pt x="16092" y="63476"/>
                        <a:pt x="19306" y="73499"/>
                        <a:pt x="25702" y="81434"/>
                      </a:cubicBezTo>
                      <a:cubicBezTo>
                        <a:pt x="31881" y="88389"/>
                        <a:pt x="40856" y="92200"/>
                        <a:pt x="50149" y="91815"/>
                      </a:cubicBezTo>
                      <a:cubicBezTo>
                        <a:pt x="59291" y="92311"/>
                        <a:pt x="68132" y="88538"/>
                        <a:pt x="74093" y="81601"/>
                      </a:cubicBezTo>
                      <a:cubicBezTo>
                        <a:pt x="80205" y="73361"/>
                        <a:pt x="83185" y="63206"/>
                        <a:pt x="82465" y="52969"/>
                      </a:cubicBezTo>
                      <a:cubicBezTo>
                        <a:pt x="83185" y="42576"/>
                        <a:pt x="80221" y="32261"/>
                        <a:pt x="74093" y="23834"/>
                      </a:cubicBezTo>
                      <a:cubicBezTo>
                        <a:pt x="68182" y="16833"/>
                        <a:pt x="59291" y="13044"/>
                        <a:pt x="50149" y="13620"/>
                      </a:cubicBezTo>
                      <a:close/>
                    </a:path>
                  </a:pathLst>
                </a:custGeom>
                <a:solidFill>
                  <a:srgbClr val="1E1E1E"/>
                </a:solidFill>
                <a:ln w="1673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996AAAE-3966-4A09-9AE0-FA96765E7464}"/>
                    </a:ext>
                  </a:extLst>
                </p:cNvPr>
                <p:cNvSpPr/>
                <p:nvPr/>
              </p:nvSpPr>
              <p:spPr>
                <a:xfrm>
                  <a:off x="4001368" y="1165724"/>
                  <a:ext cx="84892" cy="102828"/>
                </a:xfrm>
                <a:custGeom>
                  <a:avLst/>
                  <a:gdLst>
                    <a:gd name="connsiteX0" fmla="*/ 83553 w 84892"/>
                    <a:gd name="connsiteY0" fmla="*/ 100465 h 102828"/>
                    <a:gd name="connsiteX1" fmla="*/ 66809 w 84892"/>
                    <a:gd name="connsiteY1" fmla="*/ 100465 h 102828"/>
                    <a:gd name="connsiteX2" fmla="*/ 66809 w 84892"/>
                    <a:gd name="connsiteY2" fmla="*/ 84558 h 102828"/>
                    <a:gd name="connsiteX3" fmla="*/ 66809 w 84892"/>
                    <a:gd name="connsiteY3" fmla="*/ 84558 h 102828"/>
                    <a:gd name="connsiteX4" fmla="*/ 35832 w 84892"/>
                    <a:gd name="connsiteY4" fmla="*/ 102809 h 102828"/>
                    <a:gd name="connsiteX5" fmla="*/ 0 w 84892"/>
                    <a:gd name="connsiteY5" fmla="*/ 60111 h 102828"/>
                    <a:gd name="connsiteX6" fmla="*/ 0 w 84892"/>
                    <a:gd name="connsiteY6" fmla="*/ 0 h 102828"/>
                    <a:gd name="connsiteX7" fmla="*/ 16744 w 84892"/>
                    <a:gd name="connsiteY7" fmla="*/ 0 h 102828"/>
                    <a:gd name="connsiteX8" fmla="*/ 16744 w 84892"/>
                    <a:gd name="connsiteY8" fmla="*/ 57600 h 102828"/>
                    <a:gd name="connsiteX9" fmla="*/ 41191 w 84892"/>
                    <a:gd name="connsiteY9" fmla="*/ 89414 h 102828"/>
                    <a:gd name="connsiteX10" fmla="*/ 60446 w 84892"/>
                    <a:gd name="connsiteY10" fmla="*/ 80707 h 102828"/>
                    <a:gd name="connsiteX11" fmla="*/ 68149 w 84892"/>
                    <a:gd name="connsiteY11" fmla="*/ 57935 h 102828"/>
                    <a:gd name="connsiteX12" fmla="*/ 68149 w 84892"/>
                    <a:gd name="connsiteY12" fmla="*/ 0 h 102828"/>
                    <a:gd name="connsiteX13" fmla="*/ 84893 w 84892"/>
                    <a:gd name="connsiteY13" fmla="*/ 0 h 1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92" h="102828">
                      <a:moveTo>
                        <a:pt x="83553" y="100465"/>
                      </a:moveTo>
                      <a:lnTo>
                        <a:pt x="66809" y="100465"/>
                      </a:lnTo>
                      <a:lnTo>
                        <a:pt x="66809" y="84558"/>
                      </a:lnTo>
                      <a:lnTo>
                        <a:pt x="66809" y="84558"/>
                      </a:lnTo>
                      <a:cubicBezTo>
                        <a:pt x="60898" y="96138"/>
                        <a:pt x="48826" y="103254"/>
                        <a:pt x="35832" y="102809"/>
                      </a:cubicBezTo>
                      <a:cubicBezTo>
                        <a:pt x="11888" y="102809"/>
                        <a:pt x="0" y="88576"/>
                        <a:pt x="0" y="60111"/>
                      </a:cubicBezTo>
                      <a:lnTo>
                        <a:pt x="0" y="0"/>
                      </a:lnTo>
                      <a:lnTo>
                        <a:pt x="16744" y="0"/>
                      </a:lnTo>
                      <a:lnTo>
                        <a:pt x="16744" y="57600"/>
                      </a:lnTo>
                      <a:cubicBezTo>
                        <a:pt x="16744" y="78697"/>
                        <a:pt x="24949" y="89414"/>
                        <a:pt x="41191" y="89414"/>
                      </a:cubicBezTo>
                      <a:cubicBezTo>
                        <a:pt x="48592" y="89531"/>
                        <a:pt x="55641" y="86338"/>
                        <a:pt x="60446" y="80707"/>
                      </a:cubicBezTo>
                      <a:cubicBezTo>
                        <a:pt x="65738" y="74330"/>
                        <a:pt x="68483" y="66216"/>
                        <a:pt x="68149" y="57935"/>
                      </a:cubicBezTo>
                      <a:lnTo>
                        <a:pt x="68149" y="0"/>
                      </a:lnTo>
                      <a:lnTo>
                        <a:pt x="84893" y="0"/>
                      </a:lnTo>
                      <a:close/>
                    </a:path>
                  </a:pathLst>
                </a:custGeom>
                <a:solidFill>
                  <a:srgbClr val="1E1E1E"/>
                </a:solidFill>
                <a:ln w="1673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0809E722-A25E-4E3C-ACBE-36E90C1AF628}"/>
                    </a:ext>
                  </a:extLst>
                </p:cNvPr>
                <p:cNvSpPr/>
                <p:nvPr/>
              </p:nvSpPr>
              <p:spPr>
                <a:xfrm>
                  <a:off x="4113889" y="1163318"/>
                  <a:ext cx="84725" cy="102871"/>
                </a:xfrm>
                <a:custGeom>
                  <a:avLst/>
                  <a:gdLst>
                    <a:gd name="connsiteX0" fmla="*/ 84725 w 84725"/>
                    <a:gd name="connsiteY0" fmla="*/ 102871 h 102871"/>
                    <a:gd name="connsiteX1" fmla="*/ 67981 w 84725"/>
                    <a:gd name="connsiteY1" fmla="*/ 102871 h 102871"/>
                    <a:gd name="connsiteX2" fmla="*/ 67981 w 84725"/>
                    <a:gd name="connsiteY2" fmla="*/ 45606 h 102871"/>
                    <a:gd name="connsiteX3" fmla="*/ 44707 w 84725"/>
                    <a:gd name="connsiteY3" fmla="*/ 13625 h 102871"/>
                    <a:gd name="connsiteX4" fmla="*/ 24781 w 84725"/>
                    <a:gd name="connsiteY4" fmla="*/ 22667 h 102871"/>
                    <a:gd name="connsiteX5" fmla="*/ 16744 w 84725"/>
                    <a:gd name="connsiteY5" fmla="*/ 45606 h 102871"/>
                    <a:gd name="connsiteX6" fmla="*/ 16744 w 84725"/>
                    <a:gd name="connsiteY6" fmla="*/ 102871 h 102871"/>
                    <a:gd name="connsiteX7" fmla="*/ 0 w 84725"/>
                    <a:gd name="connsiteY7" fmla="*/ 102871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2 h 102871"/>
                    <a:gd name="connsiteX13" fmla="*/ 75349 w 84725"/>
                    <a:gd name="connsiteY13" fmla="*/ 10779 h 102871"/>
                    <a:gd name="connsiteX14" fmla="*/ 84056 w 84725"/>
                    <a:gd name="connsiteY14" fmla="*/ 41588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1"/>
                      </a:moveTo>
                      <a:lnTo>
                        <a:pt x="67981" y="102871"/>
                      </a:lnTo>
                      <a:lnTo>
                        <a:pt x="67981" y="45606"/>
                      </a:lnTo>
                      <a:cubicBezTo>
                        <a:pt x="67981" y="24341"/>
                        <a:pt x="60279" y="13625"/>
                        <a:pt x="44707" y="13625"/>
                      </a:cubicBezTo>
                      <a:cubicBezTo>
                        <a:pt x="37038" y="13436"/>
                        <a:pt x="29687" y="16766"/>
                        <a:pt x="24781" y="22667"/>
                      </a:cubicBezTo>
                      <a:cubicBezTo>
                        <a:pt x="19323" y="29036"/>
                        <a:pt x="16459" y="37223"/>
                        <a:pt x="16744" y="45606"/>
                      </a:cubicBezTo>
                      <a:lnTo>
                        <a:pt x="16744" y="102871"/>
                      </a:lnTo>
                      <a:lnTo>
                        <a:pt x="0" y="102871"/>
                      </a:lnTo>
                      <a:lnTo>
                        <a:pt x="0" y="2407"/>
                      </a:lnTo>
                      <a:lnTo>
                        <a:pt x="16744" y="2407"/>
                      </a:lnTo>
                      <a:lnTo>
                        <a:pt x="16744" y="19151"/>
                      </a:lnTo>
                      <a:lnTo>
                        <a:pt x="16744" y="19151"/>
                      </a:lnTo>
                      <a:cubicBezTo>
                        <a:pt x="23308" y="6874"/>
                        <a:pt x="36335" y="-549"/>
                        <a:pt x="50232" y="62"/>
                      </a:cubicBezTo>
                      <a:cubicBezTo>
                        <a:pt x="59827" y="-554"/>
                        <a:pt x="69153" y="3423"/>
                        <a:pt x="75349" y="10779"/>
                      </a:cubicBezTo>
                      <a:cubicBezTo>
                        <a:pt x="81778" y="19708"/>
                        <a:pt x="84859" y="30615"/>
                        <a:pt x="84056" y="41588"/>
                      </a:cubicBezTo>
                      <a:close/>
                    </a:path>
                  </a:pathLst>
                </a:custGeom>
                <a:solidFill>
                  <a:srgbClr val="1E1E1E"/>
                </a:solidFill>
                <a:ln w="1673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3D13FA7-D9AD-4FA2-85EC-F76A96C1A041}"/>
                    </a:ext>
                  </a:extLst>
                </p:cNvPr>
                <p:cNvSpPr/>
                <p:nvPr/>
              </p:nvSpPr>
              <p:spPr>
                <a:xfrm>
                  <a:off x="4215693" y="1136087"/>
                  <a:ext cx="58939" cy="131977"/>
                </a:xfrm>
                <a:custGeom>
                  <a:avLst/>
                  <a:gdLst>
                    <a:gd name="connsiteX0" fmla="*/ 58269 w 58939"/>
                    <a:gd name="connsiteY0" fmla="*/ 128762 h 131977"/>
                    <a:gd name="connsiteX1" fmla="*/ 43200 w 58939"/>
                    <a:gd name="connsiteY1" fmla="*/ 131944 h 131977"/>
                    <a:gd name="connsiteX2" fmla="*/ 16744 w 58939"/>
                    <a:gd name="connsiteY2" fmla="*/ 102474 h 131977"/>
                    <a:gd name="connsiteX3" fmla="*/ 16744 w 58939"/>
                    <a:gd name="connsiteY3" fmla="*/ 43367 h 131977"/>
                    <a:gd name="connsiteX4" fmla="*/ 0 w 58939"/>
                    <a:gd name="connsiteY4" fmla="*/ 43367 h 131977"/>
                    <a:gd name="connsiteX5" fmla="*/ 0 w 58939"/>
                    <a:gd name="connsiteY5" fmla="*/ 29637 h 131977"/>
                    <a:gd name="connsiteX6" fmla="*/ 16744 w 58939"/>
                    <a:gd name="connsiteY6" fmla="*/ 29637 h 131977"/>
                    <a:gd name="connsiteX7" fmla="*/ 16744 w 58939"/>
                    <a:gd name="connsiteY7" fmla="*/ 5191 h 131977"/>
                    <a:gd name="connsiteX8" fmla="*/ 33488 w 58939"/>
                    <a:gd name="connsiteY8" fmla="*/ 0 h 131977"/>
                    <a:gd name="connsiteX9" fmla="*/ 33488 w 58939"/>
                    <a:gd name="connsiteY9" fmla="*/ 29637 h 131977"/>
                    <a:gd name="connsiteX10" fmla="*/ 58939 w 58939"/>
                    <a:gd name="connsiteY10" fmla="*/ 29637 h 131977"/>
                    <a:gd name="connsiteX11" fmla="*/ 58939 w 58939"/>
                    <a:gd name="connsiteY11" fmla="*/ 43367 h 131977"/>
                    <a:gd name="connsiteX12" fmla="*/ 33488 w 58939"/>
                    <a:gd name="connsiteY12" fmla="*/ 43367 h 131977"/>
                    <a:gd name="connsiteX13" fmla="*/ 33488 w 58939"/>
                    <a:gd name="connsiteY13" fmla="*/ 99962 h 131977"/>
                    <a:gd name="connsiteX14" fmla="*/ 37005 w 58939"/>
                    <a:gd name="connsiteY14" fmla="*/ 114530 h 131977"/>
                    <a:gd name="connsiteX15" fmla="*/ 48390 w 58939"/>
                    <a:gd name="connsiteY15" fmla="*/ 118716 h 131977"/>
                    <a:gd name="connsiteX16" fmla="*/ 58939 w 58939"/>
                    <a:gd name="connsiteY16" fmla="*/ 115367 h 1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39" h="131977">
                      <a:moveTo>
                        <a:pt x="58269" y="128762"/>
                      </a:moveTo>
                      <a:cubicBezTo>
                        <a:pt x="53598" y="131096"/>
                        <a:pt x="48407" y="132191"/>
                        <a:pt x="43200" y="131944"/>
                      </a:cubicBezTo>
                      <a:cubicBezTo>
                        <a:pt x="25618" y="131944"/>
                        <a:pt x="16744" y="122232"/>
                        <a:pt x="16744" y="102474"/>
                      </a:cubicBezTo>
                      <a:lnTo>
                        <a:pt x="16744" y="43367"/>
                      </a:lnTo>
                      <a:lnTo>
                        <a:pt x="0" y="43367"/>
                      </a:lnTo>
                      <a:lnTo>
                        <a:pt x="0" y="29637"/>
                      </a:lnTo>
                      <a:lnTo>
                        <a:pt x="16744" y="29637"/>
                      </a:lnTo>
                      <a:lnTo>
                        <a:pt x="16744" y="5191"/>
                      </a:lnTo>
                      <a:lnTo>
                        <a:pt x="33488" y="0"/>
                      </a:lnTo>
                      <a:lnTo>
                        <a:pt x="33488" y="29637"/>
                      </a:lnTo>
                      <a:lnTo>
                        <a:pt x="58939" y="29637"/>
                      </a:lnTo>
                      <a:lnTo>
                        <a:pt x="58939" y="43367"/>
                      </a:lnTo>
                      <a:lnTo>
                        <a:pt x="33488" y="43367"/>
                      </a:lnTo>
                      <a:lnTo>
                        <a:pt x="33488" y="99962"/>
                      </a:lnTo>
                      <a:cubicBezTo>
                        <a:pt x="33053" y="105071"/>
                        <a:pt x="34275" y="110185"/>
                        <a:pt x="37005" y="114530"/>
                      </a:cubicBezTo>
                      <a:cubicBezTo>
                        <a:pt x="39951" y="117617"/>
                        <a:pt x="44154" y="119163"/>
                        <a:pt x="48390" y="118716"/>
                      </a:cubicBezTo>
                      <a:cubicBezTo>
                        <a:pt x="52191" y="118828"/>
                        <a:pt x="55909" y="117646"/>
                        <a:pt x="58939" y="115367"/>
                      </a:cubicBezTo>
                      <a:close/>
                    </a:path>
                  </a:pathLst>
                </a:custGeom>
                <a:solidFill>
                  <a:srgbClr val="1E1E1E"/>
                </a:solidFill>
                <a:ln w="16732" cap="flat">
                  <a:noFill/>
                  <a:prstDash val="solid"/>
                  <a:miter/>
                </a:ln>
              </p:spPr>
              <p:txBody>
                <a:bodyPr rtlCol="0" anchor="ctr"/>
                <a:lstStyle/>
                <a:p>
                  <a:endParaRPr lang="en-US"/>
                </a:p>
              </p:txBody>
            </p:sp>
          </p:grpSp>
          <p:grpSp>
            <p:nvGrpSpPr>
              <p:cNvPr id="269" name="Graphic 4">
                <a:extLst>
                  <a:ext uri="{FF2B5EF4-FFF2-40B4-BE49-F238E27FC236}">
                    <a16:creationId xmlns:a16="http://schemas.microsoft.com/office/drawing/2014/main" id="{F572C04A-07B5-4A63-9A3F-B7160715649D}"/>
                  </a:ext>
                </a:extLst>
              </p:cNvPr>
              <p:cNvGrpSpPr/>
              <p:nvPr/>
            </p:nvGrpSpPr>
            <p:grpSpPr>
              <a:xfrm>
                <a:off x="6223647" y="904516"/>
                <a:ext cx="789987" cy="409733"/>
                <a:chOff x="6223647" y="904516"/>
                <a:chExt cx="789987" cy="409733"/>
              </a:xfrm>
              <a:solidFill>
                <a:srgbClr val="1E1E1E"/>
              </a:solidFill>
            </p:grpSpPr>
            <p:sp>
              <p:nvSpPr>
                <p:cNvPr id="270" name="Freeform: Shape 269">
                  <a:extLst>
                    <a:ext uri="{FF2B5EF4-FFF2-40B4-BE49-F238E27FC236}">
                      <a16:creationId xmlns:a16="http://schemas.microsoft.com/office/drawing/2014/main" id="{C7D64909-2544-420B-BE31-95B41E41A433}"/>
                    </a:ext>
                  </a:extLst>
                </p:cNvPr>
                <p:cNvSpPr/>
                <p:nvPr/>
              </p:nvSpPr>
              <p:spPr>
                <a:xfrm>
                  <a:off x="6356930" y="904516"/>
                  <a:ext cx="125246" cy="140650"/>
                </a:xfrm>
                <a:custGeom>
                  <a:avLst/>
                  <a:gdLst>
                    <a:gd name="connsiteX0" fmla="*/ 125246 w 125246"/>
                    <a:gd name="connsiteY0" fmla="*/ 140651 h 140650"/>
                    <a:gd name="connsiteX1" fmla="*/ 106995 w 125246"/>
                    <a:gd name="connsiteY1" fmla="*/ 140651 h 140650"/>
                    <a:gd name="connsiteX2" fmla="*/ 92093 w 125246"/>
                    <a:gd name="connsiteY2" fmla="*/ 101302 h 140650"/>
                    <a:gd name="connsiteX3" fmla="*/ 32317 w 125246"/>
                    <a:gd name="connsiteY3" fmla="*/ 101302 h 140650"/>
                    <a:gd name="connsiteX4" fmla="*/ 18419 w 125246"/>
                    <a:gd name="connsiteY4" fmla="*/ 140651 h 140650"/>
                    <a:gd name="connsiteX5" fmla="*/ 0 w 125246"/>
                    <a:gd name="connsiteY5" fmla="*/ 140651 h 140650"/>
                    <a:gd name="connsiteX6" fmla="*/ 53916 w 125246"/>
                    <a:gd name="connsiteY6" fmla="*/ 0 h 140650"/>
                    <a:gd name="connsiteX7" fmla="*/ 70660 w 125246"/>
                    <a:gd name="connsiteY7" fmla="*/ 0 h 140650"/>
                    <a:gd name="connsiteX8" fmla="*/ 86567 w 125246"/>
                    <a:gd name="connsiteY8" fmla="*/ 86400 h 140650"/>
                    <a:gd name="connsiteX9" fmla="*/ 64465 w 125246"/>
                    <a:gd name="connsiteY9" fmla="*/ 26456 h 140650"/>
                    <a:gd name="connsiteX10" fmla="*/ 62456 w 125246"/>
                    <a:gd name="connsiteY10" fmla="*/ 17079 h 140650"/>
                    <a:gd name="connsiteX11" fmla="*/ 62456 w 125246"/>
                    <a:gd name="connsiteY11" fmla="*/ 17079 h 140650"/>
                    <a:gd name="connsiteX12" fmla="*/ 60279 w 125246"/>
                    <a:gd name="connsiteY12" fmla="*/ 26456 h 140650"/>
                    <a:gd name="connsiteX13" fmla="*/ 38344 w 125246"/>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46" h="140650">
                      <a:moveTo>
                        <a:pt x="125246" y="140651"/>
                      </a:moveTo>
                      <a:lnTo>
                        <a:pt x="106995" y="140651"/>
                      </a:lnTo>
                      <a:lnTo>
                        <a:pt x="92093" y="101302"/>
                      </a:lnTo>
                      <a:lnTo>
                        <a:pt x="32317" y="101302"/>
                      </a:lnTo>
                      <a:lnTo>
                        <a:pt x="18419" y="140651"/>
                      </a:lnTo>
                      <a:lnTo>
                        <a:pt x="0" y="140651"/>
                      </a:lnTo>
                      <a:lnTo>
                        <a:pt x="53916" y="0"/>
                      </a:lnTo>
                      <a:lnTo>
                        <a:pt x="70660" y="0"/>
                      </a:lnTo>
                      <a:close/>
                      <a:moveTo>
                        <a:pt x="86567" y="86400"/>
                      </a:moveTo>
                      <a:lnTo>
                        <a:pt x="64465" y="26456"/>
                      </a:lnTo>
                      <a:cubicBezTo>
                        <a:pt x="63527" y="23393"/>
                        <a:pt x="62857" y="20255"/>
                        <a:pt x="62456" y="17079"/>
                      </a:cubicBezTo>
                      <a:lnTo>
                        <a:pt x="62456" y="17079"/>
                      </a:lnTo>
                      <a:cubicBezTo>
                        <a:pt x="62020" y="20265"/>
                        <a:pt x="61284" y="23403"/>
                        <a:pt x="60279" y="26456"/>
                      </a:cubicBezTo>
                      <a:lnTo>
                        <a:pt x="38344" y="86400"/>
                      </a:lnTo>
                      <a:close/>
                    </a:path>
                  </a:pathLst>
                </a:custGeom>
                <a:solidFill>
                  <a:srgbClr val="1E1E1E"/>
                </a:solidFill>
                <a:ln w="16732"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B7C68D89-BC3E-4F80-A197-C874AE4F3CE1}"/>
                    </a:ext>
                  </a:extLst>
                </p:cNvPr>
                <p:cNvSpPr/>
                <p:nvPr/>
              </p:nvSpPr>
              <p:spPr>
                <a:xfrm>
                  <a:off x="6494065" y="944702"/>
                  <a:ext cx="83051" cy="100464"/>
                </a:xfrm>
                <a:custGeom>
                  <a:avLst/>
                  <a:gdLst>
                    <a:gd name="connsiteX0" fmla="*/ 83051 w 83051"/>
                    <a:gd name="connsiteY0" fmla="*/ 4688 h 100464"/>
                    <a:gd name="connsiteX1" fmla="*/ 23609 w 83051"/>
                    <a:gd name="connsiteY1" fmla="*/ 86735 h 100464"/>
                    <a:gd name="connsiteX2" fmla="*/ 82381 w 83051"/>
                    <a:gd name="connsiteY2" fmla="*/ 86735 h 100464"/>
                    <a:gd name="connsiteX3" fmla="*/ 82381 w 83051"/>
                    <a:gd name="connsiteY3" fmla="*/ 100465 h 100464"/>
                    <a:gd name="connsiteX4" fmla="*/ 0 w 83051"/>
                    <a:gd name="connsiteY4" fmla="*/ 100465 h 100464"/>
                    <a:gd name="connsiteX5" fmla="*/ 0 w 83051"/>
                    <a:gd name="connsiteY5" fmla="*/ 95441 h 100464"/>
                    <a:gd name="connsiteX6" fmla="*/ 59274 w 83051"/>
                    <a:gd name="connsiteY6" fmla="*/ 13730 h 100464"/>
                    <a:gd name="connsiteX7" fmla="*/ 5358 w 83051"/>
                    <a:gd name="connsiteY7" fmla="*/ 13730 h 100464"/>
                    <a:gd name="connsiteX8" fmla="*/ 5358 w 83051"/>
                    <a:gd name="connsiteY8" fmla="*/ 0 h 100464"/>
                    <a:gd name="connsiteX9" fmla="*/ 82884 w 83051"/>
                    <a:gd name="connsiteY9" fmla="*/ 0 h 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51" h="100464">
                      <a:moveTo>
                        <a:pt x="83051" y="4688"/>
                      </a:moveTo>
                      <a:lnTo>
                        <a:pt x="23609" y="86735"/>
                      </a:lnTo>
                      <a:lnTo>
                        <a:pt x="82381" y="86735"/>
                      </a:lnTo>
                      <a:lnTo>
                        <a:pt x="82381" y="100465"/>
                      </a:lnTo>
                      <a:lnTo>
                        <a:pt x="0" y="100465"/>
                      </a:lnTo>
                      <a:lnTo>
                        <a:pt x="0" y="95441"/>
                      </a:lnTo>
                      <a:lnTo>
                        <a:pt x="59274" y="13730"/>
                      </a:lnTo>
                      <a:lnTo>
                        <a:pt x="5358" y="13730"/>
                      </a:lnTo>
                      <a:lnTo>
                        <a:pt x="5358" y="0"/>
                      </a:lnTo>
                      <a:lnTo>
                        <a:pt x="82884" y="0"/>
                      </a:lnTo>
                      <a:close/>
                    </a:path>
                  </a:pathLst>
                </a:custGeom>
                <a:solidFill>
                  <a:srgbClr val="1E1E1E"/>
                </a:solidFill>
                <a:ln w="16732"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F74F3753-D0D0-480D-9C8D-0FBD9577545A}"/>
                    </a:ext>
                  </a:extLst>
                </p:cNvPr>
                <p:cNvSpPr/>
                <p:nvPr/>
              </p:nvSpPr>
              <p:spPr>
                <a:xfrm>
                  <a:off x="6595701" y="944702"/>
                  <a:ext cx="84725" cy="102488"/>
                </a:xfrm>
                <a:custGeom>
                  <a:avLst/>
                  <a:gdLst>
                    <a:gd name="connsiteX0" fmla="*/ 83386 w 84725"/>
                    <a:gd name="connsiteY0" fmla="*/ 100465 h 102488"/>
                    <a:gd name="connsiteX1" fmla="*/ 66642 w 84725"/>
                    <a:gd name="connsiteY1" fmla="*/ 100465 h 102488"/>
                    <a:gd name="connsiteX2" fmla="*/ 66642 w 84725"/>
                    <a:gd name="connsiteY2" fmla="*/ 84558 h 102488"/>
                    <a:gd name="connsiteX3" fmla="*/ 66642 w 84725"/>
                    <a:gd name="connsiteY3" fmla="*/ 84558 h 102488"/>
                    <a:gd name="connsiteX4" fmla="*/ 36000 w 84725"/>
                    <a:gd name="connsiteY4" fmla="*/ 102474 h 102488"/>
                    <a:gd name="connsiteX5" fmla="*/ 0 w 84725"/>
                    <a:gd name="connsiteY5" fmla="*/ 59777 h 102488"/>
                    <a:gd name="connsiteX6" fmla="*/ 0 w 84725"/>
                    <a:gd name="connsiteY6" fmla="*/ 0 h 102488"/>
                    <a:gd name="connsiteX7" fmla="*/ 16744 w 84725"/>
                    <a:gd name="connsiteY7" fmla="*/ 0 h 102488"/>
                    <a:gd name="connsiteX8" fmla="*/ 16744 w 84725"/>
                    <a:gd name="connsiteY8" fmla="*/ 57600 h 102488"/>
                    <a:gd name="connsiteX9" fmla="*/ 41023 w 84725"/>
                    <a:gd name="connsiteY9" fmla="*/ 89246 h 102488"/>
                    <a:gd name="connsiteX10" fmla="*/ 60447 w 84725"/>
                    <a:gd name="connsiteY10" fmla="*/ 80707 h 102488"/>
                    <a:gd name="connsiteX11" fmla="*/ 67981 w 84725"/>
                    <a:gd name="connsiteY11" fmla="*/ 57935 h 102488"/>
                    <a:gd name="connsiteX12" fmla="*/ 67981 w 84725"/>
                    <a:gd name="connsiteY12" fmla="*/ 0 h 102488"/>
                    <a:gd name="connsiteX13" fmla="*/ 84725 w 84725"/>
                    <a:gd name="connsiteY13" fmla="*/ 0 h 10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25" h="102488">
                      <a:moveTo>
                        <a:pt x="83386" y="100465"/>
                      </a:moveTo>
                      <a:lnTo>
                        <a:pt x="66642" y="100465"/>
                      </a:lnTo>
                      <a:lnTo>
                        <a:pt x="66642" y="84558"/>
                      </a:lnTo>
                      <a:lnTo>
                        <a:pt x="66642" y="84558"/>
                      </a:lnTo>
                      <a:cubicBezTo>
                        <a:pt x="60697" y="95897"/>
                        <a:pt x="48792" y="102851"/>
                        <a:pt x="36000" y="102474"/>
                      </a:cubicBezTo>
                      <a:cubicBezTo>
                        <a:pt x="12056" y="102474"/>
                        <a:pt x="0" y="88241"/>
                        <a:pt x="0" y="59777"/>
                      </a:cubicBezTo>
                      <a:lnTo>
                        <a:pt x="0" y="0"/>
                      </a:lnTo>
                      <a:lnTo>
                        <a:pt x="16744" y="0"/>
                      </a:lnTo>
                      <a:lnTo>
                        <a:pt x="16744" y="57600"/>
                      </a:lnTo>
                      <a:cubicBezTo>
                        <a:pt x="16744" y="78697"/>
                        <a:pt x="24781" y="89246"/>
                        <a:pt x="41023" y="89246"/>
                      </a:cubicBezTo>
                      <a:cubicBezTo>
                        <a:pt x="48458" y="89455"/>
                        <a:pt x="55574" y="86321"/>
                        <a:pt x="60447" y="80707"/>
                      </a:cubicBezTo>
                      <a:cubicBezTo>
                        <a:pt x="65687" y="74307"/>
                        <a:pt x="68366" y="66195"/>
                        <a:pt x="67981" y="57935"/>
                      </a:cubicBezTo>
                      <a:lnTo>
                        <a:pt x="67981" y="0"/>
                      </a:lnTo>
                      <a:lnTo>
                        <a:pt x="84725" y="0"/>
                      </a:lnTo>
                      <a:close/>
                    </a:path>
                  </a:pathLst>
                </a:custGeom>
                <a:solidFill>
                  <a:srgbClr val="1E1E1E"/>
                </a:solidFill>
                <a:ln w="16732"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6B3D833-D487-475B-8A6A-92382C1F7154}"/>
                    </a:ext>
                  </a:extLst>
                </p:cNvPr>
                <p:cNvSpPr/>
                <p:nvPr/>
              </p:nvSpPr>
              <p:spPr>
                <a:xfrm>
                  <a:off x="6709394" y="942819"/>
                  <a:ext cx="52743" cy="102347"/>
                </a:xfrm>
                <a:custGeom>
                  <a:avLst/>
                  <a:gdLst>
                    <a:gd name="connsiteX0" fmla="*/ 52576 w 52743"/>
                    <a:gd name="connsiteY0" fmla="*/ 18292 h 102347"/>
                    <a:gd name="connsiteX1" fmla="*/ 40353 w 52743"/>
                    <a:gd name="connsiteY1" fmla="*/ 14943 h 102347"/>
                    <a:gd name="connsiteX2" fmla="*/ 23609 w 52743"/>
                    <a:gd name="connsiteY2" fmla="*/ 24655 h 102347"/>
                    <a:gd name="connsiteX3" fmla="*/ 16744 w 52743"/>
                    <a:gd name="connsiteY3" fmla="*/ 51111 h 102347"/>
                    <a:gd name="connsiteX4" fmla="*/ 16744 w 52743"/>
                    <a:gd name="connsiteY4" fmla="*/ 102348 h 102347"/>
                    <a:gd name="connsiteX5" fmla="*/ 0 w 52743"/>
                    <a:gd name="connsiteY5" fmla="*/ 102348 h 102347"/>
                    <a:gd name="connsiteX6" fmla="*/ 0 w 52743"/>
                    <a:gd name="connsiteY6" fmla="*/ 1883 h 102347"/>
                    <a:gd name="connsiteX7" fmla="*/ 16744 w 52743"/>
                    <a:gd name="connsiteY7" fmla="*/ 1883 h 102347"/>
                    <a:gd name="connsiteX8" fmla="*/ 16744 w 52743"/>
                    <a:gd name="connsiteY8" fmla="*/ 22646 h 102347"/>
                    <a:gd name="connsiteX9" fmla="*/ 16744 w 52743"/>
                    <a:gd name="connsiteY9" fmla="*/ 22646 h 102347"/>
                    <a:gd name="connsiteX10" fmla="*/ 27293 w 52743"/>
                    <a:gd name="connsiteY10" fmla="*/ 5902 h 102347"/>
                    <a:gd name="connsiteX11" fmla="*/ 43033 w 52743"/>
                    <a:gd name="connsiteY11" fmla="*/ 41 h 102347"/>
                    <a:gd name="connsiteX12" fmla="*/ 52744 w 52743"/>
                    <a:gd name="connsiteY12" fmla="*/ 1381 h 1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47">
                      <a:moveTo>
                        <a:pt x="52576" y="18292"/>
                      </a:moveTo>
                      <a:cubicBezTo>
                        <a:pt x="48976" y="15864"/>
                        <a:pt x="44690" y="14687"/>
                        <a:pt x="40353" y="14943"/>
                      </a:cubicBezTo>
                      <a:cubicBezTo>
                        <a:pt x="33521" y="15250"/>
                        <a:pt x="27276" y="18877"/>
                        <a:pt x="23609" y="24655"/>
                      </a:cubicBezTo>
                      <a:cubicBezTo>
                        <a:pt x="18686" y="32572"/>
                        <a:pt x="16292" y="41799"/>
                        <a:pt x="16744" y="51111"/>
                      </a:cubicBezTo>
                      <a:lnTo>
                        <a:pt x="16744" y="102348"/>
                      </a:lnTo>
                      <a:lnTo>
                        <a:pt x="0" y="102348"/>
                      </a:lnTo>
                      <a:lnTo>
                        <a:pt x="0" y="1883"/>
                      </a:lnTo>
                      <a:lnTo>
                        <a:pt x="16744" y="1883"/>
                      </a:lnTo>
                      <a:lnTo>
                        <a:pt x="16744" y="22646"/>
                      </a:lnTo>
                      <a:lnTo>
                        <a:pt x="16744" y="22646"/>
                      </a:lnTo>
                      <a:cubicBezTo>
                        <a:pt x="18636" y="16196"/>
                        <a:pt x="22303" y="10399"/>
                        <a:pt x="27293" y="5902"/>
                      </a:cubicBezTo>
                      <a:cubicBezTo>
                        <a:pt x="31680" y="2151"/>
                        <a:pt x="37256" y="75"/>
                        <a:pt x="43033" y="41"/>
                      </a:cubicBezTo>
                      <a:cubicBezTo>
                        <a:pt x="46331" y="-146"/>
                        <a:pt x="49629" y="309"/>
                        <a:pt x="52744" y="1381"/>
                      </a:cubicBezTo>
                      <a:close/>
                    </a:path>
                  </a:pathLst>
                </a:custGeom>
                <a:solidFill>
                  <a:srgbClr val="1E1E1E"/>
                </a:solidFill>
                <a:ln w="16732"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82F82EF-3AFD-4D26-8BDF-37AF636625D6}"/>
                    </a:ext>
                  </a:extLst>
                </p:cNvPr>
                <p:cNvSpPr/>
                <p:nvPr/>
              </p:nvSpPr>
              <p:spPr>
                <a:xfrm>
                  <a:off x="6772596" y="942303"/>
                  <a:ext cx="88417" cy="105276"/>
                </a:xfrm>
                <a:custGeom>
                  <a:avLst/>
                  <a:gdLst>
                    <a:gd name="connsiteX0" fmla="*/ 87830 w 88417"/>
                    <a:gd name="connsiteY0" fmla="*/ 56650 h 105276"/>
                    <a:gd name="connsiteX1" fmla="*/ 16835 w 88417"/>
                    <a:gd name="connsiteY1" fmla="*/ 56650 h 105276"/>
                    <a:gd name="connsiteX2" fmla="*/ 25877 w 88417"/>
                    <a:gd name="connsiteY2" fmla="*/ 82604 h 105276"/>
                    <a:gd name="connsiteX3" fmla="*/ 49653 w 88417"/>
                    <a:gd name="connsiteY3" fmla="*/ 91645 h 105276"/>
                    <a:gd name="connsiteX4" fmla="*/ 80798 w 88417"/>
                    <a:gd name="connsiteY4" fmla="*/ 80594 h 105276"/>
                    <a:gd name="connsiteX5" fmla="*/ 80798 w 88417"/>
                    <a:gd name="connsiteY5" fmla="*/ 95664 h 105276"/>
                    <a:gd name="connsiteX6" fmla="*/ 45802 w 88417"/>
                    <a:gd name="connsiteY6" fmla="*/ 105208 h 105276"/>
                    <a:gd name="connsiteX7" fmla="*/ 12314 w 88417"/>
                    <a:gd name="connsiteY7" fmla="*/ 91645 h 105276"/>
                    <a:gd name="connsiteX8" fmla="*/ 91 w 88417"/>
                    <a:gd name="connsiteY8" fmla="*/ 53134 h 105276"/>
                    <a:gd name="connsiteX9" fmla="*/ 13486 w 88417"/>
                    <a:gd name="connsiteY9" fmla="*/ 14790 h 105276"/>
                    <a:gd name="connsiteX10" fmla="*/ 46974 w 88417"/>
                    <a:gd name="connsiteY10" fmla="*/ 55 h 105276"/>
                    <a:gd name="connsiteX11" fmla="*/ 77448 w 88417"/>
                    <a:gd name="connsiteY11" fmla="*/ 12781 h 105276"/>
                    <a:gd name="connsiteX12" fmla="*/ 88332 w 88417"/>
                    <a:gd name="connsiteY12" fmla="*/ 48278 h 105276"/>
                    <a:gd name="connsiteX13" fmla="*/ 71086 w 88417"/>
                    <a:gd name="connsiteY13" fmla="*/ 43087 h 105276"/>
                    <a:gd name="connsiteX14" fmla="*/ 65393 w 88417"/>
                    <a:gd name="connsiteY14" fmla="*/ 21153 h 105276"/>
                    <a:gd name="connsiteX15" fmla="*/ 46974 w 88417"/>
                    <a:gd name="connsiteY15" fmla="*/ 13450 h 105276"/>
                    <a:gd name="connsiteX16" fmla="*/ 27718 w 88417"/>
                    <a:gd name="connsiteY16" fmla="*/ 21655 h 105276"/>
                    <a:gd name="connsiteX17" fmla="*/ 17839 w 88417"/>
                    <a:gd name="connsiteY17" fmla="*/ 42920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417" h="105276">
                      <a:moveTo>
                        <a:pt x="87830" y="56650"/>
                      </a:moveTo>
                      <a:lnTo>
                        <a:pt x="16835" y="56650"/>
                      </a:lnTo>
                      <a:cubicBezTo>
                        <a:pt x="16517" y="66124"/>
                        <a:pt x="19748" y="75375"/>
                        <a:pt x="25877" y="82604"/>
                      </a:cubicBezTo>
                      <a:cubicBezTo>
                        <a:pt x="32172" y="88846"/>
                        <a:pt x="40813" y="92131"/>
                        <a:pt x="49653" y="91645"/>
                      </a:cubicBezTo>
                      <a:cubicBezTo>
                        <a:pt x="60989" y="91580"/>
                        <a:pt x="71956" y="87685"/>
                        <a:pt x="80798" y="80594"/>
                      </a:cubicBezTo>
                      <a:lnTo>
                        <a:pt x="80798" y="95664"/>
                      </a:lnTo>
                      <a:cubicBezTo>
                        <a:pt x="70433" y="102465"/>
                        <a:pt x="58176" y="105808"/>
                        <a:pt x="45802" y="105208"/>
                      </a:cubicBezTo>
                      <a:cubicBezTo>
                        <a:pt x="33194" y="105843"/>
                        <a:pt x="20937" y="100880"/>
                        <a:pt x="12314" y="91645"/>
                      </a:cubicBezTo>
                      <a:cubicBezTo>
                        <a:pt x="3657" y="80742"/>
                        <a:pt x="-696" y="67037"/>
                        <a:pt x="91" y="53134"/>
                      </a:cubicBezTo>
                      <a:cubicBezTo>
                        <a:pt x="-495" y="39112"/>
                        <a:pt x="4294" y="25399"/>
                        <a:pt x="13486" y="14790"/>
                      </a:cubicBezTo>
                      <a:cubicBezTo>
                        <a:pt x="21892" y="5122"/>
                        <a:pt x="34165" y="-283"/>
                        <a:pt x="46974" y="55"/>
                      </a:cubicBezTo>
                      <a:cubicBezTo>
                        <a:pt x="58544" y="-568"/>
                        <a:pt x="69763" y="4117"/>
                        <a:pt x="77448" y="12781"/>
                      </a:cubicBezTo>
                      <a:cubicBezTo>
                        <a:pt x="85184" y="22938"/>
                        <a:pt x="89052" y="35527"/>
                        <a:pt x="88332" y="48278"/>
                      </a:cubicBezTo>
                      <a:close/>
                      <a:moveTo>
                        <a:pt x="71086" y="43087"/>
                      </a:moveTo>
                      <a:cubicBezTo>
                        <a:pt x="71789" y="35337"/>
                        <a:pt x="69780" y="27581"/>
                        <a:pt x="65393" y="21153"/>
                      </a:cubicBezTo>
                      <a:cubicBezTo>
                        <a:pt x="60771" y="15887"/>
                        <a:pt x="53973" y="13047"/>
                        <a:pt x="46974" y="13450"/>
                      </a:cubicBezTo>
                      <a:cubicBezTo>
                        <a:pt x="39674" y="13298"/>
                        <a:pt x="32658" y="16285"/>
                        <a:pt x="27718" y="21655"/>
                      </a:cubicBezTo>
                      <a:cubicBezTo>
                        <a:pt x="22209" y="27492"/>
                        <a:pt x="18760" y="34952"/>
                        <a:pt x="17839" y="42920"/>
                      </a:cubicBezTo>
                      <a:close/>
                    </a:path>
                  </a:pathLst>
                </a:custGeom>
                <a:solidFill>
                  <a:srgbClr val="1E1E1E"/>
                </a:solidFill>
                <a:ln w="16732"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4918D678-2D66-413D-A5B5-9239F2E7574D}"/>
                    </a:ext>
                  </a:extLst>
                </p:cNvPr>
                <p:cNvSpPr/>
                <p:nvPr/>
              </p:nvSpPr>
              <p:spPr>
                <a:xfrm>
                  <a:off x="6223647" y="1125539"/>
                  <a:ext cx="97785" cy="140650"/>
                </a:xfrm>
                <a:custGeom>
                  <a:avLst/>
                  <a:gdLst>
                    <a:gd name="connsiteX0" fmla="*/ 97786 w 97785"/>
                    <a:gd name="connsiteY0" fmla="*/ 140651 h 140650"/>
                    <a:gd name="connsiteX1" fmla="*/ 74846 w 97785"/>
                    <a:gd name="connsiteY1" fmla="*/ 140651 h 140650"/>
                    <a:gd name="connsiteX2" fmla="*/ 20428 w 97785"/>
                    <a:gd name="connsiteY2" fmla="*/ 76353 h 140650"/>
                    <a:gd name="connsiteX3" fmla="*/ 16744 w 97785"/>
                    <a:gd name="connsiteY3" fmla="*/ 71497 h 140650"/>
                    <a:gd name="connsiteX4" fmla="*/ 16744 w 97785"/>
                    <a:gd name="connsiteY4" fmla="*/ 71497 h 140650"/>
                    <a:gd name="connsiteX5" fmla="*/ 16744 w 97785"/>
                    <a:gd name="connsiteY5" fmla="*/ 140651 h 140650"/>
                    <a:gd name="connsiteX6" fmla="*/ 0 w 97785"/>
                    <a:gd name="connsiteY6" fmla="*/ 140651 h 140650"/>
                    <a:gd name="connsiteX7" fmla="*/ 0 w 97785"/>
                    <a:gd name="connsiteY7" fmla="*/ 0 h 140650"/>
                    <a:gd name="connsiteX8" fmla="*/ 16744 w 97785"/>
                    <a:gd name="connsiteY8" fmla="*/ 0 h 140650"/>
                    <a:gd name="connsiteX9" fmla="*/ 16744 w 97785"/>
                    <a:gd name="connsiteY9" fmla="*/ 66976 h 140650"/>
                    <a:gd name="connsiteX10" fmla="*/ 16744 w 97785"/>
                    <a:gd name="connsiteY10" fmla="*/ 66976 h 140650"/>
                    <a:gd name="connsiteX11" fmla="*/ 20428 w 97785"/>
                    <a:gd name="connsiteY11" fmla="*/ 62121 h 140650"/>
                    <a:gd name="connsiteX12" fmla="*/ 73005 w 97785"/>
                    <a:gd name="connsiteY12" fmla="*/ 837 h 140650"/>
                    <a:gd name="connsiteX13" fmla="*/ 93600 w 97785"/>
                    <a:gd name="connsiteY13" fmla="*/ 837 h 140650"/>
                    <a:gd name="connsiteX14" fmla="*/ 33321 w 97785"/>
                    <a:gd name="connsiteY14" fmla="*/ 67814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785" h="140650">
                      <a:moveTo>
                        <a:pt x="97786" y="140651"/>
                      </a:moveTo>
                      <a:lnTo>
                        <a:pt x="74846" y="140651"/>
                      </a:lnTo>
                      <a:lnTo>
                        <a:pt x="20428" y="76353"/>
                      </a:lnTo>
                      <a:cubicBezTo>
                        <a:pt x="19122" y="74798"/>
                        <a:pt x="17883" y="73177"/>
                        <a:pt x="16744" y="71497"/>
                      </a:cubicBezTo>
                      <a:lnTo>
                        <a:pt x="16744" y="71497"/>
                      </a:lnTo>
                      <a:lnTo>
                        <a:pt x="16744" y="140651"/>
                      </a:lnTo>
                      <a:lnTo>
                        <a:pt x="0" y="140651"/>
                      </a:lnTo>
                      <a:lnTo>
                        <a:pt x="0" y="0"/>
                      </a:lnTo>
                      <a:lnTo>
                        <a:pt x="16744" y="0"/>
                      </a:lnTo>
                      <a:lnTo>
                        <a:pt x="16744" y="66976"/>
                      </a:lnTo>
                      <a:lnTo>
                        <a:pt x="16744" y="66976"/>
                      </a:lnTo>
                      <a:cubicBezTo>
                        <a:pt x="17749" y="65469"/>
                        <a:pt x="18921" y="63963"/>
                        <a:pt x="20428" y="62121"/>
                      </a:cubicBezTo>
                      <a:lnTo>
                        <a:pt x="73005" y="837"/>
                      </a:lnTo>
                      <a:lnTo>
                        <a:pt x="93600" y="837"/>
                      </a:lnTo>
                      <a:lnTo>
                        <a:pt x="33321" y="67814"/>
                      </a:lnTo>
                      <a:close/>
                    </a:path>
                  </a:pathLst>
                </a:custGeom>
                <a:solidFill>
                  <a:srgbClr val="1E1E1E"/>
                </a:solidFill>
                <a:ln w="16732"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CC63A81-A5BD-4247-B5C9-CCA9EE2A5EB8}"/>
                    </a:ext>
                  </a:extLst>
                </p:cNvPr>
                <p:cNvSpPr/>
                <p:nvPr/>
              </p:nvSpPr>
              <p:spPr>
                <a:xfrm>
                  <a:off x="6326132" y="1163329"/>
                  <a:ext cx="87996" cy="105267"/>
                </a:xfrm>
                <a:custGeom>
                  <a:avLst/>
                  <a:gdLst>
                    <a:gd name="connsiteX0" fmla="*/ 87561 w 87996"/>
                    <a:gd name="connsiteY0" fmla="*/ 56646 h 105267"/>
                    <a:gd name="connsiteX1" fmla="*/ 16733 w 87996"/>
                    <a:gd name="connsiteY1" fmla="*/ 56646 h 105267"/>
                    <a:gd name="connsiteX2" fmla="*/ 25775 w 87996"/>
                    <a:gd name="connsiteY2" fmla="*/ 82600 h 105267"/>
                    <a:gd name="connsiteX3" fmla="*/ 49384 w 87996"/>
                    <a:gd name="connsiteY3" fmla="*/ 91641 h 105267"/>
                    <a:gd name="connsiteX4" fmla="*/ 80695 w 87996"/>
                    <a:gd name="connsiteY4" fmla="*/ 80590 h 105267"/>
                    <a:gd name="connsiteX5" fmla="*/ 80695 w 87996"/>
                    <a:gd name="connsiteY5" fmla="*/ 95660 h 105267"/>
                    <a:gd name="connsiteX6" fmla="*/ 45700 w 87996"/>
                    <a:gd name="connsiteY6" fmla="*/ 105204 h 105267"/>
                    <a:gd name="connsiteX7" fmla="*/ 12212 w 87996"/>
                    <a:gd name="connsiteY7" fmla="*/ 91641 h 105267"/>
                    <a:gd name="connsiteX8" fmla="*/ 13217 w 87996"/>
                    <a:gd name="connsiteY8" fmla="*/ 14786 h 105267"/>
                    <a:gd name="connsiteX9" fmla="*/ 46705 w 87996"/>
                    <a:gd name="connsiteY9" fmla="*/ 51 h 105267"/>
                    <a:gd name="connsiteX10" fmla="*/ 77179 w 87996"/>
                    <a:gd name="connsiteY10" fmla="*/ 12777 h 105267"/>
                    <a:gd name="connsiteX11" fmla="*/ 87895 w 87996"/>
                    <a:gd name="connsiteY11" fmla="*/ 48274 h 105267"/>
                    <a:gd name="connsiteX12" fmla="*/ 70816 w 87996"/>
                    <a:gd name="connsiteY12" fmla="*/ 43083 h 105267"/>
                    <a:gd name="connsiteX13" fmla="*/ 64119 w 87996"/>
                    <a:gd name="connsiteY13" fmla="*/ 21316 h 105267"/>
                    <a:gd name="connsiteX14" fmla="*/ 45700 w 87996"/>
                    <a:gd name="connsiteY14" fmla="*/ 13614 h 105267"/>
                    <a:gd name="connsiteX15" fmla="*/ 26277 w 87996"/>
                    <a:gd name="connsiteY15" fmla="*/ 21818 h 105267"/>
                    <a:gd name="connsiteX16" fmla="*/ 16566 w 87996"/>
                    <a:gd name="connsiteY16" fmla="*/ 43083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7996" h="105267">
                      <a:moveTo>
                        <a:pt x="87561" y="56646"/>
                      </a:moveTo>
                      <a:lnTo>
                        <a:pt x="16733" y="56646"/>
                      </a:lnTo>
                      <a:cubicBezTo>
                        <a:pt x="16264" y="66142"/>
                        <a:pt x="19513" y="75448"/>
                        <a:pt x="25775" y="82600"/>
                      </a:cubicBezTo>
                      <a:cubicBezTo>
                        <a:pt x="32004" y="88833"/>
                        <a:pt x="40593" y="92122"/>
                        <a:pt x="49384" y="91641"/>
                      </a:cubicBezTo>
                      <a:cubicBezTo>
                        <a:pt x="60770" y="91613"/>
                        <a:pt x="71821" y="87716"/>
                        <a:pt x="80695" y="80590"/>
                      </a:cubicBezTo>
                      <a:lnTo>
                        <a:pt x="80695" y="95660"/>
                      </a:lnTo>
                      <a:cubicBezTo>
                        <a:pt x="70331" y="102441"/>
                        <a:pt x="58074" y="105780"/>
                        <a:pt x="45700" y="105204"/>
                      </a:cubicBezTo>
                      <a:cubicBezTo>
                        <a:pt x="33075" y="105886"/>
                        <a:pt x="20802" y="100914"/>
                        <a:pt x="12212" y="91641"/>
                      </a:cubicBezTo>
                      <a:cubicBezTo>
                        <a:pt x="-4432" y="68603"/>
                        <a:pt x="-4030" y="37382"/>
                        <a:pt x="13217" y="14786"/>
                      </a:cubicBezTo>
                      <a:cubicBezTo>
                        <a:pt x="21639" y="5156"/>
                        <a:pt x="33912" y="-240"/>
                        <a:pt x="46705" y="51"/>
                      </a:cubicBezTo>
                      <a:cubicBezTo>
                        <a:pt x="58275" y="-547"/>
                        <a:pt x="69477" y="4133"/>
                        <a:pt x="77179" y="12777"/>
                      </a:cubicBezTo>
                      <a:cubicBezTo>
                        <a:pt x="84881" y="22950"/>
                        <a:pt x="88682" y="35542"/>
                        <a:pt x="87895" y="48274"/>
                      </a:cubicBezTo>
                      <a:close/>
                      <a:moveTo>
                        <a:pt x="70816" y="43083"/>
                      </a:moveTo>
                      <a:cubicBezTo>
                        <a:pt x="71202" y="35267"/>
                        <a:pt x="68824" y="27567"/>
                        <a:pt x="64119" y="21316"/>
                      </a:cubicBezTo>
                      <a:cubicBezTo>
                        <a:pt x="59431" y="16132"/>
                        <a:pt x="52682" y="13307"/>
                        <a:pt x="45700" y="13614"/>
                      </a:cubicBezTo>
                      <a:cubicBezTo>
                        <a:pt x="38366" y="13498"/>
                        <a:pt x="31317" y="16475"/>
                        <a:pt x="26277" y="21818"/>
                      </a:cubicBezTo>
                      <a:cubicBezTo>
                        <a:pt x="20819" y="27670"/>
                        <a:pt x="17420" y="35132"/>
                        <a:pt x="16566" y="43083"/>
                      </a:cubicBezTo>
                      <a:close/>
                    </a:path>
                  </a:pathLst>
                </a:custGeom>
                <a:solidFill>
                  <a:srgbClr val="1E1E1E"/>
                </a:solidFill>
                <a:ln w="16732"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F4053CF0-446E-4D84-81AC-0CF292C619E5}"/>
                    </a:ext>
                  </a:extLst>
                </p:cNvPr>
                <p:cNvSpPr/>
                <p:nvPr/>
              </p:nvSpPr>
              <p:spPr>
                <a:xfrm>
                  <a:off x="6422400" y="1165724"/>
                  <a:ext cx="94771" cy="148524"/>
                </a:xfrm>
                <a:custGeom>
                  <a:avLst/>
                  <a:gdLst>
                    <a:gd name="connsiteX0" fmla="*/ 94772 w 94771"/>
                    <a:gd name="connsiteY0" fmla="*/ 0 h 148524"/>
                    <a:gd name="connsiteX1" fmla="*/ 48558 w 94771"/>
                    <a:gd name="connsiteY1" fmla="*/ 117209 h 148524"/>
                    <a:gd name="connsiteX2" fmla="*/ 13898 w 94771"/>
                    <a:gd name="connsiteY2" fmla="*/ 148520 h 148524"/>
                    <a:gd name="connsiteX3" fmla="*/ 3349 w 94771"/>
                    <a:gd name="connsiteY3" fmla="*/ 147181 h 148524"/>
                    <a:gd name="connsiteX4" fmla="*/ 3349 w 94771"/>
                    <a:gd name="connsiteY4" fmla="*/ 132613 h 148524"/>
                    <a:gd name="connsiteX5" fmla="*/ 12893 w 94771"/>
                    <a:gd name="connsiteY5" fmla="*/ 134455 h 148524"/>
                    <a:gd name="connsiteX6" fmla="*/ 31144 w 94771"/>
                    <a:gd name="connsiteY6" fmla="*/ 119888 h 148524"/>
                    <a:gd name="connsiteX7" fmla="*/ 39181 w 94771"/>
                    <a:gd name="connsiteY7" fmla="*/ 100800 h 148524"/>
                    <a:gd name="connsiteX8" fmla="*/ 0 w 94771"/>
                    <a:gd name="connsiteY8" fmla="*/ 335 h 148524"/>
                    <a:gd name="connsiteX9" fmla="*/ 17749 w 94771"/>
                    <a:gd name="connsiteY9" fmla="*/ 335 h 148524"/>
                    <a:gd name="connsiteX10" fmla="*/ 45042 w 94771"/>
                    <a:gd name="connsiteY10" fmla="*/ 77693 h 148524"/>
                    <a:gd name="connsiteX11" fmla="*/ 47051 w 94771"/>
                    <a:gd name="connsiteY11" fmla="*/ 85395 h 148524"/>
                    <a:gd name="connsiteX12" fmla="*/ 47051 w 94771"/>
                    <a:gd name="connsiteY12" fmla="*/ 85395 h 148524"/>
                    <a:gd name="connsiteX13" fmla="*/ 48893 w 94771"/>
                    <a:gd name="connsiteY13" fmla="*/ 77860 h 148524"/>
                    <a:gd name="connsiteX14" fmla="*/ 77525 w 94771"/>
                    <a:gd name="connsiteY14" fmla="*/ 335 h 14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771" h="148524">
                      <a:moveTo>
                        <a:pt x="94772" y="0"/>
                      </a:moveTo>
                      <a:lnTo>
                        <a:pt x="48558" y="117209"/>
                      </a:lnTo>
                      <a:cubicBezTo>
                        <a:pt x="40353" y="138139"/>
                        <a:pt x="28800" y="148520"/>
                        <a:pt x="13898" y="148520"/>
                      </a:cubicBezTo>
                      <a:cubicBezTo>
                        <a:pt x="10331" y="148576"/>
                        <a:pt x="6781" y="148123"/>
                        <a:pt x="3349" y="147181"/>
                      </a:cubicBezTo>
                      <a:lnTo>
                        <a:pt x="3349" y="132613"/>
                      </a:lnTo>
                      <a:cubicBezTo>
                        <a:pt x="6413" y="133729"/>
                        <a:pt x="9628" y="134350"/>
                        <a:pt x="12893" y="134455"/>
                      </a:cubicBezTo>
                      <a:cubicBezTo>
                        <a:pt x="21516" y="134152"/>
                        <a:pt x="28934" y="128235"/>
                        <a:pt x="31144" y="119888"/>
                      </a:cubicBezTo>
                      <a:lnTo>
                        <a:pt x="39181" y="100800"/>
                      </a:lnTo>
                      <a:lnTo>
                        <a:pt x="0" y="335"/>
                      </a:lnTo>
                      <a:lnTo>
                        <a:pt x="17749" y="335"/>
                      </a:lnTo>
                      <a:lnTo>
                        <a:pt x="45042" y="77693"/>
                      </a:lnTo>
                      <a:cubicBezTo>
                        <a:pt x="45042" y="78697"/>
                        <a:pt x="46046" y="81209"/>
                        <a:pt x="47051" y="85395"/>
                      </a:cubicBezTo>
                      <a:lnTo>
                        <a:pt x="47051" y="85395"/>
                      </a:lnTo>
                      <a:cubicBezTo>
                        <a:pt x="47453" y="82836"/>
                        <a:pt x="48072" y="80316"/>
                        <a:pt x="48893" y="77860"/>
                      </a:cubicBezTo>
                      <a:lnTo>
                        <a:pt x="77525" y="335"/>
                      </a:lnTo>
                      <a:close/>
                    </a:path>
                  </a:pathLst>
                </a:custGeom>
                <a:solidFill>
                  <a:srgbClr val="1E1E1E"/>
                </a:solidFill>
                <a:ln w="16732"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4C3FE46-6660-4085-B543-CDF6B2AF1A7F}"/>
                    </a:ext>
                  </a:extLst>
                </p:cNvPr>
                <p:cNvSpPr/>
                <p:nvPr/>
              </p:nvSpPr>
              <p:spPr>
                <a:xfrm>
                  <a:off x="6575776" y="1125539"/>
                  <a:ext cx="120557" cy="140650"/>
                </a:xfrm>
                <a:custGeom>
                  <a:avLst/>
                  <a:gdLst>
                    <a:gd name="connsiteX0" fmla="*/ 120558 w 120557"/>
                    <a:gd name="connsiteY0" fmla="*/ 0 h 140650"/>
                    <a:gd name="connsiteX1" fmla="*/ 68483 w 120557"/>
                    <a:gd name="connsiteY1" fmla="*/ 140651 h 140650"/>
                    <a:gd name="connsiteX2" fmla="*/ 50232 w 120557"/>
                    <a:gd name="connsiteY2" fmla="*/ 140651 h 140650"/>
                    <a:gd name="connsiteX3" fmla="*/ 0 w 120557"/>
                    <a:gd name="connsiteY3" fmla="*/ 0 h 140650"/>
                    <a:gd name="connsiteX4" fmla="*/ 18419 w 120557"/>
                    <a:gd name="connsiteY4" fmla="*/ 0 h 140650"/>
                    <a:gd name="connsiteX5" fmla="*/ 57432 w 120557"/>
                    <a:gd name="connsiteY5" fmla="*/ 111516 h 140650"/>
                    <a:gd name="connsiteX6" fmla="*/ 60279 w 120557"/>
                    <a:gd name="connsiteY6" fmla="*/ 124074 h 140650"/>
                    <a:gd name="connsiteX7" fmla="*/ 60279 w 120557"/>
                    <a:gd name="connsiteY7" fmla="*/ 124074 h 140650"/>
                    <a:gd name="connsiteX8" fmla="*/ 63460 w 120557"/>
                    <a:gd name="connsiteY8" fmla="*/ 111348 h 140650"/>
                    <a:gd name="connsiteX9" fmla="*/ 103311 w 120557"/>
                    <a:gd name="connsiteY9" fmla="*/ 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557" h="140650">
                      <a:moveTo>
                        <a:pt x="120558" y="0"/>
                      </a:moveTo>
                      <a:lnTo>
                        <a:pt x="68483" y="140651"/>
                      </a:lnTo>
                      <a:lnTo>
                        <a:pt x="50232" y="140651"/>
                      </a:lnTo>
                      <a:lnTo>
                        <a:pt x="0" y="0"/>
                      </a:lnTo>
                      <a:lnTo>
                        <a:pt x="18419" y="0"/>
                      </a:lnTo>
                      <a:lnTo>
                        <a:pt x="57432" y="111516"/>
                      </a:lnTo>
                      <a:cubicBezTo>
                        <a:pt x="58721" y="115616"/>
                        <a:pt x="59676" y="119816"/>
                        <a:pt x="60279" y="124074"/>
                      </a:cubicBezTo>
                      <a:lnTo>
                        <a:pt x="60279" y="124074"/>
                      </a:lnTo>
                      <a:cubicBezTo>
                        <a:pt x="60915" y="119739"/>
                        <a:pt x="61987" y="115476"/>
                        <a:pt x="63460" y="111348"/>
                      </a:cubicBezTo>
                      <a:lnTo>
                        <a:pt x="103311" y="0"/>
                      </a:lnTo>
                      <a:close/>
                    </a:path>
                  </a:pathLst>
                </a:custGeom>
                <a:solidFill>
                  <a:srgbClr val="1E1E1E"/>
                </a:solidFill>
                <a:ln w="16732"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7431F8C-EF02-4089-B098-0020E6D9AA63}"/>
                    </a:ext>
                  </a:extLst>
                </p:cNvPr>
                <p:cNvSpPr/>
                <p:nvPr/>
              </p:nvSpPr>
              <p:spPr>
                <a:xfrm>
                  <a:off x="6697316" y="1162542"/>
                  <a:ext cx="79723" cy="106041"/>
                </a:xfrm>
                <a:custGeom>
                  <a:avLst/>
                  <a:gdLst>
                    <a:gd name="connsiteX0" fmla="*/ 79724 w 79723"/>
                    <a:gd name="connsiteY0" fmla="*/ 103648 h 106041"/>
                    <a:gd name="connsiteX1" fmla="*/ 62980 w 79723"/>
                    <a:gd name="connsiteY1" fmla="*/ 103648 h 106041"/>
                    <a:gd name="connsiteX2" fmla="*/ 62980 w 79723"/>
                    <a:gd name="connsiteY2" fmla="*/ 88076 h 106041"/>
                    <a:gd name="connsiteX3" fmla="*/ 62980 w 79723"/>
                    <a:gd name="connsiteY3" fmla="*/ 88076 h 106041"/>
                    <a:gd name="connsiteX4" fmla="*/ 32004 w 79723"/>
                    <a:gd name="connsiteY4" fmla="*/ 105992 h 106041"/>
                    <a:gd name="connsiteX5" fmla="*/ 8561 w 79723"/>
                    <a:gd name="connsiteY5" fmla="*/ 98122 h 106041"/>
                    <a:gd name="connsiteX6" fmla="*/ 22 w 79723"/>
                    <a:gd name="connsiteY6" fmla="*/ 77024 h 106041"/>
                    <a:gd name="connsiteX7" fmla="*/ 33510 w 79723"/>
                    <a:gd name="connsiteY7" fmla="*/ 43536 h 106041"/>
                    <a:gd name="connsiteX8" fmla="*/ 63650 w 79723"/>
                    <a:gd name="connsiteY8" fmla="*/ 39350 h 106041"/>
                    <a:gd name="connsiteX9" fmla="*/ 42887 w 79723"/>
                    <a:gd name="connsiteY9" fmla="*/ 13732 h 106041"/>
                    <a:gd name="connsiteX10" fmla="*/ 9399 w 79723"/>
                    <a:gd name="connsiteY10" fmla="*/ 26122 h 106041"/>
                    <a:gd name="connsiteX11" fmla="*/ 9399 w 79723"/>
                    <a:gd name="connsiteY11" fmla="*/ 9378 h 106041"/>
                    <a:gd name="connsiteX12" fmla="*/ 42887 w 79723"/>
                    <a:gd name="connsiteY12" fmla="*/ 1 h 106041"/>
                    <a:gd name="connsiteX13" fmla="*/ 78217 w 79723"/>
                    <a:gd name="connsiteY13" fmla="*/ 37508 h 106041"/>
                    <a:gd name="connsiteX14" fmla="*/ 62980 w 79723"/>
                    <a:gd name="connsiteY14" fmla="*/ 53415 h 106041"/>
                    <a:gd name="connsiteX15" fmla="*/ 38701 w 79723"/>
                    <a:gd name="connsiteY15" fmla="*/ 56764 h 106041"/>
                    <a:gd name="connsiteX16" fmla="*/ 21957 w 79723"/>
                    <a:gd name="connsiteY16" fmla="*/ 62290 h 106041"/>
                    <a:gd name="connsiteX17" fmla="*/ 16264 w 79723"/>
                    <a:gd name="connsiteY17" fmla="*/ 76355 h 106041"/>
                    <a:gd name="connsiteX18" fmla="*/ 21455 w 79723"/>
                    <a:gd name="connsiteY18" fmla="*/ 88410 h 106041"/>
                    <a:gd name="connsiteX19" fmla="*/ 35352 w 79723"/>
                    <a:gd name="connsiteY19" fmla="*/ 92931 h 106041"/>
                    <a:gd name="connsiteX20" fmla="*/ 55278 w 79723"/>
                    <a:gd name="connsiteY20" fmla="*/ 84559 h 106041"/>
                    <a:gd name="connsiteX21" fmla="*/ 62980 w 79723"/>
                    <a:gd name="connsiteY21" fmla="*/ 63462 h 10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723" h="106041">
                      <a:moveTo>
                        <a:pt x="79724" y="103648"/>
                      </a:moveTo>
                      <a:lnTo>
                        <a:pt x="62980" y="103648"/>
                      </a:lnTo>
                      <a:lnTo>
                        <a:pt x="62980" y="88076"/>
                      </a:lnTo>
                      <a:lnTo>
                        <a:pt x="62980" y="88076"/>
                      </a:lnTo>
                      <a:cubicBezTo>
                        <a:pt x="56986" y="99527"/>
                        <a:pt x="44913" y="106499"/>
                        <a:pt x="32004" y="105992"/>
                      </a:cubicBezTo>
                      <a:cubicBezTo>
                        <a:pt x="23464" y="106456"/>
                        <a:pt x="15092" y="103639"/>
                        <a:pt x="8561" y="98122"/>
                      </a:cubicBezTo>
                      <a:cubicBezTo>
                        <a:pt x="2818" y="92643"/>
                        <a:pt x="-296" y="84958"/>
                        <a:pt x="22" y="77024"/>
                      </a:cubicBezTo>
                      <a:cubicBezTo>
                        <a:pt x="22" y="58271"/>
                        <a:pt x="11073" y="47387"/>
                        <a:pt x="33510" y="43536"/>
                      </a:cubicBezTo>
                      <a:lnTo>
                        <a:pt x="63650" y="39350"/>
                      </a:lnTo>
                      <a:cubicBezTo>
                        <a:pt x="63650" y="22606"/>
                        <a:pt x="56785" y="13732"/>
                        <a:pt x="42887" y="13732"/>
                      </a:cubicBezTo>
                      <a:cubicBezTo>
                        <a:pt x="30580" y="13621"/>
                        <a:pt x="18675" y="18030"/>
                        <a:pt x="9399" y="26122"/>
                      </a:cubicBezTo>
                      <a:lnTo>
                        <a:pt x="9399" y="9378"/>
                      </a:lnTo>
                      <a:cubicBezTo>
                        <a:pt x="19462" y="3171"/>
                        <a:pt x="31066" y="-79"/>
                        <a:pt x="42887" y="1"/>
                      </a:cubicBezTo>
                      <a:cubicBezTo>
                        <a:pt x="66496" y="1"/>
                        <a:pt x="78217" y="12560"/>
                        <a:pt x="78217" y="37508"/>
                      </a:cubicBezTo>
                      <a:close/>
                      <a:moveTo>
                        <a:pt x="62980" y="53415"/>
                      </a:moveTo>
                      <a:lnTo>
                        <a:pt x="38701" y="56764"/>
                      </a:lnTo>
                      <a:cubicBezTo>
                        <a:pt x="32757" y="57255"/>
                        <a:pt x="27031" y="59148"/>
                        <a:pt x="21957" y="62290"/>
                      </a:cubicBezTo>
                      <a:cubicBezTo>
                        <a:pt x="17922" y="65799"/>
                        <a:pt x="15812" y="71027"/>
                        <a:pt x="16264" y="76355"/>
                      </a:cubicBezTo>
                      <a:cubicBezTo>
                        <a:pt x="16113" y="80946"/>
                        <a:pt x="18005" y="85366"/>
                        <a:pt x="21455" y="88410"/>
                      </a:cubicBezTo>
                      <a:cubicBezTo>
                        <a:pt x="25389" y="91552"/>
                        <a:pt x="30329" y="93159"/>
                        <a:pt x="35352" y="92931"/>
                      </a:cubicBezTo>
                      <a:cubicBezTo>
                        <a:pt x="42887" y="93171"/>
                        <a:pt x="50171" y="90115"/>
                        <a:pt x="55278" y="84559"/>
                      </a:cubicBezTo>
                      <a:cubicBezTo>
                        <a:pt x="60535" y="78819"/>
                        <a:pt x="63298" y="71236"/>
                        <a:pt x="62980" y="63462"/>
                      </a:cubicBezTo>
                      <a:close/>
                    </a:path>
                  </a:pathLst>
                </a:custGeom>
                <a:solidFill>
                  <a:srgbClr val="1E1E1E"/>
                </a:solidFill>
                <a:ln w="16732"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0DC9DDE1-2DB8-4897-820F-AF497C3DE2E8}"/>
                    </a:ext>
                  </a:extLst>
                </p:cNvPr>
                <p:cNvSpPr/>
                <p:nvPr/>
              </p:nvSpPr>
              <p:spPr>
                <a:xfrm>
                  <a:off x="6804501" y="1165724"/>
                  <a:ext cx="84892" cy="102834"/>
                </a:xfrm>
                <a:custGeom>
                  <a:avLst/>
                  <a:gdLst>
                    <a:gd name="connsiteX0" fmla="*/ 83721 w 84892"/>
                    <a:gd name="connsiteY0" fmla="*/ 100465 h 102834"/>
                    <a:gd name="connsiteX1" fmla="*/ 66976 w 84892"/>
                    <a:gd name="connsiteY1" fmla="*/ 100465 h 102834"/>
                    <a:gd name="connsiteX2" fmla="*/ 66976 w 84892"/>
                    <a:gd name="connsiteY2" fmla="*/ 84558 h 102834"/>
                    <a:gd name="connsiteX3" fmla="*/ 66976 w 84892"/>
                    <a:gd name="connsiteY3" fmla="*/ 84558 h 102834"/>
                    <a:gd name="connsiteX4" fmla="*/ 35833 w 84892"/>
                    <a:gd name="connsiteY4" fmla="*/ 102809 h 102834"/>
                    <a:gd name="connsiteX5" fmla="*/ 0 w 84892"/>
                    <a:gd name="connsiteY5" fmla="*/ 60111 h 102834"/>
                    <a:gd name="connsiteX6" fmla="*/ 0 w 84892"/>
                    <a:gd name="connsiteY6" fmla="*/ 0 h 102834"/>
                    <a:gd name="connsiteX7" fmla="*/ 16744 w 84892"/>
                    <a:gd name="connsiteY7" fmla="*/ 0 h 102834"/>
                    <a:gd name="connsiteX8" fmla="*/ 16744 w 84892"/>
                    <a:gd name="connsiteY8" fmla="*/ 57600 h 102834"/>
                    <a:gd name="connsiteX9" fmla="*/ 41190 w 84892"/>
                    <a:gd name="connsiteY9" fmla="*/ 89246 h 102834"/>
                    <a:gd name="connsiteX10" fmla="*/ 60446 w 84892"/>
                    <a:gd name="connsiteY10" fmla="*/ 80707 h 102834"/>
                    <a:gd name="connsiteX11" fmla="*/ 68149 w 84892"/>
                    <a:gd name="connsiteY11" fmla="*/ 57935 h 102834"/>
                    <a:gd name="connsiteX12" fmla="*/ 68149 w 84892"/>
                    <a:gd name="connsiteY12" fmla="*/ 0 h 102834"/>
                    <a:gd name="connsiteX13" fmla="*/ 84893 w 84892"/>
                    <a:gd name="connsiteY13" fmla="*/ 0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892" h="102834">
                      <a:moveTo>
                        <a:pt x="83721" y="100465"/>
                      </a:moveTo>
                      <a:lnTo>
                        <a:pt x="66976" y="100465"/>
                      </a:lnTo>
                      <a:lnTo>
                        <a:pt x="66976" y="84558"/>
                      </a:lnTo>
                      <a:lnTo>
                        <a:pt x="66976" y="84558"/>
                      </a:lnTo>
                      <a:cubicBezTo>
                        <a:pt x="61049" y="96195"/>
                        <a:pt x="48893" y="103320"/>
                        <a:pt x="35833" y="102809"/>
                      </a:cubicBezTo>
                      <a:cubicBezTo>
                        <a:pt x="11888" y="102809"/>
                        <a:pt x="0" y="88576"/>
                        <a:pt x="0" y="60111"/>
                      </a:cubicBezTo>
                      <a:lnTo>
                        <a:pt x="0" y="0"/>
                      </a:lnTo>
                      <a:lnTo>
                        <a:pt x="16744" y="0"/>
                      </a:lnTo>
                      <a:lnTo>
                        <a:pt x="16744" y="57600"/>
                      </a:lnTo>
                      <a:cubicBezTo>
                        <a:pt x="16744" y="78697"/>
                        <a:pt x="24949" y="89246"/>
                        <a:pt x="41190" y="89246"/>
                      </a:cubicBezTo>
                      <a:cubicBezTo>
                        <a:pt x="48575" y="89452"/>
                        <a:pt x="55641" y="86314"/>
                        <a:pt x="60446" y="80707"/>
                      </a:cubicBezTo>
                      <a:cubicBezTo>
                        <a:pt x="65737" y="74330"/>
                        <a:pt x="68483" y="66216"/>
                        <a:pt x="68149" y="57935"/>
                      </a:cubicBezTo>
                      <a:lnTo>
                        <a:pt x="68149" y="0"/>
                      </a:lnTo>
                      <a:lnTo>
                        <a:pt x="84893" y="0"/>
                      </a:lnTo>
                      <a:close/>
                    </a:path>
                  </a:pathLst>
                </a:custGeom>
                <a:solidFill>
                  <a:srgbClr val="1E1E1E"/>
                </a:solidFill>
                <a:ln w="16732"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3660BD2-5CE3-4E3E-BBC9-11B2555481EE}"/>
                    </a:ext>
                  </a:extLst>
                </p:cNvPr>
                <p:cNvSpPr/>
                <p:nvPr/>
              </p:nvSpPr>
              <p:spPr>
                <a:xfrm>
                  <a:off x="6917858" y="1117501"/>
                  <a:ext cx="16744" cy="148687"/>
                </a:xfrm>
                <a:custGeom>
                  <a:avLst/>
                  <a:gdLst>
                    <a:gd name="connsiteX0" fmla="*/ 16744 w 16744"/>
                    <a:gd name="connsiteY0" fmla="*/ 148688 h 148687"/>
                    <a:gd name="connsiteX1" fmla="*/ 0 w 16744"/>
                    <a:gd name="connsiteY1" fmla="*/ 148688 h 148687"/>
                    <a:gd name="connsiteX2" fmla="*/ 0 w 16744"/>
                    <a:gd name="connsiteY2" fmla="*/ 0 h 148687"/>
                    <a:gd name="connsiteX3" fmla="*/ 16744 w 16744"/>
                    <a:gd name="connsiteY3" fmla="*/ 0 h 148687"/>
                  </a:gdLst>
                  <a:ahLst/>
                  <a:cxnLst>
                    <a:cxn ang="0">
                      <a:pos x="connsiteX0" y="connsiteY0"/>
                    </a:cxn>
                    <a:cxn ang="0">
                      <a:pos x="connsiteX1" y="connsiteY1"/>
                    </a:cxn>
                    <a:cxn ang="0">
                      <a:pos x="connsiteX2" y="connsiteY2"/>
                    </a:cxn>
                    <a:cxn ang="0">
                      <a:pos x="connsiteX3" y="connsiteY3"/>
                    </a:cxn>
                  </a:cxnLst>
                  <a:rect l="l" t="t" r="r" b="b"/>
                  <a:pathLst>
                    <a:path w="16744" h="148687">
                      <a:moveTo>
                        <a:pt x="16744" y="148688"/>
                      </a:moveTo>
                      <a:lnTo>
                        <a:pt x="0" y="148688"/>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A278467-9384-4E30-A966-C053388FE68D}"/>
                    </a:ext>
                  </a:extLst>
                </p:cNvPr>
                <p:cNvSpPr/>
                <p:nvPr/>
              </p:nvSpPr>
              <p:spPr>
                <a:xfrm>
                  <a:off x="6954695" y="1136087"/>
                  <a:ext cx="58939" cy="131977"/>
                </a:xfrm>
                <a:custGeom>
                  <a:avLst/>
                  <a:gdLst>
                    <a:gd name="connsiteX0" fmla="*/ 58270 w 58939"/>
                    <a:gd name="connsiteY0" fmla="*/ 128762 h 131977"/>
                    <a:gd name="connsiteX1" fmla="*/ 43200 w 58939"/>
                    <a:gd name="connsiteY1" fmla="*/ 131944 h 131977"/>
                    <a:gd name="connsiteX2" fmla="*/ 16744 w 58939"/>
                    <a:gd name="connsiteY2" fmla="*/ 102474 h 131977"/>
                    <a:gd name="connsiteX3" fmla="*/ 16744 w 58939"/>
                    <a:gd name="connsiteY3" fmla="*/ 43367 h 131977"/>
                    <a:gd name="connsiteX4" fmla="*/ 0 w 58939"/>
                    <a:gd name="connsiteY4" fmla="*/ 43367 h 131977"/>
                    <a:gd name="connsiteX5" fmla="*/ 0 w 58939"/>
                    <a:gd name="connsiteY5" fmla="*/ 29637 h 131977"/>
                    <a:gd name="connsiteX6" fmla="*/ 16744 w 58939"/>
                    <a:gd name="connsiteY6" fmla="*/ 29637 h 131977"/>
                    <a:gd name="connsiteX7" fmla="*/ 16744 w 58939"/>
                    <a:gd name="connsiteY7" fmla="*/ 5191 h 131977"/>
                    <a:gd name="connsiteX8" fmla="*/ 33488 w 58939"/>
                    <a:gd name="connsiteY8" fmla="*/ 0 h 131977"/>
                    <a:gd name="connsiteX9" fmla="*/ 33488 w 58939"/>
                    <a:gd name="connsiteY9" fmla="*/ 29637 h 131977"/>
                    <a:gd name="connsiteX10" fmla="*/ 58939 w 58939"/>
                    <a:gd name="connsiteY10" fmla="*/ 29637 h 131977"/>
                    <a:gd name="connsiteX11" fmla="*/ 58939 w 58939"/>
                    <a:gd name="connsiteY11" fmla="*/ 43367 h 131977"/>
                    <a:gd name="connsiteX12" fmla="*/ 33488 w 58939"/>
                    <a:gd name="connsiteY12" fmla="*/ 43367 h 131977"/>
                    <a:gd name="connsiteX13" fmla="*/ 33488 w 58939"/>
                    <a:gd name="connsiteY13" fmla="*/ 99962 h 131977"/>
                    <a:gd name="connsiteX14" fmla="*/ 37004 w 58939"/>
                    <a:gd name="connsiteY14" fmla="*/ 114530 h 131977"/>
                    <a:gd name="connsiteX15" fmla="*/ 48390 w 58939"/>
                    <a:gd name="connsiteY15" fmla="*/ 118716 h 131977"/>
                    <a:gd name="connsiteX16" fmla="*/ 58939 w 58939"/>
                    <a:gd name="connsiteY16" fmla="*/ 115367 h 13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39" h="131977">
                      <a:moveTo>
                        <a:pt x="58270" y="128762"/>
                      </a:moveTo>
                      <a:cubicBezTo>
                        <a:pt x="53598" y="131096"/>
                        <a:pt x="48407" y="132191"/>
                        <a:pt x="43200" y="131944"/>
                      </a:cubicBezTo>
                      <a:cubicBezTo>
                        <a:pt x="25618" y="131944"/>
                        <a:pt x="16744" y="122232"/>
                        <a:pt x="16744" y="102474"/>
                      </a:cubicBezTo>
                      <a:lnTo>
                        <a:pt x="16744" y="43367"/>
                      </a:lnTo>
                      <a:lnTo>
                        <a:pt x="0" y="43367"/>
                      </a:lnTo>
                      <a:lnTo>
                        <a:pt x="0" y="29637"/>
                      </a:lnTo>
                      <a:lnTo>
                        <a:pt x="16744" y="29637"/>
                      </a:lnTo>
                      <a:lnTo>
                        <a:pt x="16744" y="5191"/>
                      </a:lnTo>
                      <a:lnTo>
                        <a:pt x="33488" y="0"/>
                      </a:lnTo>
                      <a:lnTo>
                        <a:pt x="33488" y="29637"/>
                      </a:lnTo>
                      <a:lnTo>
                        <a:pt x="58939" y="29637"/>
                      </a:lnTo>
                      <a:lnTo>
                        <a:pt x="58939" y="43367"/>
                      </a:lnTo>
                      <a:lnTo>
                        <a:pt x="33488" y="43367"/>
                      </a:lnTo>
                      <a:lnTo>
                        <a:pt x="33488" y="99962"/>
                      </a:lnTo>
                      <a:cubicBezTo>
                        <a:pt x="33053" y="105071"/>
                        <a:pt x="34275" y="110185"/>
                        <a:pt x="37004" y="114530"/>
                      </a:cubicBezTo>
                      <a:cubicBezTo>
                        <a:pt x="39951" y="117617"/>
                        <a:pt x="44154" y="119163"/>
                        <a:pt x="48390" y="118716"/>
                      </a:cubicBezTo>
                      <a:cubicBezTo>
                        <a:pt x="52191" y="118828"/>
                        <a:pt x="55908" y="117646"/>
                        <a:pt x="58939" y="115367"/>
                      </a:cubicBezTo>
                      <a:close/>
                    </a:path>
                  </a:pathLst>
                </a:custGeom>
                <a:solidFill>
                  <a:srgbClr val="1E1E1E"/>
                </a:solidFill>
                <a:ln w="16732" cap="flat">
                  <a:noFill/>
                  <a:prstDash val="solid"/>
                  <a:miter/>
                </a:ln>
              </p:spPr>
              <p:txBody>
                <a:bodyPr rtlCol="0" anchor="ctr"/>
                <a:lstStyle/>
                <a:p>
                  <a:endParaRPr lang="en-US"/>
                </a:p>
              </p:txBody>
            </p:sp>
          </p:grpSp>
          <p:grpSp>
            <p:nvGrpSpPr>
              <p:cNvPr id="283" name="Graphic 4">
                <a:extLst>
                  <a:ext uri="{FF2B5EF4-FFF2-40B4-BE49-F238E27FC236}">
                    <a16:creationId xmlns:a16="http://schemas.microsoft.com/office/drawing/2014/main" id="{F572C04A-07B5-4A63-9A3F-B7160715649D}"/>
                  </a:ext>
                </a:extLst>
              </p:cNvPr>
              <p:cNvGrpSpPr/>
              <p:nvPr/>
            </p:nvGrpSpPr>
            <p:grpSpPr>
              <a:xfrm>
                <a:off x="4841829" y="683494"/>
                <a:ext cx="845672" cy="630755"/>
                <a:chOff x="4841829" y="683494"/>
                <a:chExt cx="845672" cy="630755"/>
              </a:xfrm>
              <a:solidFill>
                <a:srgbClr val="1E1E1E"/>
              </a:solidFill>
            </p:grpSpPr>
            <p:sp>
              <p:nvSpPr>
                <p:cNvPr id="284" name="Freeform: Shape 283">
                  <a:extLst>
                    <a:ext uri="{FF2B5EF4-FFF2-40B4-BE49-F238E27FC236}">
                      <a16:creationId xmlns:a16="http://schemas.microsoft.com/office/drawing/2014/main" id="{989F17E0-1EDA-44EE-BAE5-50E5D1143945}"/>
                    </a:ext>
                  </a:extLst>
                </p:cNvPr>
                <p:cNvSpPr/>
                <p:nvPr/>
              </p:nvSpPr>
              <p:spPr>
                <a:xfrm>
                  <a:off x="5006350" y="683494"/>
                  <a:ext cx="124743" cy="140650"/>
                </a:xfrm>
                <a:custGeom>
                  <a:avLst/>
                  <a:gdLst>
                    <a:gd name="connsiteX0" fmla="*/ 124744 w 124743"/>
                    <a:gd name="connsiteY0" fmla="*/ 140651 h 140650"/>
                    <a:gd name="connsiteX1" fmla="*/ 106995 w 124743"/>
                    <a:gd name="connsiteY1" fmla="*/ 140651 h 140650"/>
                    <a:gd name="connsiteX2" fmla="*/ 92093 w 124743"/>
                    <a:gd name="connsiteY2" fmla="*/ 101302 h 140650"/>
                    <a:gd name="connsiteX3" fmla="*/ 32484 w 124743"/>
                    <a:gd name="connsiteY3" fmla="*/ 101302 h 140650"/>
                    <a:gd name="connsiteX4" fmla="*/ 18419 w 124743"/>
                    <a:gd name="connsiteY4" fmla="*/ 140651 h 140650"/>
                    <a:gd name="connsiteX5" fmla="*/ 0 w 124743"/>
                    <a:gd name="connsiteY5" fmla="*/ 140651 h 140650"/>
                    <a:gd name="connsiteX6" fmla="*/ 53916 w 124743"/>
                    <a:gd name="connsiteY6" fmla="*/ 0 h 140650"/>
                    <a:gd name="connsiteX7" fmla="*/ 70660 w 124743"/>
                    <a:gd name="connsiteY7" fmla="*/ 0 h 140650"/>
                    <a:gd name="connsiteX8" fmla="*/ 86233 w 124743"/>
                    <a:gd name="connsiteY8" fmla="*/ 86400 h 140650"/>
                    <a:gd name="connsiteX9" fmla="*/ 64130 w 124743"/>
                    <a:gd name="connsiteY9" fmla="*/ 26456 h 140650"/>
                    <a:gd name="connsiteX10" fmla="*/ 61953 w 124743"/>
                    <a:gd name="connsiteY10" fmla="*/ 17079 h 140650"/>
                    <a:gd name="connsiteX11" fmla="*/ 61953 w 124743"/>
                    <a:gd name="connsiteY11" fmla="*/ 17079 h 140650"/>
                    <a:gd name="connsiteX12" fmla="*/ 59777 w 124743"/>
                    <a:gd name="connsiteY12" fmla="*/ 26456 h 140650"/>
                    <a:gd name="connsiteX13" fmla="*/ 37842 w 124743"/>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743" h="140650">
                      <a:moveTo>
                        <a:pt x="124744" y="140651"/>
                      </a:moveTo>
                      <a:lnTo>
                        <a:pt x="106995" y="140651"/>
                      </a:lnTo>
                      <a:lnTo>
                        <a:pt x="92093" y="101302"/>
                      </a:lnTo>
                      <a:lnTo>
                        <a:pt x="32484" y="101302"/>
                      </a:lnTo>
                      <a:lnTo>
                        <a:pt x="18419" y="140651"/>
                      </a:lnTo>
                      <a:lnTo>
                        <a:pt x="0" y="140651"/>
                      </a:lnTo>
                      <a:lnTo>
                        <a:pt x="53916" y="0"/>
                      </a:lnTo>
                      <a:lnTo>
                        <a:pt x="70660" y="0"/>
                      </a:lnTo>
                      <a:close/>
                      <a:moveTo>
                        <a:pt x="86233" y="86400"/>
                      </a:moveTo>
                      <a:lnTo>
                        <a:pt x="64130" y="26456"/>
                      </a:lnTo>
                      <a:cubicBezTo>
                        <a:pt x="63042" y="23427"/>
                        <a:pt x="62305" y="20279"/>
                        <a:pt x="61953" y="17079"/>
                      </a:cubicBezTo>
                      <a:lnTo>
                        <a:pt x="61953" y="17079"/>
                      </a:lnTo>
                      <a:cubicBezTo>
                        <a:pt x="61602" y="20279"/>
                        <a:pt x="60865" y="23427"/>
                        <a:pt x="59777" y="26456"/>
                      </a:cubicBezTo>
                      <a:lnTo>
                        <a:pt x="37842" y="86400"/>
                      </a:lnTo>
                      <a:close/>
                    </a:path>
                  </a:pathLst>
                </a:custGeom>
                <a:solidFill>
                  <a:srgbClr val="1E1E1E"/>
                </a:solidFill>
                <a:ln w="16732"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C9A6F361-D372-4F55-80AC-800BC5F42D9C}"/>
                    </a:ext>
                  </a:extLst>
                </p:cNvPr>
                <p:cNvSpPr/>
                <p:nvPr/>
              </p:nvSpPr>
              <p:spPr>
                <a:xfrm>
                  <a:off x="5142982" y="724350"/>
                  <a:ext cx="83051" cy="100464"/>
                </a:xfrm>
                <a:custGeom>
                  <a:avLst/>
                  <a:gdLst>
                    <a:gd name="connsiteX0" fmla="*/ 83051 w 83051"/>
                    <a:gd name="connsiteY0" fmla="*/ 4688 h 100464"/>
                    <a:gd name="connsiteX1" fmla="*/ 23609 w 83051"/>
                    <a:gd name="connsiteY1" fmla="*/ 86735 h 100464"/>
                    <a:gd name="connsiteX2" fmla="*/ 82549 w 83051"/>
                    <a:gd name="connsiteY2" fmla="*/ 86735 h 100464"/>
                    <a:gd name="connsiteX3" fmla="*/ 82549 w 83051"/>
                    <a:gd name="connsiteY3" fmla="*/ 100465 h 100464"/>
                    <a:gd name="connsiteX4" fmla="*/ 0 w 83051"/>
                    <a:gd name="connsiteY4" fmla="*/ 100465 h 100464"/>
                    <a:gd name="connsiteX5" fmla="*/ 0 w 83051"/>
                    <a:gd name="connsiteY5" fmla="*/ 95441 h 100464"/>
                    <a:gd name="connsiteX6" fmla="*/ 59442 w 83051"/>
                    <a:gd name="connsiteY6" fmla="*/ 13730 h 100464"/>
                    <a:gd name="connsiteX7" fmla="*/ 5526 w 83051"/>
                    <a:gd name="connsiteY7" fmla="*/ 13730 h 100464"/>
                    <a:gd name="connsiteX8" fmla="*/ 5526 w 83051"/>
                    <a:gd name="connsiteY8" fmla="*/ 0 h 100464"/>
                    <a:gd name="connsiteX9" fmla="*/ 83051 w 83051"/>
                    <a:gd name="connsiteY9" fmla="*/ 0 h 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051" h="100464">
                      <a:moveTo>
                        <a:pt x="83051" y="4688"/>
                      </a:moveTo>
                      <a:lnTo>
                        <a:pt x="23609" y="86735"/>
                      </a:lnTo>
                      <a:lnTo>
                        <a:pt x="82549" y="86735"/>
                      </a:lnTo>
                      <a:lnTo>
                        <a:pt x="82549" y="100465"/>
                      </a:lnTo>
                      <a:lnTo>
                        <a:pt x="0" y="100465"/>
                      </a:lnTo>
                      <a:lnTo>
                        <a:pt x="0" y="95441"/>
                      </a:lnTo>
                      <a:lnTo>
                        <a:pt x="59442" y="13730"/>
                      </a:lnTo>
                      <a:lnTo>
                        <a:pt x="5526" y="13730"/>
                      </a:lnTo>
                      <a:lnTo>
                        <a:pt x="5526" y="0"/>
                      </a:lnTo>
                      <a:lnTo>
                        <a:pt x="83051" y="0"/>
                      </a:lnTo>
                      <a:close/>
                    </a:path>
                  </a:pathLst>
                </a:custGeom>
                <a:solidFill>
                  <a:srgbClr val="1E1E1E"/>
                </a:solidFill>
                <a:ln w="16732"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92DABC0-5F96-4A37-B2FC-115F840B1776}"/>
                    </a:ext>
                  </a:extLst>
                </p:cNvPr>
                <p:cNvSpPr/>
                <p:nvPr/>
              </p:nvSpPr>
              <p:spPr>
                <a:xfrm>
                  <a:off x="5244953" y="723680"/>
                  <a:ext cx="84055" cy="102818"/>
                </a:xfrm>
                <a:custGeom>
                  <a:avLst/>
                  <a:gdLst>
                    <a:gd name="connsiteX0" fmla="*/ 83218 w 84055"/>
                    <a:gd name="connsiteY0" fmla="*/ 100465 h 102818"/>
                    <a:gd name="connsiteX1" fmla="*/ 66474 w 84055"/>
                    <a:gd name="connsiteY1" fmla="*/ 100465 h 102818"/>
                    <a:gd name="connsiteX2" fmla="*/ 66474 w 84055"/>
                    <a:gd name="connsiteY2" fmla="*/ 84558 h 102818"/>
                    <a:gd name="connsiteX3" fmla="*/ 66474 w 84055"/>
                    <a:gd name="connsiteY3" fmla="*/ 84558 h 102818"/>
                    <a:gd name="connsiteX4" fmla="*/ 35833 w 84055"/>
                    <a:gd name="connsiteY4" fmla="*/ 102809 h 102818"/>
                    <a:gd name="connsiteX5" fmla="*/ 0 w 84055"/>
                    <a:gd name="connsiteY5" fmla="*/ 60111 h 102818"/>
                    <a:gd name="connsiteX6" fmla="*/ 0 w 84055"/>
                    <a:gd name="connsiteY6" fmla="*/ 0 h 102818"/>
                    <a:gd name="connsiteX7" fmla="*/ 15907 w 84055"/>
                    <a:gd name="connsiteY7" fmla="*/ 0 h 102818"/>
                    <a:gd name="connsiteX8" fmla="*/ 15907 w 84055"/>
                    <a:gd name="connsiteY8" fmla="*/ 57600 h 102818"/>
                    <a:gd name="connsiteX9" fmla="*/ 40186 w 84055"/>
                    <a:gd name="connsiteY9" fmla="*/ 89246 h 102818"/>
                    <a:gd name="connsiteX10" fmla="*/ 59610 w 84055"/>
                    <a:gd name="connsiteY10" fmla="*/ 80707 h 102818"/>
                    <a:gd name="connsiteX11" fmla="*/ 67312 w 84055"/>
                    <a:gd name="connsiteY11" fmla="*/ 57935 h 102818"/>
                    <a:gd name="connsiteX12" fmla="*/ 67312 w 84055"/>
                    <a:gd name="connsiteY12" fmla="*/ 0 h 102818"/>
                    <a:gd name="connsiteX13" fmla="*/ 84056 w 84055"/>
                    <a:gd name="connsiteY13" fmla="*/ 0 h 10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055" h="102818">
                      <a:moveTo>
                        <a:pt x="83218" y="100465"/>
                      </a:moveTo>
                      <a:lnTo>
                        <a:pt x="66474" y="100465"/>
                      </a:lnTo>
                      <a:lnTo>
                        <a:pt x="66474" y="84558"/>
                      </a:lnTo>
                      <a:lnTo>
                        <a:pt x="66474" y="84558"/>
                      </a:lnTo>
                      <a:cubicBezTo>
                        <a:pt x="60614" y="96028"/>
                        <a:pt x="48709" y="103122"/>
                        <a:pt x="35833" y="102809"/>
                      </a:cubicBezTo>
                      <a:cubicBezTo>
                        <a:pt x="11889" y="102809"/>
                        <a:pt x="0" y="88576"/>
                        <a:pt x="0" y="60111"/>
                      </a:cubicBezTo>
                      <a:lnTo>
                        <a:pt x="0" y="0"/>
                      </a:lnTo>
                      <a:lnTo>
                        <a:pt x="15907" y="0"/>
                      </a:lnTo>
                      <a:lnTo>
                        <a:pt x="15907" y="57600"/>
                      </a:lnTo>
                      <a:cubicBezTo>
                        <a:pt x="15907" y="78697"/>
                        <a:pt x="23944" y="89246"/>
                        <a:pt x="40186" y="89246"/>
                      </a:cubicBezTo>
                      <a:cubicBezTo>
                        <a:pt x="47621" y="89455"/>
                        <a:pt x="54737" y="86321"/>
                        <a:pt x="59610" y="80707"/>
                      </a:cubicBezTo>
                      <a:cubicBezTo>
                        <a:pt x="64900" y="74330"/>
                        <a:pt x="67646" y="66216"/>
                        <a:pt x="67312" y="57935"/>
                      </a:cubicBezTo>
                      <a:lnTo>
                        <a:pt x="67312" y="0"/>
                      </a:lnTo>
                      <a:lnTo>
                        <a:pt x="84056" y="0"/>
                      </a:lnTo>
                      <a:close/>
                    </a:path>
                  </a:pathLst>
                </a:custGeom>
                <a:solidFill>
                  <a:srgbClr val="1E1E1E"/>
                </a:solidFill>
                <a:ln w="16732"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A00D284-17BA-4F0F-A3E2-566E37EA415C}"/>
                    </a:ext>
                  </a:extLst>
                </p:cNvPr>
                <p:cNvSpPr/>
                <p:nvPr/>
              </p:nvSpPr>
              <p:spPr>
                <a:xfrm>
                  <a:off x="5358144" y="721792"/>
                  <a:ext cx="52743" cy="102352"/>
                </a:xfrm>
                <a:custGeom>
                  <a:avLst/>
                  <a:gdLst>
                    <a:gd name="connsiteX0" fmla="*/ 52744 w 52743"/>
                    <a:gd name="connsiteY0" fmla="*/ 18297 h 102352"/>
                    <a:gd name="connsiteX1" fmla="*/ 40521 w 52743"/>
                    <a:gd name="connsiteY1" fmla="*/ 14948 h 102352"/>
                    <a:gd name="connsiteX2" fmla="*/ 23777 w 52743"/>
                    <a:gd name="connsiteY2" fmla="*/ 24660 h 102352"/>
                    <a:gd name="connsiteX3" fmla="*/ 16744 w 52743"/>
                    <a:gd name="connsiteY3" fmla="*/ 51116 h 102352"/>
                    <a:gd name="connsiteX4" fmla="*/ 16744 w 52743"/>
                    <a:gd name="connsiteY4" fmla="*/ 102353 h 102352"/>
                    <a:gd name="connsiteX5" fmla="*/ 0 w 52743"/>
                    <a:gd name="connsiteY5" fmla="*/ 102353 h 102352"/>
                    <a:gd name="connsiteX6" fmla="*/ 0 w 52743"/>
                    <a:gd name="connsiteY6" fmla="*/ 1888 h 102352"/>
                    <a:gd name="connsiteX7" fmla="*/ 16744 w 52743"/>
                    <a:gd name="connsiteY7" fmla="*/ 1888 h 102352"/>
                    <a:gd name="connsiteX8" fmla="*/ 16744 w 52743"/>
                    <a:gd name="connsiteY8" fmla="*/ 22651 h 102352"/>
                    <a:gd name="connsiteX9" fmla="*/ 16744 w 52743"/>
                    <a:gd name="connsiteY9" fmla="*/ 22651 h 102352"/>
                    <a:gd name="connsiteX10" fmla="*/ 27125 w 52743"/>
                    <a:gd name="connsiteY10" fmla="*/ 5907 h 102352"/>
                    <a:gd name="connsiteX11" fmla="*/ 43033 w 52743"/>
                    <a:gd name="connsiteY11" fmla="*/ 46 h 102352"/>
                    <a:gd name="connsiteX12" fmla="*/ 52577 w 52743"/>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52">
                      <a:moveTo>
                        <a:pt x="52744" y="18297"/>
                      </a:moveTo>
                      <a:cubicBezTo>
                        <a:pt x="49144" y="15869"/>
                        <a:pt x="44858" y="14692"/>
                        <a:pt x="40521" y="14948"/>
                      </a:cubicBezTo>
                      <a:cubicBezTo>
                        <a:pt x="33656" y="15168"/>
                        <a:pt x="27377" y="18816"/>
                        <a:pt x="23777" y="24660"/>
                      </a:cubicBezTo>
                      <a:cubicBezTo>
                        <a:pt x="18720" y="32526"/>
                        <a:pt x="16259" y="41779"/>
                        <a:pt x="16744" y="51116"/>
                      </a:cubicBezTo>
                      <a:lnTo>
                        <a:pt x="16744" y="102353"/>
                      </a:lnTo>
                      <a:lnTo>
                        <a:pt x="0" y="102353"/>
                      </a:lnTo>
                      <a:lnTo>
                        <a:pt x="0" y="1888"/>
                      </a:lnTo>
                      <a:lnTo>
                        <a:pt x="16744" y="1888"/>
                      </a:lnTo>
                      <a:lnTo>
                        <a:pt x="16744" y="22651"/>
                      </a:lnTo>
                      <a:lnTo>
                        <a:pt x="16744" y="22651"/>
                      </a:lnTo>
                      <a:cubicBezTo>
                        <a:pt x="18519" y="16186"/>
                        <a:pt x="22119" y="10372"/>
                        <a:pt x="27125" y="5907"/>
                      </a:cubicBezTo>
                      <a:cubicBezTo>
                        <a:pt x="31563" y="2131"/>
                        <a:pt x="37206" y="55"/>
                        <a:pt x="43033" y="46"/>
                      </a:cubicBezTo>
                      <a:cubicBezTo>
                        <a:pt x="46264" y="-155"/>
                        <a:pt x="49512" y="301"/>
                        <a:pt x="52577" y="1386"/>
                      </a:cubicBezTo>
                      <a:close/>
                    </a:path>
                  </a:pathLst>
                </a:custGeom>
                <a:solidFill>
                  <a:srgbClr val="1E1E1E"/>
                </a:solidFill>
                <a:ln w="16732"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EDE8442-EAF1-41B1-AF74-D6665C828A5B}"/>
                    </a:ext>
                  </a:extLst>
                </p:cNvPr>
                <p:cNvSpPr/>
                <p:nvPr/>
              </p:nvSpPr>
              <p:spPr>
                <a:xfrm>
                  <a:off x="5421669" y="721280"/>
                  <a:ext cx="88261" cy="105284"/>
                </a:xfrm>
                <a:custGeom>
                  <a:avLst/>
                  <a:gdLst>
                    <a:gd name="connsiteX0" fmla="*/ 87675 w 88261"/>
                    <a:gd name="connsiteY0" fmla="*/ 56650 h 105284"/>
                    <a:gd name="connsiteX1" fmla="*/ 16680 w 88261"/>
                    <a:gd name="connsiteY1" fmla="*/ 56650 h 105284"/>
                    <a:gd name="connsiteX2" fmla="*/ 25722 w 88261"/>
                    <a:gd name="connsiteY2" fmla="*/ 82604 h 105284"/>
                    <a:gd name="connsiteX3" fmla="*/ 49498 w 88261"/>
                    <a:gd name="connsiteY3" fmla="*/ 91645 h 105284"/>
                    <a:gd name="connsiteX4" fmla="*/ 80642 w 88261"/>
                    <a:gd name="connsiteY4" fmla="*/ 80594 h 105284"/>
                    <a:gd name="connsiteX5" fmla="*/ 80642 w 88261"/>
                    <a:gd name="connsiteY5" fmla="*/ 95664 h 105284"/>
                    <a:gd name="connsiteX6" fmla="*/ 45647 w 88261"/>
                    <a:gd name="connsiteY6" fmla="*/ 105208 h 105284"/>
                    <a:gd name="connsiteX7" fmla="*/ 12159 w 88261"/>
                    <a:gd name="connsiteY7" fmla="*/ 91645 h 105284"/>
                    <a:gd name="connsiteX8" fmla="*/ 103 w 88261"/>
                    <a:gd name="connsiteY8" fmla="*/ 53134 h 105284"/>
                    <a:gd name="connsiteX9" fmla="*/ 13331 w 88261"/>
                    <a:gd name="connsiteY9" fmla="*/ 14790 h 105284"/>
                    <a:gd name="connsiteX10" fmla="*/ 46819 w 88261"/>
                    <a:gd name="connsiteY10" fmla="*/ 55 h 105284"/>
                    <a:gd name="connsiteX11" fmla="*/ 77293 w 88261"/>
                    <a:gd name="connsiteY11" fmla="*/ 12781 h 105284"/>
                    <a:gd name="connsiteX12" fmla="*/ 88177 w 88261"/>
                    <a:gd name="connsiteY12" fmla="*/ 48278 h 105284"/>
                    <a:gd name="connsiteX13" fmla="*/ 70930 w 88261"/>
                    <a:gd name="connsiteY13" fmla="*/ 43087 h 105284"/>
                    <a:gd name="connsiteX14" fmla="*/ 64233 w 88261"/>
                    <a:gd name="connsiteY14" fmla="*/ 21320 h 105284"/>
                    <a:gd name="connsiteX15" fmla="*/ 45814 w 88261"/>
                    <a:gd name="connsiteY15" fmla="*/ 13618 h 105284"/>
                    <a:gd name="connsiteX16" fmla="*/ 26559 w 88261"/>
                    <a:gd name="connsiteY16" fmla="*/ 21822 h 105284"/>
                    <a:gd name="connsiteX17" fmla="*/ 16680 w 88261"/>
                    <a:gd name="connsiteY17" fmla="*/ 43087 h 10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61" h="105284">
                      <a:moveTo>
                        <a:pt x="87675" y="56650"/>
                      </a:moveTo>
                      <a:lnTo>
                        <a:pt x="16680" y="56650"/>
                      </a:lnTo>
                      <a:cubicBezTo>
                        <a:pt x="16361" y="66124"/>
                        <a:pt x="19593" y="75375"/>
                        <a:pt x="25722" y="82604"/>
                      </a:cubicBezTo>
                      <a:cubicBezTo>
                        <a:pt x="32017" y="88827"/>
                        <a:pt x="40657" y="92111"/>
                        <a:pt x="49498" y="91645"/>
                      </a:cubicBezTo>
                      <a:cubicBezTo>
                        <a:pt x="60851" y="91660"/>
                        <a:pt x="71851" y="87756"/>
                        <a:pt x="80642" y="80594"/>
                      </a:cubicBezTo>
                      <a:lnTo>
                        <a:pt x="80642" y="95664"/>
                      </a:lnTo>
                      <a:cubicBezTo>
                        <a:pt x="70294" y="102499"/>
                        <a:pt x="58038" y="105843"/>
                        <a:pt x="45647" y="105208"/>
                      </a:cubicBezTo>
                      <a:cubicBezTo>
                        <a:pt x="33038" y="105843"/>
                        <a:pt x="20782" y="100880"/>
                        <a:pt x="12159" y="91645"/>
                      </a:cubicBezTo>
                      <a:cubicBezTo>
                        <a:pt x="3552" y="80718"/>
                        <a:pt x="-734" y="67015"/>
                        <a:pt x="103" y="53134"/>
                      </a:cubicBezTo>
                      <a:cubicBezTo>
                        <a:pt x="-517" y="39136"/>
                        <a:pt x="4205" y="25424"/>
                        <a:pt x="13331" y="14790"/>
                      </a:cubicBezTo>
                      <a:cubicBezTo>
                        <a:pt x="21753" y="5160"/>
                        <a:pt x="34027" y="-236"/>
                        <a:pt x="46819" y="55"/>
                      </a:cubicBezTo>
                      <a:cubicBezTo>
                        <a:pt x="58389" y="-568"/>
                        <a:pt x="69608" y="4117"/>
                        <a:pt x="77293" y="12781"/>
                      </a:cubicBezTo>
                      <a:cubicBezTo>
                        <a:pt x="85029" y="22938"/>
                        <a:pt x="88897" y="35527"/>
                        <a:pt x="88177" y="48278"/>
                      </a:cubicBezTo>
                      <a:close/>
                      <a:moveTo>
                        <a:pt x="70930" y="43087"/>
                      </a:moveTo>
                      <a:cubicBezTo>
                        <a:pt x="71450" y="35256"/>
                        <a:pt x="69055" y="27509"/>
                        <a:pt x="64233" y="21320"/>
                      </a:cubicBezTo>
                      <a:cubicBezTo>
                        <a:pt x="59611" y="16054"/>
                        <a:pt x="52813" y="13214"/>
                        <a:pt x="45814" y="13618"/>
                      </a:cubicBezTo>
                      <a:cubicBezTo>
                        <a:pt x="38531" y="13507"/>
                        <a:pt x="31532" y="16488"/>
                        <a:pt x="26559" y="21822"/>
                      </a:cubicBezTo>
                      <a:cubicBezTo>
                        <a:pt x="21033" y="27639"/>
                        <a:pt x="17550" y="35109"/>
                        <a:pt x="16680" y="43087"/>
                      </a:cubicBezTo>
                      <a:close/>
                    </a:path>
                  </a:pathLst>
                </a:custGeom>
                <a:solidFill>
                  <a:srgbClr val="1E1E1E"/>
                </a:solidFill>
                <a:ln w="16732"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0B2D89B1-D660-4FE7-88DF-CEE58A2A1A77}"/>
                    </a:ext>
                  </a:extLst>
                </p:cNvPr>
                <p:cNvSpPr/>
                <p:nvPr/>
              </p:nvSpPr>
              <p:spPr>
                <a:xfrm>
                  <a:off x="4841829" y="902112"/>
                  <a:ext cx="105247" cy="145466"/>
                </a:xfrm>
                <a:custGeom>
                  <a:avLst/>
                  <a:gdLst>
                    <a:gd name="connsiteX0" fmla="*/ 105080 w 105247"/>
                    <a:gd name="connsiteY0" fmla="*/ 137194 h 145466"/>
                    <a:gd name="connsiteX1" fmla="*/ 66233 w 105247"/>
                    <a:gd name="connsiteY1" fmla="*/ 145399 h 145466"/>
                    <a:gd name="connsiteX2" fmla="*/ 18010 w 105247"/>
                    <a:gd name="connsiteY2" fmla="*/ 126143 h 145466"/>
                    <a:gd name="connsiteX3" fmla="*/ 94 w 105247"/>
                    <a:gd name="connsiteY3" fmla="*/ 75911 h 145466"/>
                    <a:gd name="connsiteX4" fmla="*/ 20354 w 105247"/>
                    <a:gd name="connsiteY4" fmla="*/ 20823 h 145466"/>
                    <a:gd name="connsiteX5" fmla="*/ 71759 w 105247"/>
                    <a:gd name="connsiteY5" fmla="*/ 60 h 145466"/>
                    <a:gd name="connsiteX6" fmla="*/ 105247 w 105247"/>
                    <a:gd name="connsiteY6" fmla="*/ 5921 h 145466"/>
                    <a:gd name="connsiteX7" fmla="*/ 105247 w 105247"/>
                    <a:gd name="connsiteY7" fmla="*/ 22665 h 145466"/>
                    <a:gd name="connsiteX8" fmla="*/ 71759 w 105247"/>
                    <a:gd name="connsiteY8" fmla="*/ 14293 h 145466"/>
                    <a:gd name="connsiteX9" fmla="*/ 32578 w 105247"/>
                    <a:gd name="connsiteY9" fmla="*/ 31037 h 145466"/>
                    <a:gd name="connsiteX10" fmla="*/ 17508 w 105247"/>
                    <a:gd name="connsiteY10" fmla="*/ 74237 h 145466"/>
                    <a:gd name="connsiteX11" fmla="*/ 31573 w 105247"/>
                    <a:gd name="connsiteY11" fmla="*/ 115260 h 145466"/>
                    <a:gd name="connsiteX12" fmla="*/ 68410 w 105247"/>
                    <a:gd name="connsiteY12" fmla="*/ 130497 h 145466"/>
                    <a:gd name="connsiteX13" fmla="*/ 105247 w 105247"/>
                    <a:gd name="connsiteY13" fmla="*/ 121120 h 14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247" h="145466">
                      <a:moveTo>
                        <a:pt x="105080" y="137194"/>
                      </a:moveTo>
                      <a:cubicBezTo>
                        <a:pt x="92974" y="143005"/>
                        <a:pt x="79645" y="145819"/>
                        <a:pt x="66233" y="145399"/>
                      </a:cubicBezTo>
                      <a:cubicBezTo>
                        <a:pt x="48133" y="146240"/>
                        <a:pt x="30552" y="139219"/>
                        <a:pt x="18010" y="126143"/>
                      </a:cubicBezTo>
                      <a:cubicBezTo>
                        <a:pt x="5820" y="112309"/>
                        <a:pt x="-593" y="94331"/>
                        <a:pt x="94" y="75911"/>
                      </a:cubicBezTo>
                      <a:cubicBezTo>
                        <a:pt x="-927" y="55555"/>
                        <a:pt x="6390" y="35662"/>
                        <a:pt x="20354" y="20823"/>
                      </a:cubicBezTo>
                      <a:cubicBezTo>
                        <a:pt x="33800" y="6984"/>
                        <a:pt x="52470" y="-553"/>
                        <a:pt x="71759" y="60"/>
                      </a:cubicBezTo>
                      <a:cubicBezTo>
                        <a:pt x="83212" y="-382"/>
                        <a:pt x="94631" y="1616"/>
                        <a:pt x="105247" y="5921"/>
                      </a:cubicBezTo>
                      <a:lnTo>
                        <a:pt x="105247" y="22665"/>
                      </a:lnTo>
                      <a:cubicBezTo>
                        <a:pt x="94966" y="17081"/>
                        <a:pt x="83446" y="14201"/>
                        <a:pt x="71759" y="14293"/>
                      </a:cubicBezTo>
                      <a:cubicBezTo>
                        <a:pt x="56857" y="13784"/>
                        <a:pt x="42507" y="19919"/>
                        <a:pt x="32578" y="31037"/>
                      </a:cubicBezTo>
                      <a:cubicBezTo>
                        <a:pt x="22096" y="42915"/>
                        <a:pt x="16688" y="58422"/>
                        <a:pt x="17508" y="74237"/>
                      </a:cubicBezTo>
                      <a:cubicBezTo>
                        <a:pt x="16755" y="89209"/>
                        <a:pt x="21794" y="103895"/>
                        <a:pt x="31573" y="115260"/>
                      </a:cubicBezTo>
                      <a:cubicBezTo>
                        <a:pt x="41067" y="125432"/>
                        <a:pt x="54513" y="130991"/>
                        <a:pt x="68410" y="130497"/>
                      </a:cubicBezTo>
                      <a:cubicBezTo>
                        <a:pt x="81320" y="130803"/>
                        <a:pt x="94062" y="127560"/>
                        <a:pt x="105247" y="121120"/>
                      </a:cubicBezTo>
                      <a:close/>
                    </a:path>
                  </a:pathLst>
                </a:custGeom>
                <a:solidFill>
                  <a:srgbClr val="1E1E1E"/>
                </a:solidFill>
                <a:ln w="16732"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3A13035-DEE8-4373-930C-C5C84E77401F}"/>
                    </a:ext>
                  </a:extLst>
                </p:cNvPr>
                <p:cNvSpPr/>
                <p:nvPr/>
              </p:nvSpPr>
              <p:spPr>
                <a:xfrm>
                  <a:off x="4964060" y="941954"/>
                  <a:ext cx="98987" cy="105283"/>
                </a:xfrm>
                <a:custGeom>
                  <a:avLst/>
                  <a:gdLst>
                    <a:gd name="connsiteX0" fmla="*/ 48820 w 98987"/>
                    <a:gd name="connsiteY0" fmla="*/ 105222 h 105283"/>
                    <a:gd name="connsiteX1" fmla="*/ 13323 w 98987"/>
                    <a:gd name="connsiteY1" fmla="*/ 91157 h 105283"/>
                    <a:gd name="connsiteX2" fmla="*/ 95 w 98987"/>
                    <a:gd name="connsiteY2" fmla="*/ 53817 h 105283"/>
                    <a:gd name="connsiteX3" fmla="*/ 13825 w 98987"/>
                    <a:gd name="connsiteY3" fmla="*/ 14301 h 105283"/>
                    <a:gd name="connsiteX4" fmla="*/ 51165 w 98987"/>
                    <a:gd name="connsiteY4" fmla="*/ 69 h 105283"/>
                    <a:gd name="connsiteX5" fmla="*/ 86327 w 98987"/>
                    <a:gd name="connsiteY5" fmla="*/ 13966 h 105283"/>
                    <a:gd name="connsiteX6" fmla="*/ 98885 w 98987"/>
                    <a:gd name="connsiteY6" fmla="*/ 52310 h 105283"/>
                    <a:gd name="connsiteX7" fmla="*/ 85322 w 98987"/>
                    <a:gd name="connsiteY7" fmla="*/ 90822 h 105283"/>
                    <a:gd name="connsiteX8" fmla="*/ 48820 w 98987"/>
                    <a:gd name="connsiteY8" fmla="*/ 105222 h 105283"/>
                    <a:gd name="connsiteX9" fmla="*/ 49992 w 98987"/>
                    <a:gd name="connsiteY9" fmla="*/ 13631 h 105283"/>
                    <a:gd name="connsiteX10" fmla="*/ 25546 w 98987"/>
                    <a:gd name="connsiteY10" fmla="*/ 24180 h 105283"/>
                    <a:gd name="connsiteX11" fmla="*/ 16504 w 98987"/>
                    <a:gd name="connsiteY11" fmla="*/ 53315 h 105283"/>
                    <a:gd name="connsiteX12" fmla="*/ 25546 w 98987"/>
                    <a:gd name="connsiteY12" fmla="*/ 81445 h 105283"/>
                    <a:gd name="connsiteX13" fmla="*/ 49992 w 98987"/>
                    <a:gd name="connsiteY13" fmla="*/ 91659 h 105283"/>
                    <a:gd name="connsiteX14" fmla="*/ 74104 w 98987"/>
                    <a:gd name="connsiteY14" fmla="*/ 81612 h 105283"/>
                    <a:gd name="connsiteX15" fmla="*/ 82476 w 98987"/>
                    <a:gd name="connsiteY15" fmla="*/ 52813 h 105283"/>
                    <a:gd name="connsiteX16" fmla="*/ 74104 w 98987"/>
                    <a:gd name="connsiteY16" fmla="*/ 23845 h 105283"/>
                    <a:gd name="connsiteX17" fmla="*/ 48820 w 98987"/>
                    <a:gd name="connsiteY17" fmla="*/ 13966 h 10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987" h="105283">
                      <a:moveTo>
                        <a:pt x="48820" y="105222"/>
                      </a:moveTo>
                      <a:cubicBezTo>
                        <a:pt x="35525" y="105804"/>
                        <a:pt x="22616" y="100687"/>
                        <a:pt x="13323" y="91157"/>
                      </a:cubicBezTo>
                      <a:cubicBezTo>
                        <a:pt x="4147" y="80948"/>
                        <a:pt x="-608" y="67522"/>
                        <a:pt x="95" y="53817"/>
                      </a:cubicBezTo>
                      <a:cubicBezTo>
                        <a:pt x="-759" y="39345"/>
                        <a:pt x="4181" y="25128"/>
                        <a:pt x="13825" y="14301"/>
                      </a:cubicBezTo>
                      <a:cubicBezTo>
                        <a:pt x="23771" y="4598"/>
                        <a:pt x="37284" y="-554"/>
                        <a:pt x="51165" y="69"/>
                      </a:cubicBezTo>
                      <a:cubicBezTo>
                        <a:pt x="64359" y="-658"/>
                        <a:pt x="77202" y="4419"/>
                        <a:pt x="86327" y="13966"/>
                      </a:cubicBezTo>
                      <a:cubicBezTo>
                        <a:pt x="95235" y="24682"/>
                        <a:pt x="99739" y="38396"/>
                        <a:pt x="98885" y="52310"/>
                      </a:cubicBezTo>
                      <a:cubicBezTo>
                        <a:pt x="99572" y="66427"/>
                        <a:pt x="94699" y="80249"/>
                        <a:pt x="85322" y="90822"/>
                      </a:cubicBezTo>
                      <a:cubicBezTo>
                        <a:pt x="75812" y="100671"/>
                        <a:pt x="62500" y="105922"/>
                        <a:pt x="48820" y="105222"/>
                      </a:cubicBezTo>
                      <a:close/>
                      <a:moveTo>
                        <a:pt x="49992" y="13631"/>
                      </a:moveTo>
                      <a:cubicBezTo>
                        <a:pt x="40666" y="13238"/>
                        <a:pt x="31658" y="17122"/>
                        <a:pt x="25546" y="24180"/>
                      </a:cubicBezTo>
                      <a:cubicBezTo>
                        <a:pt x="19100" y="32477"/>
                        <a:pt x="15884" y="42828"/>
                        <a:pt x="16504" y="53315"/>
                      </a:cubicBezTo>
                      <a:cubicBezTo>
                        <a:pt x="15935" y="63487"/>
                        <a:pt x="19150" y="73510"/>
                        <a:pt x="25546" y="81445"/>
                      </a:cubicBezTo>
                      <a:cubicBezTo>
                        <a:pt x="31775" y="88318"/>
                        <a:pt x="40733" y="92062"/>
                        <a:pt x="49992" y="91659"/>
                      </a:cubicBezTo>
                      <a:cubicBezTo>
                        <a:pt x="59151" y="92223"/>
                        <a:pt x="68059" y="88513"/>
                        <a:pt x="74104" y="81612"/>
                      </a:cubicBezTo>
                      <a:cubicBezTo>
                        <a:pt x="80182" y="73287"/>
                        <a:pt x="83145" y="63097"/>
                        <a:pt x="82476" y="52813"/>
                      </a:cubicBezTo>
                      <a:cubicBezTo>
                        <a:pt x="83112" y="42480"/>
                        <a:pt x="80149" y="32246"/>
                        <a:pt x="74104" y="23845"/>
                      </a:cubicBezTo>
                      <a:cubicBezTo>
                        <a:pt x="67808" y="16612"/>
                        <a:pt x="58365" y="12921"/>
                        <a:pt x="48820" y="13966"/>
                      </a:cubicBezTo>
                      <a:close/>
                    </a:path>
                  </a:pathLst>
                </a:custGeom>
                <a:solidFill>
                  <a:srgbClr val="1E1E1E"/>
                </a:solidFill>
                <a:ln w="16732"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13FF593C-32AE-4DB7-B395-F6D718D15082}"/>
                    </a:ext>
                  </a:extLst>
                </p:cNvPr>
                <p:cNvSpPr/>
                <p:nvPr/>
              </p:nvSpPr>
              <p:spPr>
                <a:xfrm>
                  <a:off x="5085717" y="942300"/>
                  <a:ext cx="84725" cy="102866"/>
                </a:xfrm>
                <a:custGeom>
                  <a:avLst/>
                  <a:gdLst>
                    <a:gd name="connsiteX0" fmla="*/ 84725 w 84725"/>
                    <a:gd name="connsiteY0" fmla="*/ 102866 h 102866"/>
                    <a:gd name="connsiteX1" fmla="*/ 67981 w 84725"/>
                    <a:gd name="connsiteY1" fmla="*/ 102866 h 102866"/>
                    <a:gd name="connsiteX2" fmla="*/ 67981 w 84725"/>
                    <a:gd name="connsiteY2" fmla="*/ 45601 h 102866"/>
                    <a:gd name="connsiteX3" fmla="*/ 44707 w 84725"/>
                    <a:gd name="connsiteY3" fmla="*/ 13620 h 102866"/>
                    <a:gd name="connsiteX4" fmla="*/ 24781 w 84725"/>
                    <a:gd name="connsiteY4" fmla="*/ 22662 h 102866"/>
                    <a:gd name="connsiteX5" fmla="*/ 16744 w 84725"/>
                    <a:gd name="connsiteY5" fmla="*/ 45601 h 102866"/>
                    <a:gd name="connsiteX6" fmla="*/ 16744 w 84725"/>
                    <a:gd name="connsiteY6" fmla="*/ 102866 h 102866"/>
                    <a:gd name="connsiteX7" fmla="*/ 0 w 84725"/>
                    <a:gd name="connsiteY7" fmla="*/ 102866 h 102866"/>
                    <a:gd name="connsiteX8" fmla="*/ 0 w 84725"/>
                    <a:gd name="connsiteY8" fmla="*/ 2402 h 102866"/>
                    <a:gd name="connsiteX9" fmla="*/ 16744 w 84725"/>
                    <a:gd name="connsiteY9" fmla="*/ 2402 h 102866"/>
                    <a:gd name="connsiteX10" fmla="*/ 16744 w 84725"/>
                    <a:gd name="connsiteY10" fmla="*/ 19146 h 102866"/>
                    <a:gd name="connsiteX11" fmla="*/ 16744 w 84725"/>
                    <a:gd name="connsiteY11" fmla="*/ 19146 h 102866"/>
                    <a:gd name="connsiteX12" fmla="*/ 50232 w 84725"/>
                    <a:gd name="connsiteY12" fmla="*/ 57 h 102866"/>
                    <a:gd name="connsiteX13" fmla="*/ 75349 w 84725"/>
                    <a:gd name="connsiteY13" fmla="*/ 10774 h 102866"/>
                    <a:gd name="connsiteX14" fmla="*/ 84055 w 84725"/>
                    <a:gd name="connsiteY14" fmla="*/ 41415 h 10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66">
                      <a:moveTo>
                        <a:pt x="84725" y="102866"/>
                      </a:moveTo>
                      <a:lnTo>
                        <a:pt x="67981" y="102866"/>
                      </a:lnTo>
                      <a:lnTo>
                        <a:pt x="67981" y="45601"/>
                      </a:lnTo>
                      <a:cubicBezTo>
                        <a:pt x="67981" y="24336"/>
                        <a:pt x="60279" y="13620"/>
                        <a:pt x="44707" y="13620"/>
                      </a:cubicBezTo>
                      <a:cubicBezTo>
                        <a:pt x="37038" y="13431"/>
                        <a:pt x="29687" y="16761"/>
                        <a:pt x="24781" y="22662"/>
                      </a:cubicBezTo>
                      <a:cubicBezTo>
                        <a:pt x="19323" y="29031"/>
                        <a:pt x="16459" y="37218"/>
                        <a:pt x="16744" y="45601"/>
                      </a:cubicBezTo>
                      <a:lnTo>
                        <a:pt x="16744" y="102866"/>
                      </a:lnTo>
                      <a:lnTo>
                        <a:pt x="0" y="102866"/>
                      </a:lnTo>
                      <a:lnTo>
                        <a:pt x="0" y="2402"/>
                      </a:lnTo>
                      <a:lnTo>
                        <a:pt x="16744" y="2402"/>
                      </a:lnTo>
                      <a:lnTo>
                        <a:pt x="16744" y="19146"/>
                      </a:lnTo>
                      <a:lnTo>
                        <a:pt x="16744" y="19146"/>
                      </a:lnTo>
                      <a:cubicBezTo>
                        <a:pt x="23308" y="6869"/>
                        <a:pt x="36334" y="-554"/>
                        <a:pt x="50232" y="57"/>
                      </a:cubicBezTo>
                      <a:cubicBezTo>
                        <a:pt x="59827" y="-532"/>
                        <a:pt x="69136" y="3441"/>
                        <a:pt x="75349" y="10774"/>
                      </a:cubicBezTo>
                      <a:cubicBezTo>
                        <a:pt x="81745" y="19651"/>
                        <a:pt x="84825" y="30497"/>
                        <a:pt x="84055" y="41415"/>
                      </a:cubicBezTo>
                      <a:close/>
                    </a:path>
                  </a:pathLst>
                </a:custGeom>
                <a:solidFill>
                  <a:srgbClr val="1E1E1E"/>
                </a:solidFill>
                <a:ln w="16732"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B55345F-7AE0-4538-8FAC-EF9A96DC0718}"/>
                    </a:ext>
                  </a:extLst>
                </p:cNvPr>
                <p:cNvSpPr/>
                <p:nvPr/>
              </p:nvSpPr>
              <p:spPr>
                <a:xfrm>
                  <a:off x="5187521" y="915065"/>
                  <a:ext cx="58939" cy="132312"/>
                </a:xfrm>
                <a:custGeom>
                  <a:avLst/>
                  <a:gdLst>
                    <a:gd name="connsiteX0" fmla="*/ 58270 w 58939"/>
                    <a:gd name="connsiteY0" fmla="*/ 129097 h 132312"/>
                    <a:gd name="connsiteX1" fmla="*/ 43200 w 58939"/>
                    <a:gd name="connsiteY1" fmla="*/ 132279 h 132312"/>
                    <a:gd name="connsiteX2" fmla="*/ 16744 w 58939"/>
                    <a:gd name="connsiteY2" fmla="*/ 102809 h 132312"/>
                    <a:gd name="connsiteX3" fmla="*/ 16744 w 58939"/>
                    <a:gd name="connsiteY3" fmla="*/ 43367 h 132312"/>
                    <a:gd name="connsiteX4" fmla="*/ 0 w 58939"/>
                    <a:gd name="connsiteY4" fmla="*/ 43367 h 132312"/>
                    <a:gd name="connsiteX5" fmla="*/ 0 w 58939"/>
                    <a:gd name="connsiteY5" fmla="*/ 29637 h 132312"/>
                    <a:gd name="connsiteX6" fmla="*/ 16744 w 58939"/>
                    <a:gd name="connsiteY6" fmla="*/ 29637 h 132312"/>
                    <a:gd name="connsiteX7" fmla="*/ 16744 w 58939"/>
                    <a:gd name="connsiteY7" fmla="*/ 5191 h 132312"/>
                    <a:gd name="connsiteX8" fmla="*/ 33488 w 58939"/>
                    <a:gd name="connsiteY8" fmla="*/ 0 h 132312"/>
                    <a:gd name="connsiteX9" fmla="*/ 33488 w 58939"/>
                    <a:gd name="connsiteY9" fmla="*/ 29637 h 132312"/>
                    <a:gd name="connsiteX10" fmla="*/ 58940 w 58939"/>
                    <a:gd name="connsiteY10" fmla="*/ 29637 h 132312"/>
                    <a:gd name="connsiteX11" fmla="*/ 58940 w 58939"/>
                    <a:gd name="connsiteY11" fmla="*/ 43367 h 132312"/>
                    <a:gd name="connsiteX12" fmla="*/ 33488 w 58939"/>
                    <a:gd name="connsiteY12" fmla="*/ 43367 h 132312"/>
                    <a:gd name="connsiteX13" fmla="*/ 33488 w 58939"/>
                    <a:gd name="connsiteY13" fmla="*/ 99962 h 132312"/>
                    <a:gd name="connsiteX14" fmla="*/ 37005 w 58939"/>
                    <a:gd name="connsiteY14" fmla="*/ 114530 h 132312"/>
                    <a:gd name="connsiteX15" fmla="*/ 48391 w 58939"/>
                    <a:gd name="connsiteY15" fmla="*/ 118716 h 132312"/>
                    <a:gd name="connsiteX16" fmla="*/ 58940 w 58939"/>
                    <a:gd name="connsiteY16" fmla="*/ 115367 h 13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39" h="132312">
                      <a:moveTo>
                        <a:pt x="58270" y="129097"/>
                      </a:moveTo>
                      <a:cubicBezTo>
                        <a:pt x="53598" y="131430"/>
                        <a:pt x="48408" y="132526"/>
                        <a:pt x="43200" y="132279"/>
                      </a:cubicBezTo>
                      <a:cubicBezTo>
                        <a:pt x="25618" y="132279"/>
                        <a:pt x="16744" y="122567"/>
                        <a:pt x="16744" y="102809"/>
                      </a:cubicBezTo>
                      <a:lnTo>
                        <a:pt x="16744" y="43367"/>
                      </a:lnTo>
                      <a:lnTo>
                        <a:pt x="0" y="43367"/>
                      </a:lnTo>
                      <a:lnTo>
                        <a:pt x="0" y="29637"/>
                      </a:lnTo>
                      <a:lnTo>
                        <a:pt x="16744" y="29637"/>
                      </a:lnTo>
                      <a:lnTo>
                        <a:pt x="16744" y="5191"/>
                      </a:lnTo>
                      <a:lnTo>
                        <a:pt x="33488" y="0"/>
                      </a:lnTo>
                      <a:lnTo>
                        <a:pt x="33488" y="29637"/>
                      </a:lnTo>
                      <a:lnTo>
                        <a:pt x="58940" y="29637"/>
                      </a:lnTo>
                      <a:lnTo>
                        <a:pt x="58940" y="43367"/>
                      </a:lnTo>
                      <a:lnTo>
                        <a:pt x="33488" y="43367"/>
                      </a:lnTo>
                      <a:lnTo>
                        <a:pt x="33488" y="99962"/>
                      </a:lnTo>
                      <a:cubicBezTo>
                        <a:pt x="33053" y="105071"/>
                        <a:pt x="34275" y="110185"/>
                        <a:pt x="37005" y="114530"/>
                      </a:cubicBezTo>
                      <a:cubicBezTo>
                        <a:pt x="39952" y="117617"/>
                        <a:pt x="44154" y="119163"/>
                        <a:pt x="48391" y="118716"/>
                      </a:cubicBezTo>
                      <a:cubicBezTo>
                        <a:pt x="52191" y="118828"/>
                        <a:pt x="55909" y="117647"/>
                        <a:pt x="58940" y="115367"/>
                      </a:cubicBezTo>
                      <a:close/>
                    </a:path>
                  </a:pathLst>
                </a:custGeom>
                <a:solidFill>
                  <a:srgbClr val="1E1E1E"/>
                </a:solidFill>
                <a:ln w="16732"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617EE3E-4527-4DE4-92C6-432A09694E23}"/>
                    </a:ext>
                  </a:extLst>
                </p:cNvPr>
                <p:cNvSpPr/>
                <p:nvPr/>
              </p:nvSpPr>
              <p:spPr>
                <a:xfrm>
                  <a:off x="5261498" y="941184"/>
                  <a:ext cx="79399" cy="106050"/>
                </a:xfrm>
                <a:custGeom>
                  <a:avLst/>
                  <a:gdLst>
                    <a:gd name="connsiteX0" fmla="*/ 79400 w 79399"/>
                    <a:gd name="connsiteY0" fmla="*/ 103982 h 106050"/>
                    <a:gd name="connsiteX1" fmla="*/ 62655 w 79399"/>
                    <a:gd name="connsiteY1" fmla="*/ 103982 h 106050"/>
                    <a:gd name="connsiteX2" fmla="*/ 62655 w 79399"/>
                    <a:gd name="connsiteY2" fmla="*/ 89248 h 106050"/>
                    <a:gd name="connsiteX3" fmla="*/ 62655 w 79399"/>
                    <a:gd name="connsiteY3" fmla="*/ 89248 h 106050"/>
                    <a:gd name="connsiteX4" fmla="*/ 32014 w 79399"/>
                    <a:gd name="connsiteY4" fmla="*/ 105992 h 106050"/>
                    <a:gd name="connsiteX5" fmla="*/ 8405 w 79399"/>
                    <a:gd name="connsiteY5" fmla="*/ 98122 h 106050"/>
                    <a:gd name="connsiteX6" fmla="*/ 33 w 79399"/>
                    <a:gd name="connsiteY6" fmla="*/ 77024 h 106050"/>
                    <a:gd name="connsiteX7" fmla="*/ 33521 w 79399"/>
                    <a:gd name="connsiteY7" fmla="*/ 43536 h 106050"/>
                    <a:gd name="connsiteX8" fmla="*/ 63493 w 79399"/>
                    <a:gd name="connsiteY8" fmla="*/ 39350 h 106050"/>
                    <a:gd name="connsiteX9" fmla="*/ 42897 w 79399"/>
                    <a:gd name="connsiteY9" fmla="*/ 13732 h 106050"/>
                    <a:gd name="connsiteX10" fmla="*/ 9409 w 79399"/>
                    <a:gd name="connsiteY10" fmla="*/ 26122 h 106050"/>
                    <a:gd name="connsiteX11" fmla="*/ 9409 w 79399"/>
                    <a:gd name="connsiteY11" fmla="*/ 9378 h 106050"/>
                    <a:gd name="connsiteX12" fmla="*/ 42897 w 79399"/>
                    <a:gd name="connsiteY12" fmla="*/ 1 h 106050"/>
                    <a:gd name="connsiteX13" fmla="*/ 78395 w 79399"/>
                    <a:gd name="connsiteY13" fmla="*/ 37508 h 106050"/>
                    <a:gd name="connsiteX14" fmla="*/ 62655 w 79399"/>
                    <a:gd name="connsiteY14" fmla="*/ 53750 h 106050"/>
                    <a:gd name="connsiteX15" fmla="*/ 38544 w 79399"/>
                    <a:gd name="connsiteY15" fmla="*/ 57099 h 106050"/>
                    <a:gd name="connsiteX16" fmla="*/ 21800 w 79399"/>
                    <a:gd name="connsiteY16" fmla="*/ 62624 h 106050"/>
                    <a:gd name="connsiteX17" fmla="*/ 16107 w 79399"/>
                    <a:gd name="connsiteY17" fmla="*/ 76690 h 106050"/>
                    <a:gd name="connsiteX18" fmla="*/ 21297 w 79399"/>
                    <a:gd name="connsiteY18" fmla="*/ 88745 h 106050"/>
                    <a:gd name="connsiteX19" fmla="*/ 35362 w 79399"/>
                    <a:gd name="connsiteY19" fmla="*/ 93266 h 106050"/>
                    <a:gd name="connsiteX20" fmla="*/ 55121 w 79399"/>
                    <a:gd name="connsiteY20" fmla="*/ 84894 h 106050"/>
                    <a:gd name="connsiteX21" fmla="*/ 62823 w 79399"/>
                    <a:gd name="connsiteY21" fmla="*/ 63797 h 10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399" h="106050">
                      <a:moveTo>
                        <a:pt x="79400" y="103982"/>
                      </a:moveTo>
                      <a:lnTo>
                        <a:pt x="62655" y="103982"/>
                      </a:lnTo>
                      <a:lnTo>
                        <a:pt x="62655" y="89248"/>
                      </a:lnTo>
                      <a:lnTo>
                        <a:pt x="62655" y="89248"/>
                      </a:lnTo>
                      <a:cubicBezTo>
                        <a:pt x="56393" y="100133"/>
                        <a:pt x="44555" y="106598"/>
                        <a:pt x="32014" y="105992"/>
                      </a:cubicBezTo>
                      <a:cubicBezTo>
                        <a:pt x="23424" y="106499"/>
                        <a:pt x="14968" y="103681"/>
                        <a:pt x="8405" y="98122"/>
                      </a:cubicBezTo>
                      <a:cubicBezTo>
                        <a:pt x="2695" y="92627"/>
                        <a:pt x="-353" y="84936"/>
                        <a:pt x="33" y="77024"/>
                      </a:cubicBezTo>
                      <a:cubicBezTo>
                        <a:pt x="33" y="58271"/>
                        <a:pt x="11084" y="47387"/>
                        <a:pt x="33521" y="43536"/>
                      </a:cubicBezTo>
                      <a:lnTo>
                        <a:pt x="63493" y="39350"/>
                      </a:lnTo>
                      <a:cubicBezTo>
                        <a:pt x="63493" y="22271"/>
                        <a:pt x="56628" y="13732"/>
                        <a:pt x="42897" y="13732"/>
                      </a:cubicBezTo>
                      <a:cubicBezTo>
                        <a:pt x="30590" y="13621"/>
                        <a:pt x="18685" y="18030"/>
                        <a:pt x="9409" y="26122"/>
                      </a:cubicBezTo>
                      <a:lnTo>
                        <a:pt x="9409" y="9378"/>
                      </a:lnTo>
                      <a:cubicBezTo>
                        <a:pt x="19472" y="3171"/>
                        <a:pt x="31076" y="-79"/>
                        <a:pt x="42897" y="1"/>
                      </a:cubicBezTo>
                      <a:cubicBezTo>
                        <a:pt x="66507" y="1"/>
                        <a:pt x="78395" y="12560"/>
                        <a:pt x="78395" y="37508"/>
                      </a:cubicBezTo>
                      <a:close/>
                      <a:moveTo>
                        <a:pt x="62655" y="53750"/>
                      </a:moveTo>
                      <a:lnTo>
                        <a:pt x="38544" y="57099"/>
                      </a:lnTo>
                      <a:cubicBezTo>
                        <a:pt x="32616" y="57621"/>
                        <a:pt x="26873" y="59512"/>
                        <a:pt x="21800" y="62624"/>
                      </a:cubicBezTo>
                      <a:cubicBezTo>
                        <a:pt x="17764" y="66134"/>
                        <a:pt x="15655" y="71362"/>
                        <a:pt x="16107" y="76690"/>
                      </a:cubicBezTo>
                      <a:cubicBezTo>
                        <a:pt x="15956" y="81281"/>
                        <a:pt x="17848" y="85701"/>
                        <a:pt x="21297" y="88745"/>
                      </a:cubicBezTo>
                      <a:cubicBezTo>
                        <a:pt x="25283" y="91912"/>
                        <a:pt x="30272" y="93519"/>
                        <a:pt x="35362" y="93266"/>
                      </a:cubicBezTo>
                      <a:cubicBezTo>
                        <a:pt x="42864" y="93501"/>
                        <a:pt x="50080" y="90441"/>
                        <a:pt x="55121" y="84894"/>
                      </a:cubicBezTo>
                      <a:cubicBezTo>
                        <a:pt x="60378" y="79154"/>
                        <a:pt x="63141" y="71571"/>
                        <a:pt x="62823" y="63797"/>
                      </a:cubicBezTo>
                      <a:close/>
                    </a:path>
                  </a:pathLst>
                </a:custGeom>
                <a:solidFill>
                  <a:srgbClr val="1E1E1E"/>
                </a:solidFill>
                <a:ln w="16732"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9819F203-142F-421B-8D7A-5B9AE77795B7}"/>
                    </a:ext>
                  </a:extLst>
                </p:cNvPr>
                <p:cNvSpPr/>
                <p:nvPr/>
              </p:nvSpPr>
              <p:spPr>
                <a:xfrm>
                  <a:off x="5367512" y="898319"/>
                  <a:ext cx="21111" cy="146847"/>
                </a:xfrm>
                <a:custGeom>
                  <a:avLst/>
                  <a:gdLst>
                    <a:gd name="connsiteX0" fmla="*/ 10557 w 21111"/>
                    <a:gd name="connsiteY0" fmla="*/ 20932 h 146847"/>
                    <a:gd name="connsiteX1" fmla="*/ 3189 w 21111"/>
                    <a:gd name="connsiteY1" fmla="*/ 17918 h 146847"/>
                    <a:gd name="connsiteX2" fmla="*/ 8 w 21111"/>
                    <a:gd name="connsiteY2" fmla="*/ 10551 h 146847"/>
                    <a:gd name="connsiteX3" fmla="*/ 10557 w 21111"/>
                    <a:gd name="connsiteY3" fmla="*/ 2 h 146847"/>
                    <a:gd name="connsiteX4" fmla="*/ 17924 w 21111"/>
                    <a:gd name="connsiteY4" fmla="*/ 3016 h 146847"/>
                    <a:gd name="connsiteX5" fmla="*/ 21106 w 21111"/>
                    <a:gd name="connsiteY5" fmla="*/ 10551 h 146847"/>
                    <a:gd name="connsiteX6" fmla="*/ 17924 w 21111"/>
                    <a:gd name="connsiteY6" fmla="*/ 17918 h 146847"/>
                    <a:gd name="connsiteX7" fmla="*/ 10557 w 21111"/>
                    <a:gd name="connsiteY7" fmla="*/ 20932 h 146847"/>
                    <a:gd name="connsiteX8" fmla="*/ 18259 w 21111"/>
                    <a:gd name="connsiteY8" fmla="*/ 146848 h 146847"/>
                    <a:gd name="connsiteX9" fmla="*/ 1515 w 21111"/>
                    <a:gd name="connsiteY9" fmla="*/ 146848 h 146847"/>
                    <a:gd name="connsiteX10" fmla="*/ 1515 w 21111"/>
                    <a:gd name="connsiteY10" fmla="*/ 46383 h 146847"/>
                    <a:gd name="connsiteX11" fmla="*/ 18259 w 21111"/>
                    <a:gd name="connsiteY11"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1" h="146847">
                      <a:moveTo>
                        <a:pt x="10557" y="20932"/>
                      </a:moveTo>
                      <a:cubicBezTo>
                        <a:pt x="7794" y="21006"/>
                        <a:pt x="5115" y="19911"/>
                        <a:pt x="3189" y="17918"/>
                      </a:cubicBezTo>
                      <a:cubicBezTo>
                        <a:pt x="1063" y="16078"/>
                        <a:pt x="-109" y="13364"/>
                        <a:pt x="8" y="10551"/>
                      </a:cubicBezTo>
                      <a:cubicBezTo>
                        <a:pt x="8" y="4725"/>
                        <a:pt x="4730" y="2"/>
                        <a:pt x="10557" y="2"/>
                      </a:cubicBezTo>
                      <a:cubicBezTo>
                        <a:pt x="13320" y="-50"/>
                        <a:pt x="15982" y="1040"/>
                        <a:pt x="17924" y="3016"/>
                      </a:cubicBezTo>
                      <a:cubicBezTo>
                        <a:pt x="20034" y="4936"/>
                        <a:pt x="21206" y="7692"/>
                        <a:pt x="21106" y="10551"/>
                      </a:cubicBezTo>
                      <a:cubicBezTo>
                        <a:pt x="21156" y="13350"/>
                        <a:pt x="20000" y="16036"/>
                        <a:pt x="17924" y="17918"/>
                      </a:cubicBezTo>
                      <a:cubicBezTo>
                        <a:pt x="15982" y="19894"/>
                        <a:pt x="13320" y="20984"/>
                        <a:pt x="10557" y="20932"/>
                      </a:cubicBezTo>
                      <a:close/>
                      <a:moveTo>
                        <a:pt x="18259" y="146848"/>
                      </a:moveTo>
                      <a:lnTo>
                        <a:pt x="1515" y="146848"/>
                      </a:lnTo>
                      <a:lnTo>
                        <a:pt x="1515" y="46383"/>
                      </a:lnTo>
                      <a:lnTo>
                        <a:pt x="18259" y="46383"/>
                      </a:lnTo>
                      <a:close/>
                    </a:path>
                  </a:pathLst>
                </a:custGeom>
                <a:solidFill>
                  <a:srgbClr val="1E1E1E"/>
                </a:solidFill>
                <a:ln w="16732"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503CD64-6ECB-4D9B-B53D-57DA9A7FF420}"/>
                    </a:ext>
                  </a:extLst>
                </p:cNvPr>
                <p:cNvSpPr/>
                <p:nvPr/>
              </p:nvSpPr>
              <p:spPr>
                <a:xfrm>
                  <a:off x="5415074" y="942295"/>
                  <a:ext cx="84725" cy="102871"/>
                </a:xfrm>
                <a:custGeom>
                  <a:avLst/>
                  <a:gdLst>
                    <a:gd name="connsiteX0" fmla="*/ 84725 w 84725"/>
                    <a:gd name="connsiteY0" fmla="*/ 102871 h 102871"/>
                    <a:gd name="connsiteX1" fmla="*/ 67981 w 84725"/>
                    <a:gd name="connsiteY1" fmla="*/ 102871 h 102871"/>
                    <a:gd name="connsiteX2" fmla="*/ 67981 w 84725"/>
                    <a:gd name="connsiteY2" fmla="*/ 45606 h 102871"/>
                    <a:gd name="connsiteX3" fmla="*/ 44707 w 84725"/>
                    <a:gd name="connsiteY3" fmla="*/ 13625 h 102871"/>
                    <a:gd name="connsiteX4" fmla="*/ 24614 w 84725"/>
                    <a:gd name="connsiteY4" fmla="*/ 22667 h 102871"/>
                    <a:gd name="connsiteX5" fmla="*/ 16744 w 84725"/>
                    <a:gd name="connsiteY5" fmla="*/ 45606 h 102871"/>
                    <a:gd name="connsiteX6" fmla="*/ 16744 w 84725"/>
                    <a:gd name="connsiteY6" fmla="*/ 102871 h 102871"/>
                    <a:gd name="connsiteX7" fmla="*/ 0 w 84725"/>
                    <a:gd name="connsiteY7" fmla="*/ 102871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2 h 102871"/>
                    <a:gd name="connsiteX13" fmla="*/ 75516 w 84725"/>
                    <a:gd name="connsiteY13" fmla="*/ 10779 h 102871"/>
                    <a:gd name="connsiteX14" fmla="*/ 84223 w 84725"/>
                    <a:gd name="connsiteY14" fmla="*/ 41420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1"/>
                      </a:moveTo>
                      <a:lnTo>
                        <a:pt x="67981" y="102871"/>
                      </a:lnTo>
                      <a:lnTo>
                        <a:pt x="67981" y="45606"/>
                      </a:lnTo>
                      <a:cubicBezTo>
                        <a:pt x="67981" y="24341"/>
                        <a:pt x="60279" y="13625"/>
                        <a:pt x="44707" y="13625"/>
                      </a:cubicBezTo>
                      <a:cubicBezTo>
                        <a:pt x="36988" y="13481"/>
                        <a:pt x="29621" y="16800"/>
                        <a:pt x="24614" y="22667"/>
                      </a:cubicBezTo>
                      <a:cubicBezTo>
                        <a:pt x="19222" y="29062"/>
                        <a:pt x="16409" y="37246"/>
                        <a:pt x="16744" y="45606"/>
                      </a:cubicBezTo>
                      <a:lnTo>
                        <a:pt x="16744" y="102871"/>
                      </a:lnTo>
                      <a:lnTo>
                        <a:pt x="0" y="102871"/>
                      </a:lnTo>
                      <a:lnTo>
                        <a:pt x="0" y="2407"/>
                      </a:lnTo>
                      <a:lnTo>
                        <a:pt x="16744" y="2407"/>
                      </a:lnTo>
                      <a:lnTo>
                        <a:pt x="16744" y="19151"/>
                      </a:lnTo>
                      <a:lnTo>
                        <a:pt x="16744" y="19151"/>
                      </a:lnTo>
                      <a:cubicBezTo>
                        <a:pt x="23308" y="6874"/>
                        <a:pt x="36318" y="-549"/>
                        <a:pt x="50232" y="62"/>
                      </a:cubicBezTo>
                      <a:cubicBezTo>
                        <a:pt x="59877" y="-554"/>
                        <a:pt x="69254" y="3418"/>
                        <a:pt x="75516" y="10779"/>
                      </a:cubicBezTo>
                      <a:cubicBezTo>
                        <a:pt x="81912" y="19656"/>
                        <a:pt x="84993" y="30502"/>
                        <a:pt x="84223" y="41420"/>
                      </a:cubicBezTo>
                      <a:close/>
                    </a:path>
                  </a:pathLst>
                </a:custGeom>
                <a:solidFill>
                  <a:srgbClr val="1E1E1E"/>
                </a:solidFill>
                <a:ln w="16732"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82083811-79A8-4238-AF6E-FD64BC82285E}"/>
                    </a:ext>
                  </a:extLst>
                </p:cNvPr>
                <p:cNvSpPr/>
                <p:nvPr/>
              </p:nvSpPr>
              <p:spPr>
                <a:xfrm>
                  <a:off x="5522797" y="942307"/>
                  <a:ext cx="88284" cy="105267"/>
                </a:xfrm>
                <a:custGeom>
                  <a:avLst/>
                  <a:gdLst>
                    <a:gd name="connsiteX0" fmla="*/ 87681 w 88284"/>
                    <a:gd name="connsiteY0" fmla="*/ 56646 h 105267"/>
                    <a:gd name="connsiteX1" fmla="*/ 16853 w 88284"/>
                    <a:gd name="connsiteY1" fmla="*/ 56646 h 105267"/>
                    <a:gd name="connsiteX2" fmla="*/ 25895 w 88284"/>
                    <a:gd name="connsiteY2" fmla="*/ 82600 h 105267"/>
                    <a:gd name="connsiteX3" fmla="*/ 49504 w 88284"/>
                    <a:gd name="connsiteY3" fmla="*/ 91641 h 105267"/>
                    <a:gd name="connsiteX4" fmla="*/ 80816 w 88284"/>
                    <a:gd name="connsiteY4" fmla="*/ 80590 h 105267"/>
                    <a:gd name="connsiteX5" fmla="*/ 80816 w 88284"/>
                    <a:gd name="connsiteY5" fmla="*/ 95660 h 105267"/>
                    <a:gd name="connsiteX6" fmla="*/ 45821 w 88284"/>
                    <a:gd name="connsiteY6" fmla="*/ 105204 h 105267"/>
                    <a:gd name="connsiteX7" fmla="*/ 12332 w 88284"/>
                    <a:gd name="connsiteY7" fmla="*/ 91641 h 105267"/>
                    <a:gd name="connsiteX8" fmla="*/ 109 w 88284"/>
                    <a:gd name="connsiteY8" fmla="*/ 53130 h 105267"/>
                    <a:gd name="connsiteX9" fmla="*/ 13505 w 88284"/>
                    <a:gd name="connsiteY9" fmla="*/ 14786 h 105267"/>
                    <a:gd name="connsiteX10" fmla="*/ 46993 w 88284"/>
                    <a:gd name="connsiteY10" fmla="*/ 51 h 105267"/>
                    <a:gd name="connsiteX11" fmla="*/ 77467 w 88284"/>
                    <a:gd name="connsiteY11" fmla="*/ 12777 h 105267"/>
                    <a:gd name="connsiteX12" fmla="*/ 88183 w 88284"/>
                    <a:gd name="connsiteY12" fmla="*/ 48274 h 105267"/>
                    <a:gd name="connsiteX13" fmla="*/ 70937 w 88284"/>
                    <a:gd name="connsiteY13" fmla="*/ 43083 h 105267"/>
                    <a:gd name="connsiteX14" fmla="*/ 64239 w 88284"/>
                    <a:gd name="connsiteY14" fmla="*/ 21316 h 105267"/>
                    <a:gd name="connsiteX15" fmla="*/ 45821 w 88284"/>
                    <a:gd name="connsiteY15" fmla="*/ 13614 h 105267"/>
                    <a:gd name="connsiteX16" fmla="*/ 26565 w 88284"/>
                    <a:gd name="connsiteY16" fmla="*/ 21818 h 105267"/>
                    <a:gd name="connsiteX17" fmla="*/ 16686 w 88284"/>
                    <a:gd name="connsiteY17" fmla="*/ 43083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84" h="105267">
                      <a:moveTo>
                        <a:pt x="87681" y="56646"/>
                      </a:moveTo>
                      <a:lnTo>
                        <a:pt x="16853" y="56646"/>
                      </a:lnTo>
                      <a:cubicBezTo>
                        <a:pt x="16385" y="66142"/>
                        <a:pt x="19633" y="75448"/>
                        <a:pt x="25895" y="82600"/>
                      </a:cubicBezTo>
                      <a:cubicBezTo>
                        <a:pt x="32124" y="88833"/>
                        <a:pt x="40714" y="92122"/>
                        <a:pt x="49504" y="91641"/>
                      </a:cubicBezTo>
                      <a:cubicBezTo>
                        <a:pt x="60890" y="91613"/>
                        <a:pt x="71941" y="87717"/>
                        <a:pt x="80816" y="80590"/>
                      </a:cubicBezTo>
                      <a:lnTo>
                        <a:pt x="80816" y="95660"/>
                      </a:lnTo>
                      <a:cubicBezTo>
                        <a:pt x="70451" y="102441"/>
                        <a:pt x="58194" y="105780"/>
                        <a:pt x="45821" y="105204"/>
                      </a:cubicBezTo>
                      <a:cubicBezTo>
                        <a:pt x="33196" y="105886"/>
                        <a:pt x="20922" y="100914"/>
                        <a:pt x="12332" y="91641"/>
                      </a:cubicBezTo>
                      <a:cubicBezTo>
                        <a:pt x="3609" y="80776"/>
                        <a:pt x="-762" y="67043"/>
                        <a:pt x="109" y="53130"/>
                      </a:cubicBezTo>
                      <a:cubicBezTo>
                        <a:pt x="-477" y="39108"/>
                        <a:pt x="4312" y="25395"/>
                        <a:pt x="13505" y="14786"/>
                      </a:cubicBezTo>
                      <a:cubicBezTo>
                        <a:pt x="21893" y="5098"/>
                        <a:pt x="34183" y="-311"/>
                        <a:pt x="46993" y="51"/>
                      </a:cubicBezTo>
                      <a:cubicBezTo>
                        <a:pt x="58563" y="-547"/>
                        <a:pt x="69765" y="4133"/>
                        <a:pt x="77467" y="12777"/>
                      </a:cubicBezTo>
                      <a:cubicBezTo>
                        <a:pt x="85169" y="22950"/>
                        <a:pt x="88970" y="35542"/>
                        <a:pt x="88183" y="48274"/>
                      </a:cubicBezTo>
                      <a:close/>
                      <a:moveTo>
                        <a:pt x="70937" y="43083"/>
                      </a:moveTo>
                      <a:cubicBezTo>
                        <a:pt x="71322" y="35267"/>
                        <a:pt x="68944" y="27567"/>
                        <a:pt x="64239" y="21316"/>
                      </a:cubicBezTo>
                      <a:cubicBezTo>
                        <a:pt x="59601" y="16072"/>
                        <a:pt x="52820" y="13235"/>
                        <a:pt x="45821" y="13614"/>
                      </a:cubicBezTo>
                      <a:cubicBezTo>
                        <a:pt x="38520" y="13461"/>
                        <a:pt x="31504" y="16449"/>
                        <a:pt x="26565" y="21818"/>
                      </a:cubicBezTo>
                      <a:cubicBezTo>
                        <a:pt x="21006" y="27614"/>
                        <a:pt x="17523" y="35095"/>
                        <a:pt x="16686" y="43083"/>
                      </a:cubicBezTo>
                      <a:close/>
                    </a:path>
                  </a:pathLst>
                </a:custGeom>
                <a:solidFill>
                  <a:srgbClr val="1E1E1E"/>
                </a:solidFill>
                <a:ln w="16732"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7B69BD9-FF3B-4647-A0F6-9D049DECC4B7}"/>
                    </a:ext>
                  </a:extLst>
                </p:cNvPr>
                <p:cNvSpPr/>
                <p:nvPr/>
              </p:nvSpPr>
              <p:spPr>
                <a:xfrm>
                  <a:off x="5634757" y="942819"/>
                  <a:ext cx="52743" cy="102347"/>
                </a:xfrm>
                <a:custGeom>
                  <a:avLst/>
                  <a:gdLst>
                    <a:gd name="connsiteX0" fmla="*/ 52576 w 52743"/>
                    <a:gd name="connsiteY0" fmla="*/ 18292 h 102347"/>
                    <a:gd name="connsiteX1" fmla="*/ 40353 w 52743"/>
                    <a:gd name="connsiteY1" fmla="*/ 14943 h 102347"/>
                    <a:gd name="connsiteX2" fmla="*/ 23609 w 52743"/>
                    <a:gd name="connsiteY2" fmla="*/ 24655 h 102347"/>
                    <a:gd name="connsiteX3" fmla="*/ 16744 w 52743"/>
                    <a:gd name="connsiteY3" fmla="*/ 51111 h 102347"/>
                    <a:gd name="connsiteX4" fmla="*/ 16744 w 52743"/>
                    <a:gd name="connsiteY4" fmla="*/ 102348 h 102347"/>
                    <a:gd name="connsiteX5" fmla="*/ 0 w 52743"/>
                    <a:gd name="connsiteY5" fmla="*/ 102348 h 102347"/>
                    <a:gd name="connsiteX6" fmla="*/ 0 w 52743"/>
                    <a:gd name="connsiteY6" fmla="*/ 1883 h 102347"/>
                    <a:gd name="connsiteX7" fmla="*/ 16744 w 52743"/>
                    <a:gd name="connsiteY7" fmla="*/ 1883 h 102347"/>
                    <a:gd name="connsiteX8" fmla="*/ 16744 w 52743"/>
                    <a:gd name="connsiteY8" fmla="*/ 22646 h 102347"/>
                    <a:gd name="connsiteX9" fmla="*/ 16744 w 52743"/>
                    <a:gd name="connsiteY9" fmla="*/ 22646 h 102347"/>
                    <a:gd name="connsiteX10" fmla="*/ 27292 w 52743"/>
                    <a:gd name="connsiteY10" fmla="*/ 5902 h 102347"/>
                    <a:gd name="connsiteX11" fmla="*/ 43032 w 52743"/>
                    <a:gd name="connsiteY11" fmla="*/ 41 h 102347"/>
                    <a:gd name="connsiteX12" fmla="*/ 52744 w 52743"/>
                    <a:gd name="connsiteY12" fmla="*/ 1381 h 102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47">
                      <a:moveTo>
                        <a:pt x="52576" y="18292"/>
                      </a:moveTo>
                      <a:cubicBezTo>
                        <a:pt x="48976" y="15864"/>
                        <a:pt x="44690" y="14687"/>
                        <a:pt x="40353" y="14943"/>
                      </a:cubicBezTo>
                      <a:cubicBezTo>
                        <a:pt x="33521" y="15250"/>
                        <a:pt x="27276" y="18877"/>
                        <a:pt x="23609" y="24655"/>
                      </a:cubicBezTo>
                      <a:cubicBezTo>
                        <a:pt x="18686" y="32572"/>
                        <a:pt x="16292" y="41799"/>
                        <a:pt x="16744" y="51111"/>
                      </a:cubicBezTo>
                      <a:lnTo>
                        <a:pt x="16744" y="102348"/>
                      </a:lnTo>
                      <a:lnTo>
                        <a:pt x="0" y="102348"/>
                      </a:lnTo>
                      <a:lnTo>
                        <a:pt x="0" y="1883"/>
                      </a:lnTo>
                      <a:lnTo>
                        <a:pt x="16744" y="1883"/>
                      </a:lnTo>
                      <a:lnTo>
                        <a:pt x="16744" y="22646"/>
                      </a:lnTo>
                      <a:lnTo>
                        <a:pt x="16744" y="22646"/>
                      </a:lnTo>
                      <a:cubicBezTo>
                        <a:pt x="18636" y="16196"/>
                        <a:pt x="22303" y="10399"/>
                        <a:pt x="27292" y="5902"/>
                      </a:cubicBezTo>
                      <a:cubicBezTo>
                        <a:pt x="31663" y="2124"/>
                        <a:pt x="37255" y="44"/>
                        <a:pt x="43032" y="41"/>
                      </a:cubicBezTo>
                      <a:cubicBezTo>
                        <a:pt x="46331" y="-146"/>
                        <a:pt x="49629" y="309"/>
                        <a:pt x="52744" y="1381"/>
                      </a:cubicBezTo>
                      <a:close/>
                    </a:path>
                  </a:pathLst>
                </a:custGeom>
                <a:solidFill>
                  <a:srgbClr val="1E1E1E"/>
                </a:solidFill>
                <a:ln w="16732"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9A0ED4CD-B095-4C69-B173-045D55E22366}"/>
                    </a:ext>
                  </a:extLst>
                </p:cNvPr>
                <p:cNvSpPr/>
                <p:nvPr/>
              </p:nvSpPr>
              <p:spPr>
                <a:xfrm>
                  <a:off x="4921457" y="1125539"/>
                  <a:ext cx="101469" cy="140650"/>
                </a:xfrm>
                <a:custGeom>
                  <a:avLst/>
                  <a:gdLst>
                    <a:gd name="connsiteX0" fmla="*/ 101469 w 101469"/>
                    <a:gd name="connsiteY0" fmla="*/ 140651 h 140650"/>
                    <a:gd name="connsiteX1" fmla="*/ 81711 w 101469"/>
                    <a:gd name="connsiteY1" fmla="*/ 140651 h 140650"/>
                    <a:gd name="connsiteX2" fmla="*/ 57934 w 101469"/>
                    <a:gd name="connsiteY2" fmla="*/ 101302 h 140650"/>
                    <a:gd name="connsiteX3" fmla="*/ 51572 w 101469"/>
                    <a:gd name="connsiteY3" fmla="*/ 91925 h 140650"/>
                    <a:gd name="connsiteX4" fmla="*/ 45376 w 101469"/>
                    <a:gd name="connsiteY4" fmla="*/ 85562 h 140650"/>
                    <a:gd name="connsiteX5" fmla="*/ 38511 w 101469"/>
                    <a:gd name="connsiteY5" fmla="*/ 82046 h 140650"/>
                    <a:gd name="connsiteX6" fmla="*/ 30307 w 101469"/>
                    <a:gd name="connsiteY6" fmla="*/ 80874 h 140650"/>
                    <a:gd name="connsiteX7" fmla="*/ 16744 w 101469"/>
                    <a:gd name="connsiteY7" fmla="*/ 80874 h 140650"/>
                    <a:gd name="connsiteX8" fmla="*/ 16744 w 101469"/>
                    <a:gd name="connsiteY8" fmla="*/ 140651 h 140650"/>
                    <a:gd name="connsiteX9" fmla="*/ 0 w 101469"/>
                    <a:gd name="connsiteY9" fmla="*/ 140651 h 140650"/>
                    <a:gd name="connsiteX10" fmla="*/ 0 w 101469"/>
                    <a:gd name="connsiteY10" fmla="*/ 0 h 140650"/>
                    <a:gd name="connsiteX11" fmla="*/ 42027 w 101469"/>
                    <a:gd name="connsiteY11" fmla="*/ 0 h 140650"/>
                    <a:gd name="connsiteX12" fmla="*/ 58772 w 101469"/>
                    <a:gd name="connsiteY12" fmla="*/ 2344 h 140650"/>
                    <a:gd name="connsiteX13" fmla="*/ 72334 w 101469"/>
                    <a:gd name="connsiteY13" fmla="*/ 9377 h 140650"/>
                    <a:gd name="connsiteX14" fmla="*/ 81209 w 101469"/>
                    <a:gd name="connsiteY14" fmla="*/ 21098 h 140650"/>
                    <a:gd name="connsiteX15" fmla="*/ 82214 w 101469"/>
                    <a:gd name="connsiteY15" fmla="*/ 50902 h 140650"/>
                    <a:gd name="connsiteX16" fmla="*/ 76018 w 101469"/>
                    <a:gd name="connsiteY16" fmla="*/ 61953 h 140650"/>
                    <a:gd name="connsiteX17" fmla="*/ 66139 w 101469"/>
                    <a:gd name="connsiteY17" fmla="*/ 70158 h 140650"/>
                    <a:gd name="connsiteX18" fmla="*/ 53246 w 101469"/>
                    <a:gd name="connsiteY18" fmla="*/ 75349 h 140650"/>
                    <a:gd name="connsiteX19" fmla="*/ 53246 w 101469"/>
                    <a:gd name="connsiteY19" fmla="*/ 75349 h 140650"/>
                    <a:gd name="connsiteX20" fmla="*/ 59441 w 101469"/>
                    <a:gd name="connsiteY20" fmla="*/ 79032 h 140650"/>
                    <a:gd name="connsiteX21" fmla="*/ 64297 w 101469"/>
                    <a:gd name="connsiteY21" fmla="*/ 83721 h 140650"/>
                    <a:gd name="connsiteX22" fmla="*/ 68986 w 101469"/>
                    <a:gd name="connsiteY22" fmla="*/ 89916 h 140650"/>
                    <a:gd name="connsiteX23" fmla="*/ 74176 w 101469"/>
                    <a:gd name="connsiteY23" fmla="*/ 98121 h 140650"/>
                    <a:gd name="connsiteX24" fmla="*/ 17749 w 101469"/>
                    <a:gd name="connsiteY24" fmla="*/ 14902 h 140650"/>
                    <a:gd name="connsiteX25" fmla="*/ 17749 w 101469"/>
                    <a:gd name="connsiteY25" fmla="*/ 65135 h 140650"/>
                    <a:gd name="connsiteX26" fmla="*/ 40018 w 101469"/>
                    <a:gd name="connsiteY26" fmla="*/ 65135 h 140650"/>
                    <a:gd name="connsiteX27" fmla="*/ 51404 w 101469"/>
                    <a:gd name="connsiteY27" fmla="*/ 63293 h 140650"/>
                    <a:gd name="connsiteX28" fmla="*/ 60614 w 101469"/>
                    <a:gd name="connsiteY28" fmla="*/ 57935 h 140650"/>
                    <a:gd name="connsiteX29" fmla="*/ 66474 w 101469"/>
                    <a:gd name="connsiteY29" fmla="*/ 49395 h 140650"/>
                    <a:gd name="connsiteX30" fmla="*/ 68651 w 101469"/>
                    <a:gd name="connsiteY30" fmla="*/ 38009 h 140650"/>
                    <a:gd name="connsiteX31" fmla="*/ 61451 w 101469"/>
                    <a:gd name="connsiteY31" fmla="*/ 21265 h 140650"/>
                    <a:gd name="connsiteX32" fmla="*/ 40186 w 101469"/>
                    <a:gd name="connsiteY32" fmla="*/ 14902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1469" h="140650">
                      <a:moveTo>
                        <a:pt x="101469" y="140651"/>
                      </a:moveTo>
                      <a:lnTo>
                        <a:pt x="81711" y="140651"/>
                      </a:lnTo>
                      <a:lnTo>
                        <a:pt x="57934" y="101302"/>
                      </a:lnTo>
                      <a:cubicBezTo>
                        <a:pt x="56025" y="98033"/>
                        <a:pt x="53899" y="94901"/>
                        <a:pt x="51572" y="91925"/>
                      </a:cubicBezTo>
                      <a:cubicBezTo>
                        <a:pt x="49814" y="89527"/>
                        <a:pt x="47721" y="87386"/>
                        <a:pt x="45376" y="85562"/>
                      </a:cubicBezTo>
                      <a:cubicBezTo>
                        <a:pt x="43350" y="83935"/>
                        <a:pt x="41023" y="82739"/>
                        <a:pt x="38511" y="82046"/>
                      </a:cubicBezTo>
                      <a:cubicBezTo>
                        <a:pt x="35866" y="81212"/>
                        <a:pt x="33086" y="80817"/>
                        <a:pt x="30307" y="80874"/>
                      </a:cubicBezTo>
                      <a:lnTo>
                        <a:pt x="16744" y="80874"/>
                      </a:lnTo>
                      <a:lnTo>
                        <a:pt x="16744" y="140651"/>
                      </a:lnTo>
                      <a:lnTo>
                        <a:pt x="0" y="140651"/>
                      </a:lnTo>
                      <a:lnTo>
                        <a:pt x="0" y="0"/>
                      </a:lnTo>
                      <a:lnTo>
                        <a:pt x="42027" y="0"/>
                      </a:lnTo>
                      <a:cubicBezTo>
                        <a:pt x="47687" y="0"/>
                        <a:pt x="53330" y="789"/>
                        <a:pt x="58772" y="2344"/>
                      </a:cubicBezTo>
                      <a:cubicBezTo>
                        <a:pt x="63728" y="3729"/>
                        <a:pt x="68349" y="6123"/>
                        <a:pt x="72334" y="9377"/>
                      </a:cubicBezTo>
                      <a:cubicBezTo>
                        <a:pt x="76119" y="12578"/>
                        <a:pt x="79149" y="16582"/>
                        <a:pt x="81209" y="21098"/>
                      </a:cubicBezTo>
                      <a:cubicBezTo>
                        <a:pt x="85077" y="30598"/>
                        <a:pt x="85428" y="41164"/>
                        <a:pt x="82214" y="50902"/>
                      </a:cubicBezTo>
                      <a:cubicBezTo>
                        <a:pt x="80824" y="54926"/>
                        <a:pt x="78731" y="58668"/>
                        <a:pt x="76018" y="61953"/>
                      </a:cubicBezTo>
                      <a:cubicBezTo>
                        <a:pt x="73189" y="65207"/>
                        <a:pt x="69856" y="67978"/>
                        <a:pt x="66139" y="70158"/>
                      </a:cubicBezTo>
                      <a:cubicBezTo>
                        <a:pt x="62104" y="72477"/>
                        <a:pt x="57767" y="74223"/>
                        <a:pt x="53246" y="75349"/>
                      </a:cubicBezTo>
                      <a:lnTo>
                        <a:pt x="53246" y="75349"/>
                      </a:lnTo>
                      <a:cubicBezTo>
                        <a:pt x="55406" y="76402"/>
                        <a:pt x="57482" y="77634"/>
                        <a:pt x="59441" y="79032"/>
                      </a:cubicBezTo>
                      <a:cubicBezTo>
                        <a:pt x="61217" y="80419"/>
                        <a:pt x="62857" y="81989"/>
                        <a:pt x="64297" y="83721"/>
                      </a:cubicBezTo>
                      <a:cubicBezTo>
                        <a:pt x="65988" y="85681"/>
                        <a:pt x="67563" y="87751"/>
                        <a:pt x="68986" y="89916"/>
                      </a:cubicBezTo>
                      <a:cubicBezTo>
                        <a:pt x="70493" y="92260"/>
                        <a:pt x="72334" y="94939"/>
                        <a:pt x="74176" y="98121"/>
                      </a:cubicBezTo>
                      <a:close/>
                      <a:moveTo>
                        <a:pt x="17749" y="14902"/>
                      </a:moveTo>
                      <a:lnTo>
                        <a:pt x="17749" y="65135"/>
                      </a:lnTo>
                      <a:lnTo>
                        <a:pt x="40018" y="65135"/>
                      </a:lnTo>
                      <a:cubicBezTo>
                        <a:pt x="43886" y="65165"/>
                        <a:pt x="47737" y="64542"/>
                        <a:pt x="51404" y="63293"/>
                      </a:cubicBezTo>
                      <a:cubicBezTo>
                        <a:pt x="54770" y="62077"/>
                        <a:pt x="57884" y="60262"/>
                        <a:pt x="60614" y="57935"/>
                      </a:cubicBezTo>
                      <a:cubicBezTo>
                        <a:pt x="63175" y="55557"/>
                        <a:pt x="65168" y="52640"/>
                        <a:pt x="66474" y="49395"/>
                      </a:cubicBezTo>
                      <a:cubicBezTo>
                        <a:pt x="67998" y="45797"/>
                        <a:pt x="68734" y="41916"/>
                        <a:pt x="68651" y="38009"/>
                      </a:cubicBezTo>
                      <a:cubicBezTo>
                        <a:pt x="68785" y="31648"/>
                        <a:pt x="66173" y="25538"/>
                        <a:pt x="61451" y="21265"/>
                      </a:cubicBezTo>
                      <a:cubicBezTo>
                        <a:pt x="55356" y="16674"/>
                        <a:pt x="47804" y="14417"/>
                        <a:pt x="40186" y="14902"/>
                      </a:cubicBezTo>
                      <a:close/>
                    </a:path>
                  </a:pathLst>
                </a:custGeom>
                <a:solidFill>
                  <a:srgbClr val="1E1E1E"/>
                </a:solidFill>
                <a:ln w="16732"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8D21808E-E7B5-4E68-A5C6-16A9B65B0AAC}"/>
                    </a:ext>
                  </a:extLst>
                </p:cNvPr>
                <p:cNvSpPr/>
                <p:nvPr/>
              </p:nvSpPr>
              <p:spPr>
                <a:xfrm>
                  <a:off x="5029636" y="1163329"/>
                  <a:ext cx="88229" cy="105267"/>
                </a:xfrm>
                <a:custGeom>
                  <a:avLst/>
                  <a:gdLst>
                    <a:gd name="connsiteX0" fmla="*/ 88230 w 88229"/>
                    <a:gd name="connsiteY0" fmla="*/ 56646 h 105267"/>
                    <a:gd name="connsiteX1" fmla="*/ 16733 w 88229"/>
                    <a:gd name="connsiteY1" fmla="*/ 56646 h 105267"/>
                    <a:gd name="connsiteX2" fmla="*/ 25775 w 88229"/>
                    <a:gd name="connsiteY2" fmla="*/ 82600 h 105267"/>
                    <a:gd name="connsiteX3" fmla="*/ 49384 w 88229"/>
                    <a:gd name="connsiteY3" fmla="*/ 91641 h 105267"/>
                    <a:gd name="connsiteX4" fmla="*/ 80695 w 88229"/>
                    <a:gd name="connsiteY4" fmla="*/ 80590 h 105267"/>
                    <a:gd name="connsiteX5" fmla="*/ 80695 w 88229"/>
                    <a:gd name="connsiteY5" fmla="*/ 95660 h 105267"/>
                    <a:gd name="connsiteX6" fmla="*/ 45700 w 88229"/>
                    <a:gd name="connsiteY6" fmla="*/ 105204 h 105267"/>
                    <a:gd name="connsiteX7" fmla="*/ 12212 w 88229"/>
                    <a:gd name="connsiteY7" fmla="*/ 91641 h 105267"/>
                    <a:gd name="connsiteX8" fmla="*/ 13217 w 88229"/>
                    <a:gd name="connsiteY8" fmla="*/ 14786 h 105267"/>
                    <a:gd name="connsiteX9" fmla="*/ 46705 w 88229"/>
                    <a:gd name="connsiteY9" fmla="*/ 51 h 105267"/>
                    <a:gd name="connsiteX10" fmla="*/ 77179 w 88229"/>
                    <a:gd name="connsiteY10" fmla="*/ 12777 h 105267"/>
                    <a:gd name="connsiteX11" fmla="*/ 87895 w 88229"/>
                    <a:gd name="connsiteY11" fmla="*/ 48274 h 105267"/>
                    <a:gd name="connsiteX12" fmla="*/ 71486 w 88229"/>
                    <a:gd name="connsiteY12" fmla="*/ 43083 h 105267"/>
                    <a:gd name="connsiteX13" fmla="*/ 64788 w 88229"/>
                    <a:gd name="connsiteY13" fmla="*/ 21316 h 105267"/>
                    <a:gd name="connsiteX14" fmla="*/ 46370 w 88229"/>
                    <a:gd name="connsiteY14" fmla="*/ 13614 h 105267"/>
                    <a:gd name="connsiteX15" fmla="*/ 26946 w 88229"/>
                    <a:gd name="connsiteY15" fmla="*/ 21818 h 105267"/>
                    <a:gd name="connsiteX16" fmla="*/ 17235 w 88229"/>
                    <a:gd name="connsiteY16" fmla="*/ 43083 h 1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229" h="105267">
                      <a:moveTo>
                        <a:pt x="88230" y="56646"/>
                      </a:moveTo>
                      <a:lnTo>
                        <a:pt x="16733" y="56646"/>
                      </a:lnTo>
                      <a:cubicBezTo>
                        <a:pt x="16264" y="66142"/>
                        <a:pt x="19512" y="75448"/>
                        <a:pt x="25775" y="82600"/>
                      </a:cubicBezTo>
                      <a:cubicBezTo>
                        <a:pt x="32003" y="88833"/>
                        <a:pt x="40593" y="92122"/>
                        <a:pt x="49384" y="91641"/>
                      </a:cubicBezTo>
                      <a:cubicBezTo>
                        <a:pt x="60770" y="91613"/>
                        <a:pt x="71821" y="87716"/>
                        <a:pt x="80695" y="80590"/>
                      </a:cubicBezTo>
                      <a:lnTo>
                        <a:pt x="80695" y="95660"/>
                      </a:lnTo>
                      <a:cubicBezTo>
                        <a:pt x="70331" y="102441"/>
                        <a:pt x="58074" y="105780"/>
                        <a:pt x="45700" y="105204"/>
                      </a:cubicBezTo>
                      <a:cubicBezTo>
                        <a:pt x="33075" y="105886"/>
                        <a:pt x="20802" y="100914"/>
                        <a:pt x="12212" y="91641"/>
                      </a:cubicBezTo>
                      <a:cubicBezTo>
                        <a:pt x="-4432" y="68603"/>
                        <a:pt x="-4030" y="37382"/>
                        <a:pt x="13217" y="14786"/>
                      </a:cubicBezTo>
                      <a:cubicBezTo>
                        <a:pt x="21639" y="5156"/>
                        <a:pt x="33912" y="-240"/>
                        <a:pt x="46705" y="51"/>
                      </a:cubicBezTo>
                      <a:cubicBezTo>
                        <a:pt x="58275" y="-547"/>
                        <a:pt x="69477" y="4133"/>
                        <a:pt x="77179" y="12777"/>
                      </a:cubicBezTo>
                      <a:cubicBezTo>
                        <a:pt x="84881" y="22950"/>
                        <a:pt x="88682" y="35542"/>
                        <a:pt x="87895" y="48274"/>
                      </a:cubicBezTo>
                      <a:close/>
                      <a:moveTo>
                        <a:pt x="71486" y="43083"/>
                      </a:moveTo>
                      <a:cubicBezTo>
                        <a:pt x="71871" y="35267"/>
                        <a:pt x="69494" y="27567"/>
                        <a:pt x="64788" y="21316"/>
                      </a:cubicBezTo>
                      <a:cubicBezTo>
                        <a:pt x="60100" y="16132"/>
                        <a:pt x="53352" y="13307"/>
                        <a:pt x="46370" y="13614"/>
                      </a:cubicBezTo>
                      <a:cubicBezTo>
                        <a:pt x="39036" y="13498"/>
                        <a:pt x="31987" y="16475"/>
                        <a:pt x="26946" y="21818"/>
                      </a:cubicBezTo>
                      <a:cubicBezTo>
                        <a:pt x="21488" y="27670"/>
                        <a:pt x="18089" y="35132"/>
                        <a:pt x="17235" y="43083"/>
                      </a:cubicBezTo>
                      <a:close/>
                    </a:path>
                  </a:pathLst>
                </a:custGeom>
                <a:solidFill>
                  <a:srgbClr val="1E1E1E"/>
                </a:solidFill>
                <a:ln w="16732"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AEA1C2B-9E7B-4929-86DC-183054E6D4C0}"/>
                    </a:ext>
                  </a:extLst>
                </p:cNvPr>
                <p:cNvSpPr/>
                <p:nvPr/>
              </p:nvSpPr>
              <p:spPr>
                <a:xfrm>
                  <a:off x="5135371" y="1162846"/>
                  <a:ext cx="93173" cy="150766"/>
                </a:xfrm>
                <a:custGeom>
                  <a:avLst/>
                  <a:gdLst>
                    <a:gd name="connsiteX0" fmla="*/ 93174 w 93173"/>
                    <a:gd name="connsiteY0" fmla="*/ 95306 h 150766"/>
                    <a:gd name="connsiteX1" fmla="*/ 40262 w 93173"/>
                    <a:gd name="connsiteY1" fmla="*/ 150729 h 150766"/>
                    <a:gd name="connsiteX2" fmla="*/ 6774 w 93173"/>
                    <a:gd name="connsiteY2" fmla="*/ 143696 h 150766"/>
                    <a:gd name="connsiteX3" fmla="*/ 6774 w 93173"/>
                    <a:gd name="connsiteY3" fmla="*/ 126952 h 150766"/>
                    <a:gd name="connsiteX4" fmla="*/ 39258 w 93173"/>
                    <a:gd name="connsiteY4" fmla="*/ 136496 h 150766"/>
                    <a:gd name="connsiteX5" fmla="*/ 76262 w 93173"/>
                    <a:gd name="connsiteY5" fmla="*/ 96980 h 150766"/>
                    <a:gd name="connsiteX6" fmla="*/ 76262 w 93173"/>
                    <a:gd name="connsiteY6" fmla="*/ 86096 h 150766"/>
                    <a:gd name="connsiteX7" fmla="*/ 76262 w 93173"/>
                    <a:gd name="connsiteY7" fmla="*/ 86096 h 150766"/>
                    <a:gd name="connsiteX8" fmla="*/ 19918 w 93173"/>
                    <a:gd name="connsiteY8" fmla="*/ 98877 h 150766"/>
                    <a:gd name="connsiteX9" fmla="*/ 11463 w 93173"/>
                    <a:gd name="connsiteY9" fmla="*/ 91789 h 150766"/>
                    <a:gd name="connsiteX10" fmla="*/ 77 w 93173"/>
                    <a:gd name="connsiteY10" fmla="*/ 55957 h 150766"/>
                    <a:gd name="connsiteX11" fmla="*/ 12467 w 93173"/>
                    <a:gd name="connsiteY11" fmla="*/ 15101 h 150766"/>
                    <a:gd name="connsiteX12" fmla="*/ 45955 w 93173"/>
                    <a:gd name="connsiteY12" fmla="*/ 32 h 150766"/>
                    <a:gd name="connsiteX13" fmla="*/ 76095 w 93173"/>
                    <a:gd name="connsiteY13" fmla="*/ 16776 h 150766"/>
                    <a:gd name="connsiteX14" fmla="*/ 76095 w 93173"/>
                    <a:gd name="connsiteY14" fmla="*/ 16776 h 150766"/>
                    <a:gd name="connsiteX15" fmla="*/ 76095 w 93173"/>
                    <a:gd name="connsiteY15" fmla="*/ 2878 h 150766"/>
                    <a:gd name="connsiteX16" fmla="*/ 92839 w 93173"/>
                    <a:gd name="connsiteY16" fmla="*/ 2878 h 150766"/>
                    <a:gd name="connsiteX17" fmla="*/ 76430 w 93173"/>
                    <a:gd name="connsiteY17" fmla="*/ 57966 h 150766"/>
                    <a:gd name="connsiteX18" fmla="*/ 76430 w 93173"/>
                    <a:gd name="connsiteY18" fmla="*/ 43231 h 150766"/>
                    <a:gd name="connsiteX19" fmla="*/ 68392 w 93173"/>
                    <a:gd name="connsiteY19" fmla="*/ 22636 h 150766"/>
                    <a:gd name="connsiteX20" fmla="*/ 48132 w 93173"/>
                    <a:gd name="connsiteY20" fmla="*/ 14097 h 150766"/>
                    <a:gd name="connsiteX21" fmla="*/ 24858 w 93173"/>
                    <a:gd name="connsiteY21" fmla="*/ 24980 h 150766"/>
                    <a:gd name="connsiteX22" fmla="*/ 16486 w 93173"/>
                    <a:gd name="connsiteY22" fmla="*/ 55287 h 150766"/>
                    <a:gd name="connsiteX23" fmla="*/ 24523 w 93173"/>
                    <a:gd name="connsiteY23" fmla="*/ 82078 h 150766"/>
                    <a:gd name="connsiteX24" fmla="*/ 45955 w 93173"/>
                    <a:gd name="connsiteY24" fmla="*/ 92124 h 150766"/>
                    <a:gd name="connsiteX25" fmla="*/ 67890 w 93173"/>
                    <a:gd name="connsiteY25" fmla="*/ 82580 h 150766"/>
                    <a:gd name="connsiteX26" fmla="*/ 77100 w 93173"/>
                    <a:gd name="connsiteY26" fmla="*/ 57966 h 1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173" h="150766">
                      <a:moveTo>
                        <a:pt x="93174" y="95306"/>
                      </a:moveTo>
                      <a:cubicBezTo>
                        <a:pt x="93174" y="132365"/>
                        <a:pt x="75542" y="150841"/>
                        <a:pt x="40262" y="150729"/>
                      </a:cubicBezTo>
                      <a:cubicBezTo>
                        <a:pt x="28692" y="151104"/>
                        <a:pt x="17206" y="148691"/>
                        <a:pt x="6774" y="143696"/>
                      </a:cubicBezTo>
                      <a:lnTo>
                        <a:pt x="6774" y="126952"/>
                      </a:lnTo>
                      <a:cubicBezTo>
                        <a:pt x="16603" y="132863"/>
                        <a:pt x="27788" y="136150"/>
                        <a:pt x="39258" y="136496"/>
                      </a:cubicBezTo>
                      <a:cubicBezTo>
                        <a:pt x="63872" y="136496"/>
                        <a:pt x="76262" y="123268"/>
                        <a:pt x="76262" y="96980"/>
                      </a:cubicBezTo>
                      <a:lnTo>
                        <a:pt x="76262" y="86096"/>
                      </a:lnTo>
                      <a:lnTo>
                        <a:pt x="76262" y="86096"/>
                      </a:lnTo>
                      <a:cubicBezTo>
                        <a:pt x="64223" y="105185"/>
                        <a:pt x="39006" y="110908"/>
                        <a:pt x="19918" y="98877"/>
                      </a:cubicBezTo>
                      <a:cubicBezTo>
                        <a:pt x="16787" y="96906"/>
                        <a:pt x="13941" y="94524"/>
                        <a:pt x="11463" y="91789"/>
                      </a:cubicBezTo>
                      <a:cubicBezTo>
                        <a:pt x="3476" y="81606"/>
                        <a:pt x="-560" y="68882"/>
                        <a:pt x="77" y="55957"/>
                      </a:cubicBezTo>
                      <a:cubicBezTo>
                        <a:pt x="-643" y="41314"/>
                        <a:pt x="3727" y="26874"/>
                        <a:pt x="12467" y="15101"/>
                      </a:cubicBezTo>
                      <a:cubicBezTo>
                        <a:pt x="20655" y="5105"/>
                        <a:pt x="33046" y="-474"/>
                        <a:pt x="45955" y="32"/>
                      </a:cubicBezTo>
                      <a:cubicBezTo>
                        <a:pt x="58329" y="-385"/>
                        <a:pt x="69916" y="6054"/>
                        <a:pt x="76095" y="16776"/>
                      </a:cubicBezTo>
                      <a:lnTo>
                        <a:pt x="76095" y="16776"/>
                      </a:lnTo>
                      <a:lnTo>
                        <a:pt x="76095" y="2878"/>
                      </a:lnTo>
                      <a:lnTo>
                        <a:pt x="92839" y="2878"/>
                      </a:lnTo>
                      <a:close/>
                      <a:moveTo>
                        <a:pt x="76430" y="57966"/>
                      </a:moveTo>
                      <a:lnTo>
                        <a:pt x="76430" y="43231"/>
                      </a:lnTo>
                      <a:cubicBezTo>
                        <a:pt x="76581" y="35574"/>
                        <a:pt x="73684" y="28168"/>
                        <a:pt x="68392" y="22636"/>
                      </a:cubicBezTo>
                      <a:cubicBezTo>
                        <a:pt x="63169" y="17022"/>
                        <a:pt x="55801" y="13912"/>
                        <a:pt x="48132" y="14097"/>
                      </a:cubicBezTo>
                      <a:cubicBezTo>
                        <a:pt x="39073" y="13763"/>
                        <a:pt x="30417" y="17814"/>
                        <a:pt x="24858" y="24980"/>
                      </a:cubicBezTo>
                      <a:cubicBezTo>
                        <a:pt x="18729" y="33846"/>
                        <a:pt x="15766" y="44529"/>
                        <a:pt x="16486" y="55287"/>
                      </a:cubicBezTo>
                      <a:cubicBezTo>
                        <a:pt x="15983" y="64878"/>
                        <a:pt x="18830" y="74345"/>
                        <a:pt x="24523" y="82078"/>
                      </a:cubicBezTo>
                      <a:cubicBezTo>
                        <a:pt x="29647" y="88657"/>
                        <a:pt x="37617" y="92391"/>
                        <a:pt x="45955" y="92124"/>
                      </a:cubicBezTo>
                      <a:cubicBezTo>
                        <a:pt x="54344" y="92437"/>
                        <a:pt x="62398" y="88926"/>
                        <a:pt x="67890" y="82580"/>
                      </a:cubicBezTo>
                      <a:cubicBezTo>
                        <a:pt x="74002" y="75856"/>
                        <a:pt x="77284" y="67047"/>
                        <a:pt x="77100" y="57966"/>
                      </a:cubicBezTo>
                      <a:close/>
                    </a:path>
                  </a:pathLst>
                </a:custGeom>
                <a:solidFill>
                  <a:srgbClr val="1E1E1E"/>
                </a:solidFill>
                <a:ln w="16732"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B4A81791-17C2-44D0-90B1-B6B89C2A3E20}"/>
                    </a:ext>
                  </a:extLst>
                </p:cNvPr>
                <p:cNvSpPr/>
                <p:nvPr/>
              </p:nvSpPr>
              <p:spPr>
                <a:xfrm>
                  <a:off x="5257001" y="1119341"/>
                  <a:ext cx="20943" cy="146847"/>
                </a:xfrm>
                <a:custGeom>
                  <a:avLst/>
                  <a:gdLst>
                    <a:gd name="connsiteX0" fmla="*/ 10390 w 20943"/>
                    <a:gd name="connsiteY0" fmla="*/ 20932 h 146847"/>
                    <a:gd name="connsiteX1" fmla="*/ 3023 w 20943"/>
                    <a:gd name="connsiteY1" fmla="*/ 17918 h 146847"/>
                    <a:gd name="connsiteX2" fmla="*/ 8 w 20943"/>
                    <a:gd name="connsiteY2" fmla="*/ 10551 h 146847"/>
                    <a:gd name="connsiteX3" fmla="*/ 3023 w 20943"/>
                    <a:gd name="connsiteY3" fmla="*/ 3016 h 146847"/>
                    <a:gd name="connsiteX4" fmla="*/ 10390 w 20943"/>
                    <a:gd name="connsiteY4" fmla="*/ 2 h 146847"/>
                    <a:gd name="connsiteX5" fmla="*/ 17925 w 20943"/>
                    <a:gd name="connsiteY5" fmla="*/ 3016 h 146847"/>
                    <a:gd name="connsiteX6" fmla="*/ 20939 w 20943"/>
                    <a:gd name="connsiteY6" fmla="*/ 10551 h 146847"/>
                    <a:gd name="connsiteX7" fmla="*/ 17925 w 20943"/>
                    <a:gd name="connsiteY7" fmla="*/ 17918 h 146847"/>
                    <a:gd name="connsiteX8" fmla="*/ 10390 w 20943"/>
                    <a:gd name="connsiteY8" fmla="*/ 20932 h 146847"/>
                    <a:gd name="connsiteX9" fmla="*/ 18260 w 20943"/>
                    <a:gd name="connsiteY9" fmla="*/ 146848 h 146847"/>
                    <a:gd name="connsiteX10" fmla="*/ 1516 w 20943"/>
                    <a:gd name="connsiteY10" fmla="*/ 146848 h 146847"/>
                    <a:gd name="connsiteX11" fmla="*/ 1516 w 20943"/>
                    <a:gd name="connsiteY11" fmla="*/ 46383 h 146847"/>
                    <a:gd name="connsiteX12" fmla="*/ 18260 w 20943"/>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3" h="146847">
                      <a:moveTo>
                        <a:pt x="10390" y="20932"/>
                      </a:moveTo>
                      <a:cubicBezTo>
                        <a:pt x="7627" y="20984"/>
                        <a:pt x="4965" y="19894"/>
                        <a:pt x="3023" y="17918"/>
                      </a:cubicBezTo>
                      <a:cubicBezTo>
                        <a:pt x="997" y="16017"/>
                        <a:pt x="-109" y="13328"/>
                        <a:pt x="8" y="10551"/>
                      </a:cubicBezTo>
                      <a:cubicBezTo>
                        <a:pt x="-75" y="7731"/>
                        <a:pt x="1014" y="5003"/>
                        <a:pt x="3023" y="3016"/>
                      </a:cubicBezTo>
                      <a:cubicBezTo>
                        <a:pt x="4965" y="1040"/>
                        <a:pt x="7627" y="-50"/>
                        <a:pt x="10390" y="2"/>
                      </a:cubicBezTo>
                      <a:cubicBezTo>
                        <a:pt x="13203" y="-20"/>
                        <a:pt x="15899" y="1062"/>
                        <a:pt x="17925" y="3016"/>
                      </a:cubicBezTo>
                      <a:cubicBezTo>
                        <a:pt x="19934" y="5003"/>
                        <a:pt x="21022" y="7731"/>
                        <a:pt x="20939" y="10551"/>
                      </a:cubicBezTo>
                      <a:cubicBezTo>
                        <a:pt x="20989" y="13317"/>
                        <a:pt x="19901" y="15982"/>
                        <a:pt x="17925" y="17918"/>
                      </a:cubicBezTo>
                      <a:cubicBezTo>
                        <a:pt x="15899" y="19872"/>
                        <a:pt x="13203" y="20954"/>
                        <a:pt x="10390" y="20932"/>
                      </a:cubicBezTo>
                      <a:close/>
                      <a:moveTo>
                        <a:pt x="18260" y="146848"/>
                      </a:moveTo>
                      <a:lnTo>
                        <a:pt x="1516" y="146848"/>
                      </a:lnTo>
                      <a:lnTo>
                        <a:pt x="1516" y="46383"/>
                      </a:lnTo>
                      <a:lnTo>
                        <a:pt x="18260" y="46383"/>
                      </a:lnTo>
                      <a:close/>
                    </a:path>
                  </a:pathLst>
                </a:custGeom>
                <a:solidFill>
                  <a:srgbClr val="1E1E1E"/>
                </a:solidFill>
                <a:ln w="16732"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84E0DCB8-D1D0-409E-9B45-AF6F4FB5E17C}"/>
                    </a:ext>
                  </a:extLst>
                </p:cNvPr>
                <p:cNvSpPr/>
                <p:nvPr/>
              </p:nvSpPr>
              <p:spPr>
                <a:xfrm>
                  <a:off x="5300042" y="1164042"/>
                  <a:ext cx="66648" cy="105666"/>
                </a:xfrm>
                <a:custGeom>
                  <a:avLst/>
                  <a:gdLst>
                    <a:gd name="connsiteX0" fmla="*/ 0 w 66648"/>
                    <a:gd name="connsiteY0" fmla="*/ 98631 h 105666"/>
                    <a:gd name="connsiteX1" fmla="*/ 0 w 66648"/>
                    <a:gd name="connsiteY1" fmla="*/ 81887 h 105666"/>
                    <a:gd name="connsiteX2" fmla="*/ 28968 w 66648"/>
                    <a:gd name="connsiteY2" fmla="*/ 91599 h 105666"/>
                    <a:gd name="connsiteX3" fmla="*/ 50065 w 66648"/>
                    <a:gd name="connsiteY3" fmla="*/ 77534 h 105666"/>
                    <a:gd name="connsiteX4" fmla="*/ 48223 w 66648"/>
                    <a:gd name="connsiteY4" fmla="*/ 70669 h 105666"/>
                    <a:gd name="connsiteX5" fmla="*/ 43367 w 66648"/>
                    <a:gd name="connsiteY5" fmla="*/ 65813 h 105666"/>
                    <a:gd name="connsiteX6" fmla="*/ 36167 w 66648"/>
                    <a:gd name="connsiteY6" fmla="*/ 61962 h 105666"/>
                    <a:gd name="connsiteX7" fmla="*/ 27125 w 66648"/>
                    <a:gd name="connsiteY7" fmla="*/ 58278 h 105666"/>
                    <a:gd name="connsiteX8" fmla="*/ 15405 w 66648"/>
                    <a:gd name="connsiteY8" fmla="*/ 52920 h 105666"/>
                    <a:gd name="connsiteX9" fmla="*/ 7033 w 66648"/>
                    <a:gd name="connsiteY9" fmla="*/ 46892 h 105666"/>
                    <a:gd name="connsiteX10" fmla="*/ 1842 w 66648"/>
                    <a:gd name="connsiteY10" fmla="*/ 39190 h 105666"/>
                    <a:gd name="connsiteX11" fmla="*/ 168 w 66648"/>
                    <a:gd name="connsiteY11" fmla="*/ 29143 h 105666"/>
                    <a:gd name="connsiteX12" fmla="*/ 3349 w 66648"/>
                    <a:gd name="connsiteY12" fmla="*/ 16585 h 105666"/>
                    <a:gd name="connsiteX13" fmla="*/ 12056 w 66648"/>
                    <a:gd name="connsiteY13" fmla="*/ 7376 h 105666"/>
                    <a:gd name="connsiteX14" fmla="*/ 24279 w 66648"/>
                    <a:gd name="connsiteY14" fmla="*/ 1850 h 105666"/>
                    <a:gd name="connsiteX15" fmla="*/ 38679 w 66648"/>
                    <a:gd name="connsiteY15" fmla="*/ 8 h 105666"/>
                    <a:gd name="connsiteX16" fmla="*/ 61953 w 66648"/>
                    <a:gd name="connsiteY16" fmla="*/ 4529 h 105666"/>
                    <a:gd name="connsiteX17" fmla="*/ 61953 w 66648"/>
                    <a:gd name="connsiteY17" fmla="*/ 21273 h 105666"/>
                    <a:gd name="connsiteX18" fmla="*/ 36502 w 66648"/>
                    <a:gd name="connsiteY18" fmla="*/ 14073 h 105666"/>
                    <a:gd name="connsiteX19" fmla="*/ 28298 w 66648"/>
                    <a:gd name="connsiteY19" fmla="*/ 15078 h 105666"/>
                    <a:gd name="connsiteX20" fmla="*/ 22102 w 66648"/>
                    <a:gd name="connsiteY20" fmla="*/ 18092 h 105666"/>
                    <a:gd name="connsiteX21" fmla="*/ 18084 w 66648"/>
                    <a:gd name="connsiteY21" fmla="*/ 22446 h 105666"/>
                    <a:gd name="connsiteX22" fmla="*/ 16577 w 66648"/>
                    <a:gd name="connsiteY22" fmla="*/ 28139 h 105666"/>
                    <a:gd name="connsiteX23" fmla="*/ 22270 w 66648"/>
                    <a:gd name="connsiteY23" fmla="*/ 39525 h 105666"/>
                    <a:gd name="connsiteX24" fmla="*/ 28968 w 66648"/>
                    <a:gd name="connsiteY24" fmla="*/ 43208 h 105666"/>
                    <a:gd name="connsiteX25" fmla="*/ 37842 w 66648"/>
                    <a:gd name="connsiteY25" fmla="*/ 46892 h 105666"/>
                    <a:gd name="connsiteX26" fmla="*/ 49730 w 66648"/>
                    <a:gd name="connsiteY26" fmla="*/ 52083 h 105666"/>
                    <a:gd name="connsiteX27" fmla="*/ 58772 w 66648"/>
                    <a:gd name="connsiteY27" fmla="*/ 58111 h 105666"/>
                    <a:gd name="connsiteX28" fmla="*/ 64633 w 66648"/>
                    <a:gd name="connsiteY28" fmla="*/ 65980 h 105666"/>
                    <a:gd name="connsiteX29" fmla="*/ 66642 w 66648"/>
                    <a:gd name="connsiteY29" fmla="*/ 76529 h 105666"/>
                    <a:gd name="connsiteX30" fmla="*/ 63293 w 66648"/>
                    <a:gd name="connsiteY30" fmla="*/ 89422 h 105666"/>
                    <a:gd name="connsiteX31" fmla="*/ 54586 w 66648"/>
                    <a:gd name="connsiteY31" fmla="*/ 98631 h 105666"/>
                    <a:gd name="connsiteX32" fmla="*/ 41860 w 66648"/>
                    <a:gd name="connsiteY32" fmla="*/ 103989 h 105666"/>
                    <a:gd name="connsiteX33" fmla="*/ 26791 w 66648"/>
                    <a:gd name="connsiteY33" fmla="*/ 105664 h 105666"/>
                    <a:gd name="connsiteX34" fmla="*/ 0 w 66648"/>
                    <a:gd name="connsiteY34" fmla="*/ 98631 h 10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6648" h="105666">
                      <a:moveTo>
                        <a:pt x="0" y="98631"/>
                      </a:moveTo>
                      <a:lnTo>
                        <a:pt x="0" y="81887"/>
                      </a:lnTo>
                      <a:cubicBezTo>
                        <a:pt x="8305" y="88245"/>
                        <a:pt x="18502" y="91661"/>
                        <a:pt x="28968" y="91599"/>
                      </a:cubicBezTo>
                      <a:cubicBezTo>
                        <a:pt x="43033" y="91599"/>
                        <a:pt x="50065" y="86910"/>
                        <a:pt x="50065" y="77534"/>
                      </a:cubicBezTo>
                      <a:cubicBezTo>
                        <a:pt x="50182" y="75109"/>
                        <a:pt x="49529" y="72711"/>
                        <a:pt x="48223" y="70669"/>
                      </a:cubicBezTo>
                      <a:cubicBezTo>
                        <a:pt x="46951" y="68731"/>
                        <a:pt x="45309" y="67079"/>
                        <a:pt x="43367" y="65813"/>
                      </a:cubicBezTo>
                      <a:cubicBezTo>
                        <a:pt x="41157" y="64202"/>
                        <a:pt x="38729" y="62904"/>
                        <a:pt x="36167" y="61962"/>
                      </a:cubicBezTo>
                      <a:lnTo>
                        <a:pt x="27125" y="58278"/>
                      </a:lnTo>
                      <a:cubicBezTo>
                        <a:pt x="23090" y="56786"/>
                        <a:pt x="19172" y="54994"/>
                        <a:pt x="15405" y="52920"/>
                      </a:cubicBezTo>
                      <a:cubicBezTo>
                        <a:pt x="12324" y="51354"/>
                        <a:pt x="9494" y="49322"/>
                        <a:pt x="7033" y="46892"/>
                      </a:cubicBezTo>
                      <a:cubicBezTo>
                        <a:pt x="4772" y="44732"/>
                        <a:pt x="2997" y="42103"/>
                        <a:pt x="1842" y="39190"/>
                      </a:cubicBezTo>
                      <a:cubicBezTo>
                        <a:pt x="636" y="35981"/>
                        <a:pt x="67" y="32569"/>
                        <a:pt x="168" y="29143"/>
                      </a:cubicBezTo>
                      <a:cubicBezTo>
                        <a:pt x="67" y="24744"/>
                        <a:pt x="1155" y="20403"/>
                        <a:pt x="3349" y="16585"/>
                      </a:cubicBezTo>
                      <a:cubicBezTo>
                        <a:pt x="5526" y="12900"/>
                        <a:pt x="8506" y="9752"/>
                        <a:pt x="12056" y="7376"/>
                      </a:cubicBezTo>
                      <a:cubicBezTo>
                        <a:pt x="15840" y="4938"/>
                        <a:pt x="19959" y="3076"/>
                        <a:pt x="24279" y="1850"/>
                      </a:cubicBezTo>
                      <a:cubicBezTo>
                        <a:pt x="28984" y="640"/>
                        <a:pt x="33823" y="22"/>
                        <a:pt x="38679" y="8"/>
                      </a:cubicBezTo>
                      <a:cubicBezTo>
                        <a:pt x="46666" y="-129"/>
                        <a:pt x="54603" y="1410"/>
                        <a:pt x="61953" y="4529"/>
                      </a:cubicBezTo>
                      <a:lnTo>
                        <a:pt x="61953" y="21273"/>
                      </a:lnTo>
                      <a:cubicBezTo>
                        <a:pt x="54351" y="16463"/>
                        <a:pt x="45511" y="13961"/>
                        <a:pt x="36502" y="14073"/>
                      </a:cubicBezTo>
                      <a:cubicBezTo>
                        <a:pt x="33740" y="14047"/>
                        <a:pt x="30977" y="14385"/>
                        <a:pt x="28298" y="15078"/>
                      </a:cubicBezTo>
                      <a:cubicBezTo>
                        <a:pt x="26054" y="15669"/>
                        <a:pt x="23944" y="16692"/>
                        <a:pt x="22102" y="18092"/>
                      </a:cubicBezTo>
                      <a:cubicBezTo>
                        <a:pt x="20428" y="19197"/>
                        <a:pt x="19055" y="20691"/>
                        <a:pt x="18084" y="22446"/>
                      </a:cubicBezTo>
                      <a:cubicBezTo>
                        <a:pt x="17096" y="24182"/>
                        <a:pt x="16577" y="26143"/>
                        <a:pt x="16577" y="28139"/>
                      </a:cubicBezTo>
                      <a:cubicBezTo>
                        <a:pt x="16376" y="32665"/>
                        <a:pt x="18519" y="36973"/>
                        <a:pt x="22270" y="39525"/>
                      </a:cubicBezTo>
                      <a:cubicBezTo>
                        <a:pt x="24363" y="40991"/>
                        <a:pt x="26607" y="42227"/>
                        <a:pt x="28968" y="43208"/>
                      </a:cubicBezTo>
                      <a:lnTo>
                        <a:pt x="37842" y="46892"/>
                      </a:lnTo>
                      <a:cubicBezTo>
                        <a:pt x="41894" y="48397"/>
                        <a:pt x="45862" y="50130"/>
                        <a:pt x="49730" y="52083"/>
                      </a:cubicBezTo>
                      <a:cubicBezTo>
                        <a:pt x="52962" y="53737"/>
                        <a:pt x="55992" y="55760"/>
                        <a:pt x="58772" y="58111"/>
                      </a:cubicBezTo>
                      <a:cubicBezTo>
                        <a:pt x="61233" y="60307"/>
                        <a:pt x="63243" y="62985"/>
                        <a:pt x="64633" y="65980"/>
                      </a:cubicBezTo>
                      <a:cubicBezTo>
                        <a:pt x="66039" y="69317"/>
                        <a:pt x="66726" y="72911"/>
                        <a:pt x="66642" y="76529"/>
                      </a:cubicBezTo>
                      <a:cubicBezTo>
                        <a:pt x="66709" y="81050"/>
                        <a:pt x="65553" y="85504"/>
                        <a:pt x="63293" y="89422"/>
                      </a:cubicBezTo>
                      <a:cubicBezTo>
                        <a:pt x="61066" y="93069"/>
                        <a:pt x="58102" y="96205"/>
                        <a:pt x="54586" y="98631"/>
                      </a:cubicBezTo>
                      <a:cubicBezTo>
                        <a:pt x="50651" y="101083"/>
                        <a:pt x="46365" y="102891"/>
                        <a:pt x="41860" y="103989"/>
                      </a:cubicBezTo>
                      <a:cubicBezTo>
                        <a:pt x="36921" y="105153"/>
                        <a:pt x="31864" y="105714"/>
                        <a:pt x="26791" y="105664"/>
                      </a:cubicBezTo>
                      <a:cubicBezTo>
                        <a:pt x="17431" y="105500"/>
                        <a:pt x="8238" y="103089"/>
                        <a:pt x="0" y="98631"/>
                      </a:cubicBezTo>
                      <a:close/>
                    </a:path>
                  </a:pathLst>
                </a:custGeom>
                <a:solidFill>
                  <a:srgbClr val="1E1E1E"/>
                </a:solidFill>
                <a:ln w="16732"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727D84C3-A8E4-4D57-BC82-8A306D81F5C7}"/>
                    </a:ext>
                  </a:extLst>
                </p:cNvPr>
                <p:cNvSpPr/>
                <p:nvPr/>
              </p:nvSpPr>
              <p:spPr>
                <a:xfrm>
                  <a:off x="5380581" y="1136087"/>
                  <a:ext cx="58772" cy="131981"/>
                </a:xfrm>
                <a:custGeom>
                  <a:avLst/>
                  <a:gdLst>
                    <a:gd name="connsiteX0" fmla="*/ 58102 w 58772"/>
                    <a:gd name="connsiteY0" fmla="*/ 128762 h 131981"/>
                    <a:gd name="connsiteX1" fmla="*/ 43033 w 58772"/>
                    <a:gd name="connsiteY1" fmla="*/ 131944 h 131981"/>
                    <a:gd name="connsiteX2" fmla="*/ 16744 w 58772"/>
                    <a:gd name="connsiteY2" fmla="*/ 102474 h 131981"/>
                    <a:gd name="connsiteX3" fmla="*/ 16744 w 58772"/>
                    <a:gd name="connsiteY3" fmla="*/ 43367 h 131981"/>
                    <a:gd name="connsiteX4" fmla="*/ 0 w 58772"/>
                    <a:gd name="connsiteY4" fmla="*/ 43367 h 131981"/>
                    <a:gd name="connsiteX5" fmla="*/ 0 w 58772"/>
                    <a:gd name="connsiteY5" fmla="*/ 29637 h 131981"/>
                    <a:gd name="connsiteX6" fmla="*/ 16744 w 58772"/>
                    <a:gd name="connsiteY6" fmla="*/ 29637 h 131981"/>
                    <a:gd name="connsiteX7" fmla="*/ 16744 w 58772"/>
                    <a:gd name="connsiteY7" fmla="*/ 5191 h 131981"/>
                    <a:gd name="connsiteX8" fmla="*/ 33488 w 58772"/>
                    <a:gd name="connsiteY8" fmla="*/ 0 h 131981"/>
                    <a:gd name="connsiteX9" fmla="*/ 33488 w 58772"/>
                    <a:gd name="connsiteY9" fmla="*/ 29637 h 131981"/>
                    <a:gd name="connsiteX10" fmla="*/ 58772 w 58772"/>
                    <a:gd name="connsiteY10" fmla="*/ 29637 h 131981"/>
                    <a:gd name="connsiteX11" fmla="*/ 58772 w 58772"/>
                    <a:gd name="connsiteY11" fmla="*/ 43367 h 131981"/>
                    <a:gd name="connsiteX12" fmla="*/ 33488 w 58772"/>
                    <a:gd name="connsiteY12" fmla="*/ 43367 h 131981"/>
                    <a:gd name="connsiteX13" fmla="*/ 33488 w 58772"/>
                    <a:gd name="connsiteY13" fmla="*/ 99962 h 131981"/>
                    <a:gd name="connsiteX14" fmla="*/ 36837 w 58772"/>
                    <a:gd name="connsiteY14" fmla="*/ 114530 h 131981"/>
                    <a:gd name="connsiteX15" fmla="*/ 48223 w 58772"/>
                    <a:gd name="connsiteY15" fmla="*/ 118716 h 131981"/>
                    <a:gd name="connsiteX16" fmla="*/ 58772 w 58772"/>
                    <a:gd name="connsiteY16" fmla="*/ 115367 h 131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1981">
                      <a:moveTo>
                        <a:pt x="58102" y="128762"/>
                      </a:moveTo>
                      <a:cubicBezTo>
                        <a:pt x="53447" y="131110"/>
                        <a:pt x="48240" y="132206"/>
                        <a:pt x="43033" y="131944"/>
                      </a:cubicBezTo>
                      <a:cubicBezTo>
                        <a:pt x="26288" y="131944"/>
                        <a:pt x="16744" y="122232"/>
                        <a:pt x="16744" y="102474"/>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87" y="105046"/>
                        <a:pt x="34259" y="110131"/>
                        <a:pt x="36837" y="114530"/>
                      </a:cubicBezTo>
                      <a:cubicBezTo>
                        <a:pt x="39784" y="117596"/>
                        <a:pt x="43987" y="119138"/>
                        <a:pt x="48223" y="118716"/>
                      </a:cubicBezTo>
                      <a:cubicBezTo>
                        <a:pt x="52024" y="118828"/>
                        <a:pt x="55741" y="117646"/>
                        <a:pt x="58772" y="115367"/>
                      </a:cubicBezTo>
                      <a:close/>
                    </a:path>
                  </a:pathLst>
                </a:custGeom>
                <a:solidFill>
                  <a:srgbClr val="1E1E1E"/>
                </a:solidFill>
                <a:ln w="16732"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120D3D1-97AB-4FA7-B607-61DFBAD13992}"/>
                    </a:ext>
                  </a:extLst>
                </p:cNvPr>
                <p:cNvSpPr/>
                <p:nvPr/>
              </p:nvSpPr>
              <p:spPr>
                <a:xfrm>
                  <a:off x="5458441" y="1163856"/>
                  <a:ext cx="52576" cy="102332"/>
                </a:xfrm>
                <a:custGeom>
                  <a:avLst/>
                  <a:gdLst>
                    <a:gd name="connsiteX0" fmla="*/ 52577 w 52576"/>
                    <a:gd name="connsiteY0" fmla="*/ 18277 h 102332"/>
                    <a:gd name="connsiteX1" fmla="*/ 40521 w 52576"/>
                    <a:gd name="connsiteY1" fmla="*/ 14928 h 102332"/>
                    <a:gd name="connsiteX2" fmla="*/ 23777 w 52576"/>
                    <a:gd name="connsiteY2" fmla="*/ 24640 h 102332"/>
                    <a:gd name="connsiteX3" fmla="*/ 16744 w 52576"/>
                    <a:gd name="connsiteY3" fmla="*/ 51096 h 102332"/>
                    <a:gd name="connsiteX4" fmla="*/ 16744 w 52576"/>
                    <a:gd name="connsiteY4" fmla="*/ 102333 h 102332"/>
                    <a:gd name="connsiteX5" fmla="*/ 0 w 52576"/>
                    <a:gd name="connsiteY5" fmla="*/ 102333 h 102332"/>
                    <a:gd name="connsiteX6" fmla="*/ 0 w 52576"/>
                    <a:gd name="connsiteY6" fmla="*/ 1868 h 102332"/>
                    <a:gd name="connsiteX7" fmla="*/ 16744 w 52576"/>
                    <a:gd name="connsiteY7" fmla="*/ 1868 h 102332"/>
                    <a:gd name="connsiteX8" fmla="*/ 16744 w 52576"/>
                    <a:gd name="connsiteY8" fmla="*/ 22631 h 102332"/>
                    <a:gd name="connsiteX9" fmla="*/ 16744 w 52576"/>
                    <a:gd name="connsiteY9" fmla="*/ 22631 h 102332"/>
                    <a:gd name="connsiteX10" fmla="*/ 27293 w 52576"/>
                    <a:gd name="connsiteY10" fmla="*/ 5887 h 102332"/>
                    <a:gd name="connsiteX11" fmla="*/ 52577 w 52576"/>
                    <a:gd name="connsiteY11" fmla="*/ 1366 h 10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76" h="102332">
                      <a:moveTo>
                        <a:pt x="52577" y="18277"/>
                      </a:moveTo>
                      <a:cubicBezTo>
                        <a:pt x="49044" y="15861"/>
                        <a:pt x="44791" y="14684"/>
                        <a:pt x="40521" y="14928"/>
                      </a:cubicBezTo>
                      <a:cubicBezTo>
                        <a:pt x="33673" y="15206"/>
                        <a:pt x="27411" y="18840"/>
                        <a:pt x="23777" y="24640"/>
                      </a:cubicBezTo>
                      <a:cubicBezTo>
                        <a:pt x="18720" y="32506"/>
                        <a:pt x="16259" y="41759"/>
                        <a:pt x="16744" y="51096"/>
                      </a:cubicBezTo>
                      <a:lnTo>
                        <a:pt x="16744" y="102333"/>
                      </a:lnTo>
                      <a:lnTo>
                        <a:pt x="0" y="102333"/>
                      </a:lnTo>
                      <a:lnTo>
                        <a:pt x="0" y="1868"/>
                      </a:lnTo>
                      <a:lnTo>
                        <a:pt x="16744" y="1868"/>
                      </a:lnTo>
                      <a:lnTo>
                        <a:pt x="16744" y="22631"/>
                      </a:lnTo>
                      <a:lnTo>
                        <a:pt x="16744" y="22631"/>
                      </a:lnTo>
                      <a:cubicBezTo>
                        <a:pt x="18486" y="16114"/>
                        <a:pt x="22169" y="10278"/>
                        <a:pt x="27293" y="5887"/>
                      </a:cubicBezTo>
                      <a:cubicBezTo>
                        <a:pt x="34410" y="204"/>
                        <a:pt x="43920" y="-1498"/>
                        <a:pt x="52577" y="1366"/>
                      </a:cubicBezTo>
                      <a:close/>
                    </a:path>
                  </a:pathLst>
                </a:custGeom>
                <a:solidFill>
                  <a:srgbClr val="1E1E1E"/>
                </a:solidFill>
                <a:ln w="16732"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5AAEDD61-8533-43CA-B527-BBA2F5C42E58}"/>
                    </a:ext>
                  </a:extLst>
                </p:cNvPr>
                <p:cNvSpPr/>
                <p:nvPr/>
              </p:nvSpPr>
              <p:spPr>
                <a:xfrm>
                  <a:off x="5521734" y="1165724"/>
                  <a:ext cx="94771" cy="148524"/>
                </a:xfrm>
                <a:custGeom>
                  <a:avLst/>
                  <a:gdLst>
                    <a:gd name="connsiteX0" fmla="*/ 94771 w 94771"/>
                    <a:gd name="connsiteY0" fmla="*/ 0 h 148524"/>
                    <a:gd name="connsiteX1" fmla="*/ 48558 w 94771"/>
                    <a:gd name="connsiteY1" fmla="*/ 117209 h 148524"/>
                    <a:gd name="connsiteX2" fmla="*/ 13897 w 94771"/>
                    <a:gd name="connsiteY2" fmla="*/ 148520 h 148524"/>
                    <a:gd name="connsiteX3" fmla="*/ 3349 w 94771"/>
                    <a:gd name="connsiteY3" fmla="*/ 147181 h 148524"/>
                    <a:gd name="connsiteX4" fmla="*/ 3349 w 94771"/>
                    <a:gd name="connsiteY4" fmla="*/ 132613 h 148524"/>
                    <a:gd name="connsiteX5" fmla="*/ 12893 w 94771"/>
                    <a:gd name="connsiteY5" fmla="*/ 134455 h 148524"/>
                    <a:gd name="connsiteX6" fmla="*/ 31144 w 94771"/>
                    <a:gd name="connsiteY6" fmla="*/ 119888 h 148524"/>
                    <a:gd name="connsiteX7" fmla="*/ 39181 w 94771"/>
                    <a:gd name="connsiteY7" fmla="*/ 100800 h 148524"/>
                    <a:gd name="connsiteX8" fmla="*/ 0 w 94771"/>
                    <a:gd name="connsiteY8" fmla="*/ 335 h 148524"/>
                    <a:gd name="connsiteX9" fmla="*/ 17749 w 94771"/>
                    <a:gd name="connsiteY9" fmla="*/ 335 h 148524"/>
                    <a:gd name="connsiteX10" fmla="*/ 45041 w 94771"/>
                    <a:gd name="connsiteY10" fmla="*/ 77693 h 148524"/>
                    <a:gd name="connsiteX11" fmla="*/ 47051 w 94771"/>
                    <a:gd name="connsiteY11" fmla="*/ 85395 h 148524"/>
                    <a:gd name="connsiteX12" fmla="*/ 47051 w 94771"/>
                    <a:gd name="connsiteY12" fmla="*/ 85395 h 148524"/>
                    <a:gd name="connsiteX13" fmla="*/ 49060 w 94771"/>
                    <a:gd name="connsiteY13" fmla="*/ 77860 h 148524"/>
                    <a:gd name="connsiteX14" fmla="*/ 77692 w 94771"/>
                    <a:gd name="connsiteY14" fmla="*/ 335 h 14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771" h="148524">
                      <a:moveTo>
                        <a:pt x="94771" y="0"/>
                      </a:moveTo>
                      <a:lnTo>
                        <a:pt x="48558" y="117209"/>
                      </a:lnTo>
                      <a:cubicBezTo>
                        <a:pt x="40353" y="138139"/>
                        <a:pt x="28799" y="148520"/>
                        <a:pt x="13897" y="148520"/>
                      </a:cubicBezTo>
                      <a:cubicBezTo>
                        <a:pt x="10331" y="148576"/>
                        <a:pt x="6781" y="148123"/>
                        <a:pt x="3349" y="147181"/>
                      </a:cubicBezTo>
                      <a:lnTo>
                        <a:pt x="3349" y="132613"/>
                      </a:lnTo>
                      <a:cubicBezTo>
                        <a:pt x="6413" y="133729"/>
                        <a:pt x="9628" y="134350"/>
                        <a:pt x="12893" y="134455"/>
                      </a:cubicBezTo>
                      <a:cubicBezTo>
                        <a:pt x="21499" y="134099"/>
                        <a:pt x="28883" y="128205"/>
                        <a:pt x="31144" y="119888"/>
                      </a:cubicBezTo>
                      <a:lnTo>
                        <a:pt x="39181" y="100800"/>
                      </a:lnTo>
                      <a:lnTo>
                        <a:pt x="0" y="335"/>
                      </a:lnTo>
                      <a:lnTo>
                        <a:pt x="17749" y="335"/>
                      </a:lnTo>
                      <a:lnTo>
                        <a:pt x="45041" y="77693"/>
                      </a:lnTo>
                      <a:cubicBezTo>
                        <a:pt x="45041" y="78697"/>
                        <a:pt x="46046" y="81209"/>
                        <a:pt x="47051" y="85395"/>
                      </a:cubicBezTo>
                      <a:lnTo>
                        <a:pt x="47051" y="85395"/>
                      </a:lnTo>
                      <a:cubicBezTo>
                        <a:pt x="47051" y="83721"/>
                        <a:pt x="47720" y="81209"/>
                        <a:pt x="49060" y="77860"/>
                      </a:cubicBezTo>
                      <a:lnTo>
                        <a:pt x="77692" y="335"/>
                      </a:lnTo>
                      <a:close/>
                    </a:path>
                  </a:pathLst>
                </a:custGeom>
                <a:solidFill>
                  <a:srgbClr val="1E1E1E"/>
                </a:solidFill>
                <a:ln w="16732" cap="flat">
                  <a:noFill/>
                  <a:prstDash val="solid"/>
                  <a:miter/>
                </a:ln>
              </p:spPr>
              <p:txBody>
                <a:bodyPr rtlCol="0" anchor="ctr"/>
                <a:lstStyle/>
                <a:p>
                  <a:endParaRPr lang="en-US"/>
                </a:p>
              </p:txBody>
            </p:sp>
          </p:grpSp>
          <p:grpSp>
            <p:nvGrpSpPr>
              <p:cNvPr id="306" name="Graphic 4">
                <a:extLst>
                  <a:ext uri="{FF2B5EF4-FFF2-40B4-BE49-F238E27FC236}">
                    <a16:creationId xmlns:a16="http://schemas.microsoft.com/office/drawing/2014/main" id="{F572C04A-07B5-4A63-9A3F-B7160715649D}"/>
                  </a:ext>
                </a:extLst>
              </p:cNvPr>
              <p:cNvGrpSpPr/>
              <p:nvPr/>
            </p:nvGrpSpPr>
            <p:grpSpPr>
              <a:xfrm>
                <a:off x="7491009" y="683494"/>
                <a:ext cx="979698" cy="630100"/>
                <a:chOff x="7491009" y="683494"/>
                <a:chExt cx="979698" cy="630100"/>
              </a:xfrm>
              <a:solidFill>
                <a:srgbClr val="1E1E1E"/>
              </a:solidFill>
            </p:grpSpPr>
            <p:sp>
              <p:nvSpPr>
                <p:cNvPr id="307" name="Freeform: Shape 306">
                  <a:extLst>
                    <a:ext uri="{FF2B5EF4-FFF2-40B4-BE49-F238E27FC236}">
                      <a16:creationId xmlns:a16="http://schemas.microsoft.com/office/drawing/2014/main" id="{B9B74558-6B9B-449C-8CD2-B0FE8173E4C3}"/>
                    </a:ext>
                  </a:extLst>
                </p:cNvPr>
                <p:cNvSpPr/>
                <p:nvPr/>
              </p:nvSpPr>
              <p:spPr>
                <a:xfrm>
                  <a:off x="7731790" y="683494"/>
                  <a:ext cx="125245" cy="140650"/>
                </a:xfrm>
                <a:custGeom>
                  <a:avLst/>
                  <a:gdLst>
                    <a:gd name="connsiteX0" fmla="*/ 125246 w 125245"/>
                    <a:gd name="connsiteY0" fmla="*/ 140651 h 140650"/>
                    <a:gd name="connsiteX1" fmla="*/ 106995 w 125245"/>
                    <a:gd name="connsiteY1" fmla="*/ 140651 h 140650"/>
                    <a:gd name="connsiteX2" fmla="*/ 92093 w 125245"/>
                    <a:gd name="connsiteY2" fmla="*/ 101302 h 140650"/>
                    <a:gd name="connsiteX3" fmla="*/ 32316 w 125245"/>
                    <a:gd name="connsiteY3" fmla="*/ 101302 h 140650"/>
                    <a:gd name="connsiteX4" fmla="*/ 18419 w 125245"/>
                    <a:gd name="connsiteY4" fmla="*/ 140651 h 140650"/>
                    <a:gd name="connsiteX5" fmla="*/ 0 w 125245"/>
                    <a:gd name="connsiteY5" fmla="*/ 140651 h 140650"/>
                    <a:gd name="connsiteX6" fmla="*/ 53916 w 125245"/>
                    <a:gd name="connsiteY6" fmla="*/ 0 h 140650"/>
                    <a:gd name="connsiteX7" fmla="*/ 70660 w 125245"/>
                    <a:gd name="connsiteY7" fmla="*/ 0 h 140650"/>
                    <a:gd name="connsiteX8" fmla="*/ 86567 w 125245"/>
                    <a:gd name="connsiteY8" fmla="*/ 86400 h 140650"/>
                    <a:gd name="connsiteX9" fmla="*/ 64632 w 125245"/>
                    <a:gd name="connsiteY9" fmla="*/ 26456 h 140650"/>
                    <a:gd name="connsiteX10" fmla="*/ 62455 w 125245"/>
                    <a:gd name="connsiteY10" fmla="*/ 17079 h 140650"/>
                    <a:gd name="connsiteX11" fmla="*/ 62455 w 125245"/>
                    <a:gd name="connsiteY11" fmla="*/ 17079 h 140650"/>
                    <a:gd name="connsiteX12" fmla="*/ 60279 w 125245"/>
                    <a:gd name="connsiteY12" fmla="*/ 26456 h 140650"/>
                    <a:gd name="connsiteX13" fmla="*/ 38344 w 125245"/>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245" h="140650">
                      <a:moveTo>
                        <a:pt x="125246" y="140651"/>
                      </a:moveTo>
                      <a:lnTo>
                        <a:pt x="106995" y="140651"/>
                      </a:lnTo>
                      <a:lnTo>
                        <a:pt x="92093" y="101302"/>
                      </a:lnTo>
                      <a:lnTo>
                        <a:pt x="32316" y="101302"/>
                      </a:lnTo>
                      <a:lnTo>
                        <a:pt x="18419" y="140651"/>
                      </a:lnTo>
                      <a:lnTo>
                        <a:pt x="0" y="140651"/>
                      </a:lnTo>
                      <a:lnTo>
                        <a:pt x="53916" y="0"/>
                      </a:lnTo>
                      <a:lnTo>
                        <a:pt x="70660" y="0"/>
                      </a:lnTo>
                      <a:close/>
                      <a:moveTo>
                        <a:pt x="86567" y="86400"/>
                      </a:moveTo>
                      <a:lnTo>
                        <a:pt x="64632" y="26456"/>
                      </a:lnTo>
                      <a:cubicBezTo>
                        <a:pt x="63544" y="23427"/>
                        <a:pt x="62807" y="20279"/>
                        <a:pt x="62455" y="17079"/>
                      </a:cubicBezTo>
                      <a:lnTo>
                        <a:pt x="62455" y="17079"/>
                      </a:lnTo>
                      <a:cubicBezTo>
                        <a:pt x="62020" y="20265"/>
                        <a:pt x="61284" y="23403"/>
                        <a:pt x="60279" y="26456"/>
                      </a:cubicBezTo>
                      <a:lnTo>
                        <a:pt x="38344" y="86400"/>
                      </a:lnTo>
                      <a:close/>
                    </a:path>
                  </a:pathLst>
                </a:custGeom>
                <a:solidFill>
                  <a:srgbClr val="1E1E1E"/>
                </a:solidFill>
                <a:ln w="16732"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7C4C644-0165-46B4-9F35-C8AC5970B4FC}"/>
                    </a:ext>
                  </a:extLst>
                </p:cNvPr>
                <p:cNvSpPr/>
                <p:nvPr/>
              </p:nvSpPr>
              <p:spPr>
                <a:xfrm>
                  <a:off x="7869259" y="723680"/>
                  <a:ext cx="82715" cy="100464"/>
                </a:xfrm>
                <a:custGeom>
                  <a:avLst/>
                  <a:gdLst>
                    <a:gd name="connsiteX0" fmla="*/ 82716 w 82715"/>
                    <a:gd name="connsiteY0" fmla="*/ 5358 h 100464"/>
                    <a:gd name="connsiteX1" fmla="*/ 23609 w 82715"/>
                    <a:gd name="connsiteY1" fmla="*/ 86735 h 100464"/>
                    <a:gd name="connsiteX2" fmla="*/ 82548 w 82715"/>
                    <a:gd name="connsiteY2" fmla="*/ 86735 h 100464"/>
                    <a:gd name="connsiteX3" fmla="*/ 82548 w 82715"/>
                    <a:gd name="connsiteY3" fmla="*/ 100465 h 100464"/>
                    <a:gd name="connsiteX4" fmla="*/ 0 w 82715"/>
                    <a:gd name="connsiteY4" fmla="*/ 100465 h 100464"/>
                    <a:gd name="connsiteX5" fmla="*/ 0 w 82715"/>
                    <a:gd name="connsiteY5" fmla="*/ 95441 h 100464"/>
                    <a:gd name="connsiteX6" fmla="*/ 59442 w 82715"/>
                    <a:gd name="connsiteY6" fmla="*/ 13730 h 100464"/>
                    <a:gd name="connsiteX7" fmla="*/ 5191 w 82715"/>
                    <a:gd name="connsiteY7" fmla="*/ 13730 h 100464"/>
                    <a:gd name="connsiteX8" fmla="*/ 5191 w 82715"/>
                    <a:gd name="connsiteY8" fmla="*/ 0 h 100464"/>
                    <a:gd name="connsiteX9" fmla="*/ 82716 w 82715"/>
                    <a:gd name="connsiteY9" fmla="*/ 0 h 10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15" h="100464">
                      <a:moveTo>
                        <a:pt x="82716" y="5358"/>
                      </a:moveTo>
                      <a:lnTo>
                        <a:pt x="23609" y="86735"/>
                      </a:lnTo>
                      <a:lnTo>
                        <a:pt x="82548" y="86735"/>
                      </a:lnTo>
                      <a:lnTo>
                        <a:pt x="82548" y="100465"/>
                      </a:lnTo>
                      <a:lnTo>
                        <a:pt x="0" y="100465"/>
                      </a:lnTo>
                      <a:lnTo>
                        <a:pt x="0" y="95441"/>
                      </a:lnTo>
                      <a:lnTo>
                        <a:pt x="59442" y="13730"/>
                      </a:lnTo>
                      <a:lnTo>
                        <a:pt x="5191" y="13730"/>
                      </a:lnTo>
                      <a:lnTo>
                        <a:pt x="5191" y="0"/>
                      </a:lnTo>
                      <a:lnTo>
                        <a:pt x="82716" y="0"/>
                      </a:lnTo>
                      <a:close/>
                    </a:path>
                  </a:pathLst>
                </a:custGeom>
                <a:solidFill>
                  <a:srgbClr val="1E1E1E"/>
                </a:solidFill>
                <a:ln w="16732"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5053F654-C5EF-4926-BCA2-78ED5282F642}"/>
                    </a:ext>
                  </a:extLst>
                </p:cNvPr>
                <p:cNvSpPr/>
                <p:nvPr/>
              </p:nvSpPr>
              <p:spPr>
                <a:xfrm>
                  <a:off x="7970226" y="723680"/>
                  <a:ext cx="84725" cy="102828"/>
                </a:xfrm>
                <a:custGeom>
                  <a:avLst/>
                  <a:gdLst>
                    <a:gd name="connsiteX0" fmla="*/ 83721 w 84725"/>
                    <a:gd name="connsiteY0" fmla="*/ 100465 h 102828"/>
                    <a:gd name="connsiteX1" fmla="*/ 66976 w 84725"/>
                    <a:gd name="connsiteY1" fmla="*/ 100465 h 102828"/>
                    <a:gd name="connsiteX2" fmla="*/ 66976 w 84725"/>
                    <a:gd name="connsiteY2" fmla="*/ 84558 h 102828"/>
                    <a:gd name="connsiteX3" fmla="*/ 66976 w 84725"/>
                    <a:gd name="connsiteY3" fmla="*/ 84558 h 102828"/>
                    <a:gd name="connsiteX4" fmla="*/ 36000 w 84725"/>
                    <a:gd name="connsiteY4" fmla="*/ 102809 h 102828"/>
                    <a:gd name="connsiteX5" fmla="*/ 0 w 84725"/>
                    <a:gd name="connsiteY5" fmla="*/ 60111 h 102828"/>
                    <a:gd name="connsiteX6" fmla="*/ 0 w 84725"/>
                    <a:gd name="connsiteY6" fmla="*/ 0 h 102828"/>
                    <a:gd name="connsiteX7" fmla="*/ 16744 w 84725"/>
                    <a:gd name="connsiteY7" fmla="*/ 0 h 102828"/>
                    <a:gd name="connsiteX8" fmla="*/ 16744 w 84725"/>
                    <a:gd name="connsiteY8" fmla="*/ 57600 h 102828"/>
                    <a:gd name="connsiteX9" fmla="*/ 41023 w 84725"/>
                    <a:gd name="connsiteY9" fmla="*/ 89246 h 102828"/>
                    <a:gd name="connsiteX10" fmla="*/ 60447 w 84725"/>
                    <a:gd name="connsiteY10" fmla="*/ 80707 h 102828"/>
                    <a:gd name="connsiteX11" fmla="*/ 67981 w 84725"/>
                    <a:gd name="connsiteY11" fmla="*/ 57935 h 102828"/>
                    <a:gd name="connsiteX12" fmla="*/ 67981 w 84725"/>
                    <a:gd name="connsiteY12" fmla="*/ 0 h 102828"/>
                    <a:gd name="connsiteX13" fmla="*/ 84725 w 84725"/>
                    <a:gd name="connsiteY13" fmla="*/ 0 h 10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25" h="102828">
                      <a:moveTo>
                        <a:pt x="83721" y="100465"/>
                      </a:moveTo>
                      <a:lnTo>
                        <a:pt x="66976" y="100465"/>
                      </a:lnTo>
                      <a:lnTo>
                        <a:pt x="66976" y="84558"/>
                      </a:lnTo>
                      <a:lnTo>
                        <a:pt x="66976" y="84558"/>
                      </a:lnTo>
                      <a:cubicBezTo>
                        <a:pt x="61066" y="96138"/>
                        <a:pt x="48993" y="103254"/>
                        <a:pt x="36000" y="102809"/>
                      </a:cubicBezTo>
                      <a:cubicBezTo>
                        <a:pt x="12056" y="102809"/>
                        <a:pt x="0" y="88576"/>
                        <a:pt x="0" y="60111"/>
                      </a:cubicBezTo>
                      <a:lnTo>
                        <a:pt x="0" y="0"/>
                      </a:lnTo>
                      <a:lnTo>
                        <a:pt x="16744" y="0"/>
                      </a:lnTo>
                      <a:lnTo>
                        <a:pt x="16744" y="57600"/>
                      </a:lnTo>
                      <a:cubicBezTo>
                        <a:pt x="16744" y="78697"/>
                        <a:pt x="24781" y="89246"/>
                        <a:pt x="41023" y="89246"/>
                      </a:cubicBezTo>
                      <a:cubicBezTo>
                        <a:pt x="48458" y="89455"/>
                        <a:pt x="55574" y="86321"/>
                        <a:pt x="60447" y="80707"/>
                      </a:cubicBezTo>
                      <a:cubicBezTo>
                        <a:pt x="65687" y="74307"/>
                        <a:pt x="68366" y="66195"/>
                        <a:pt x="67981" y="57935"/>
                      </a:cubicBezTo>
                      <a:lnTo>
                        <a:pt x="67981" y="0"/>
                      </a:lnTo>
                      <a:lnTo>
                        <a:pt x="84725" y="0"/>
                      </a:lnTo>
                      <a:close/>
                    </a:path>
                  </a:pathLst>
                </a:custGeom>
                <a:solidFill>
                  <a:srgbClr val="1E1E1E"/>
                </a:solidFill>
                <a:ln w="16732"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B85A871-7B3C-4B22-AA55-84EDA55F9A33}"/>
                    </a:ext>
                  </a:extLst>
                </p:cNvPr>
                <p:cNvSpPr/>
                <p:nvPr/>
              </p:nvSpPr>
              <p:spPr>
                <a:xfrm>
                  <a:off x="8084253" y="721792"/>
                  <a:ext cx="52743" cy="102352"/>
                </a:xfrm>
                <a:custGeom>
                  <a:avLst/>
                  <a:gdLst>
                    <a:gd name="connsiteX0" fmla="*/ 52577 w 52743"/>
                    <a:gd name="connsiteY0" fmla="*/ 18297 h 102352"/>
                    <a:gd name="connsiteX1" fmla="*/ 40353 w 52743"/>
                    <a:gd name="connsiteY1" fmla="*/ 14948 h 102352"/>
                    <a:gd name="connsiteX2" fmla="*/ 23609 w 52743"/>
                    <a:gd name="connsiteY2" fmla="*/ 24660 h 102352"/>
                    <a:gd name="connsiteX3" fmla="*/ 16744 w 52743"/>
                    <a:gd name="connsiteY3" fmla="*/ 51116 h 102352"/>
                    <a:gd name="connsiteX4" fmla="*/ 16744 w 52743"/>
                    <a:gd name="connsiteY4" fmla="*/ 102353 h 102352"/>
                    <a:gd name="connsiteX5" fmla="*/ 0 w 52743"/>
                    <a:gd name="connsiteY5" fmla="*/ 102353 h 102352"/>
                    <a:gd name="connsiteX6" fmla="*/ 0 w 52743"/>
                    <a:gd name="connsiteY6" fmla="*/ 1888 h 102352"/>
                    <a:gd name="connsiteX7" fmla="*/ 16744 w 52743"/>
                    <a:gd name="connsiteY7" fmla="*/ 1888 h 102352"/>
                    <a:gd name="connsiteX8" fmla="*/ 16744 w 52743"/>
                    <a:gd name="connsiteY8" fmla="*/ 22651 h 102352"/>
                    <a:gd name="connsiteX9" fmla="*/ 16744 w 52743"/>
                    <a:gd name="connsiteY9" fmla="*/ 22651 h 102352"/>
                    <a:gd name="connsiteX10" fmla="*/ 27293 w 52743"/>
                    <a:gd name="connsiteY10" fmla="*/ 5907 h 102352"/>
                    <a:gd name="connsiteX11" fmla="*/ 43033 w 52743"/>
                    <a:gd name="connsiteY11" fmla="*/ 46 h 102352"/>
                    <a:gd name="connsiteX12" fmla="*/ 52744 w 52743"/>
                    <a:gd name="connsiteY12" fmla="*/ 1386 h 10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43" h="102352">
                      <a:moveTo>
                        <a:pt x="52577" y="18297"/>
                      </a:moveTo>
                      <a:cubicBezTo>
                        <a:pt x="48977" y="15869"/>
                        <a:pt x="44690" y="14692"/>
                        <a:pt x="40353" y="14948"/>
                      </a:cubicBezTo>
                      <a:cubicBezTo>
                        <a:pt x="33522" y="15255"/>
                        <a:pt x="27276" y="18882"/>
                        <a:pt x="23609" y="24660"/>
                      </a:cubicBezTo>
                      <a:cubicBezTo>
                        <a:pt x="18686" y="32577"/>
                        <a:pt x="16292" y="41804"/>
                        <a:pt x="16744" y="51116"/>
                      </a:cubicBezTo>
                      <a:lnTo>
                        <a:pt x="16744" y="102353"/>
                      </a:lnTo>
                      <a:lnTo>
                        <a:pt x="0" y="102353"/>
                      </a:lnTo>
                      <a:lnTo>
                        <a:pt x="0" y="1888"/>
                      </a:lnTo>
                      <a:lnTo>
                        <a:pt x="16744" y="1888"/>
                      </a:lnTo>
                      <a:lnTo>
                        <a:pt x="16744" y="22651"/>
                      </a:lnTo>
                      <a:lnTo>
                        <a:pt x="16744" y="22651"/>
                      </a:lnTo>
                      <a:cubicBezTo>
                        <a:pt x="18636" y="16201"/>
                        <a:pt x="22303" y="10404"/>
                        <a:pt x="27293" y="5907"/>
                      </a:cubicBezTo>
                      <a:cubicBezTo>
                        <a:pt x="31680" y="2156"/>
                        <a:pt x="37256" y="80"/>
                        <a:pt x="43033" y="46"/>
                      </a:cubicBezTo>
                      <a:cubicBezTo>
                        <a:pt x="46331" y="-155"/>
                        <a:pt x="49630" y="301"/>
                        <a:pt x="52744" y="1386"/>
                      </a:cubicBezTo>
                      <a:close/>
                    </a:path>
                  </a:pathLst>
                </a:custGeom>
                <a:solidFill>
                  <a:srgbClr val="1E1E1E"/>
                </a:solidFill>
                <a:ln w="16732"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1369ED7-D2C6-4699-BF11-A9FF20A131B3}"/>
                    </a:ext>
                  </a:extLst>
                </p:cNvPr>
                <p:cNvSpPr/>
                <p:nvPr/>
              </p:nvSpPr>
              <p:spPr>
                <a:xfrm>
                  <a:off x="8147611" y="721280"/>
                  <a:ext cx="88262" cy="105276"/>
                </a:xfrm>
                <a:custGeom>
                  <a:avLst/>
                  <a:gdLst>
                    <a:gd name="connsiteX0" fmla="*/ 87675 w 88262"/>
                    <a:gd name="connsiteY0" fmla="*/ 56650 h 105276"/>
                    <a:gd name="connsiteX1" fmla="*/ 16680 w 88262"/>
                    <a:gd name="connsiteY1" fmla="*/ 56650 h 105276"/>
                    <a:gd name="connsiteX2" fmla="*/ 25721 w 88262"/>
                    <a:gd name="connsiteY2" fmla="*/ 82604 h 105276"/>
                    <a:gd name="connsiteX3" fmla="*/ 49498 w 88262"/>
                    <a:gd name="connsiteY3" fmla="*/ 91645 h 105276"/>
                    <a:gd name="connsiteX4" fmla="*/ 80642 w 88262"/>
                    <a:gd name="connsiteY4" fmla="*/ 80594 h 105276"/>
                    <a:gd name="connsiteX5" fmla="*/ 80642 w 88262"/>
                    <a:gd name="connsiteY5" fmla="*/ 95664 h 105276"/>
                    <a:gd name="connsiteX6" fmla="*/ 45647 w 88262"/>
                    <a:gd name="connsiteY6" fmla="*/ 105208 h 105276"/>
                    <a:gd name="connsiteX7" fmla="*/ 12159 w 88262"/>
                    <a:gd name="connsiteY7" fmla="*/ 91645 h 105276"/>
                    <a:gd name="connsiteX8" fmla="*/ 103 w 88262"/>
                    <a:gd name="connsiteY8" fmla="*/ 53134 h 105276"/>
                    <a:gd name="connsiteX9" fmla="*/ 13331 w 88262"/>
                    <a:gd name="connsiteY9" fmla="*/ 14790 h 105276"/>
                    <a:gd name="connsiteX10" fmla="*/ 46819 w 88262"/>
                    <a:gd name="connsiteY10" fmla="*/ 55 h 105276"/>
                    <a:gd name="connsiteX11" fmla="*/ 77293 w 88262"/>
                    <a:gd name="connsiteY11" fmla="*/ 12781 h 105276"/>
                    <a:gd name="connsiteX12" fmla="*/ 88177 w 88262"/>
                    <a:gd name="connsiteY12" fmla="*/ 48278 h 105276"/>
                    <a:gd name="connsiteX13" fmla="*/ 70931 w 88262"/>
                    <a:gd name="connsiteY13" fmla="*/ 43087 h 105276"/>
                    <a:gd name="connsiteX14" fmla="*/ 64233 w 88262"/>
                    <a:gd name="connsiteY14" fmla="*/ 21320 h 105276"/>
                    <a:gd name="connsiteX15" fmla="*/ 45815 w 88262"/>
                    <a:gd name="connsiteY15" fmla="*/ 13618 h 105276"/>
                    <a:gd name="connsiteX16" fmla="*/ 26558 w 88262"/>
                    <a:gd name="connsiteY16" fmla="*/ 21822 h 105276"/>
                    <a:gd name="connsiteX17" fmla="*/ 16680 w 88262"/>
                    <a:gd name="connsiteY17" fmla="*/ 43087 h 105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262" h="105276">
                      <a:moveTo>
                        <a:pt x="87675" y="56650"/>
                      </a:moveTo>
                      <a:lnTo>
                        <a:pt x="16680" y="56650"/>
                      </a:lnTo>
                      <a:cubicBezTo>
                        <a:pt x="16362" y="66124"/>
                        <a:pt x="19593" y="75375"/>
                        <a:pt x="25721" y="82604"/>
                      </a:cubicBezTo>
                      <a:cubicBezTo>
                        <a:pt x="32017" y="88846"/>
                        <a:pt x="40657" y="92131"/>
                        <a:pt x="49498" y="91645"/>
                      </a:cubicBezTo>
                      <a:cubicBezTo>
                        <a:pt x="60834" y="91580"/>
                        <a:pt x="71802" y="87685"/>
                        <a:pt x="80642" y="80594"/>
                      </a:cubicBezTo>
                      <a:lnTo>
                        <a:pt x="80642" y="95664"/>
                      </a:lnTo>
                      <a:cubicBezTo>
                        <a:pt x="70278" y="102465"/>
                        <a:pt x="58021" y="105808"/>
                        <a:pt x="45647" y="105208"/>
                      </a:cubicBezTo>
                      <a:cubicBezTo>
                        <a:pt x="33039" y="105843"/>
                        <a:pt x="20782" y="100880"/>
                        <a:pt x="12159" y="91645"/>
                      </a:cubicBezTo>
                      <a:cubicBezTo>
                        <a:pt x="3552" y="80718"/>
                        <a:pt x="-734" y="67015"/>
                        <a:pt x="103" y="53134"/>
                      </a:cubicBezTo>
                      <a:cubicBezTo>
                        <a:pt x="-533" y="39136"/>
                        <a:pt x="4205" y="25424"/>
                        <a:pt x="13331" y="14790"/>
                      </a:cubicBezTo>
                      <a:cubicBezTo>
                        <a:pt x="21753" y="5160"/>
                        <a:pt x="34027" y="-236"/>
                        <a:pt x="46819" y="55"/>
                      </a:cubicBezTo>
                      <a:cubicBezTo>
                        <a:pt x="58389" y="-568"/>
                        <a:pt x="69608" y="4117"/>
                        <a:pt x="77293" y="12781"/>
                      </a:cubicBezTo>
                      <a:cubicBezTo>
                        <a:pt x="85029" y="22938"/>
                        <a:pt x="88897" y="35527"/>
                        <a:pt x="88177" y="48278"/>
                      </a:cubicBezTo>
                      <a:close/>
                      <a:moveTo>
                        <a:pt x="70931" y="43087"/>
                      </a:moveTo>
                      <a:cubicBezTo>
                        <a:pt x="71449" y="35256"/>
                        <a:pt x="69055" y="27509"/>
                        <a:pt x="64233" y="21320"/>
                      </a:cubicBezTo>
                      <a:cubicBezTo>
                        <a:pt x="59611" y="16054"/>
                        <a:pt x="52814" y="13214"/>
                        <a:pt x="45815" y="13618"/>
                      </a:cubicBezTo>
                      <a:cubicBezTo>
                        <a:pt x="38531" y="13507"/>
                        <a:pt x="31531" y="16488"/>
                        <a:pt x="26558" y="21822"/>
                      </a:cubicBezTo>
                      <a:cubicBezTo>
                        <a:pt x="21033" y="27639"/>
                        <a:pt x="17550" y="35109"/>
                        <a:pt x="16680" y="43087"/>
                      </a:cubicBezTo>
                      <a:close/>
                    </a:path>
                  </a:pathLst>
                </a:custGeom>
                <a:solidFill>
                  <a:srgbClr val="1E1E1E"/>
                </a:solidFill>
                <a:ln w="16732"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467B96A4-25C3-4558-8D4B-A1DCFAE99D2C}"/>
                    </a:ext>
                  </a:extLst>
                </p:cNvPr>
                <p:cNvSpPr/>
                <p:nvPr/>
              </p:nvSpPr>
              <p:spPr>
                <a:xfrm>
                  <a:off x="7491009" y="904516"/>
                  <a:ext cx="124576" cy="140650"/>
                </a:xfrm>
                <a:custGeom>
                  <a:avLst/>
                  <a:gdLst>
                    <a:gd name="connsiteX0" fmla="*/ 124576 w 124576"/>
                    <a:gd name="connsiteY0" fmla="*/ 140651 h 140650"/>
                    <a:gd name="connsiteX1" fmla="*/ 106325 w 124576"/>
                    <a:gd name="connsiteY1" fmla="*/ 140651 h 140650"/>
                    <a:gd name="connsiteX2" fmla="*/ 91256 w 124576"/>
                    <a:gd name="connsiteY2" fmla="*/ 101302 h 140650"/>
                    <a:gd name="connsiteX3" fmla="*/ 31647 w 124576"/>
                    <a:gd name="connsiteY3" fmla="*/ 101302 h 140650"/>
                    <a:gd name="connsiteX4" fmla="*/ 17581 w 124576"/>
                    <a:gd name="connsiteY4" fmla="*/ 140651 h 140650"/>
                    <a:gd name="connsiteX5" fmla="*/ 0 w 124576"/>
                    <a:gd name="connsiteY5" fmla="*/ 140651 h 140650"/>
                    <a:gd name="connsiteX6" fmla="*/ 53916 w 124576"/>
                    <a:gd name="connsiteY6" fmla="*/ 0 h 140650"/>
                    <a:gd name="connsiteX7" fmla="*/ 70660 w 124576"/>
                    <a:gd name="connsiteY7" fmla="*/ 0 h 140650"/>
                    <a:gd name="connsiteX8" fmla="*/ 85897 w 124576"/>
                    <a:gd name="connsiteY8" fmla="*/ 86400 h 140650"/>
                    <a:gd name="connsiteX9" fmla="*/ 63795 w 124576"/>
                    <a:gd name="connsiteY9" fmla="*/ 26456 h 140650"/>
                    <a:gd name="connsiteX10" fmla="*/ 61786 w 124576"/>
                    <a:gd name="connsiteY10" fmla="*/ 17079 h 140650"/>
                    <a:gd name="connsiteX11" fmla="*/ 61786 w 124576"/>
                    <a:gd name="connsiteY11" fmla="*/ 17079 h 140650"/>
                    <a:gd name="connsiteX12" fmla="*/ 59609 w 124576"/>
                    <a:gd name="connsiteY12" fmla="*/ 26456 h 140650"/>
                    <a:gd name="connsiteX13" fmla="*/ 37674 w 124576"/>
                    <a:gd name="connsiteY13" fmla="*/ 86400 h 14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576" h="140650">
                      <a:moveTo>
                        <a:pt x="124576" y="140651"/>
                      </a:moveTo>
                      <a:lnTo>
                        <a:pt x="106325" y="140651"/>
                      </a:lnTo>
                      <a:lnTo>
                        <a:pt x="91256" y="101302"/>
                      </a:lnTo>
                      <a:lnTo>
                        <a:pt x="31647" y="101302"/>
                      </a:lnTo>
                      <a:lnTo>
                        <a:pt x="17581" y="140651"/>
                      </a:lnTo>
                      <a:lnTo>
                        <a:pt x="0" y="140651"/>
                      </a:lnTo>
                      <a:lnTo>
                        <a:pt x="53916" y="0"/>
                      </a:lnTo>
                      <a:lnTo>
                        <a:pt x="70660" y="0"/>
                      </a:lnTo>
                      <a:close/>
                      <a:moveTo>
                        <a:pt x="85897" y="86400"/>
                      </a:moveTo>
                      <a:lnTo>
                        <a:pt x="63795" y="26456"/>
                      </a:lnTo>
                      <a:cubicBezTo>
                        <a:pt x="62857" y="23393"/>
                        <a:pt x="62187" y="20255"/>
                        <a:pt x="61786" y="17079"/>
                      </a:cubicBezTo>
                      <a:lnTo>
                        <a:pt x="61786" y="17079"/>
                      </a:lnTo>
                      <a:cubicBezTo>
                        <a:pt x="61350" y="20265"/>
                        <a:pt x="60614" y="23403"/>
                        <a:pt x="59609" y="26456"/>
                      </a:cubicBezTo>
                      <a:lnTo>
                        <a:pt x="37674" y="86400"/>
                      </a:lnTo>
                      <a:close/>
                    </a:path>
                  </a:pathLst>
                </a:custGeom>
                <a:solidFill>
                  <a:srgbClr val="1E1E1E"/>
                </a:solidFill>
                <a:ln w="16732"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CE1412E-ADCF-4673-A50B-1EC3E502E40F}"/>
                    </a:ext>
                  </a:extLst>
                </p:cNvPr>
                <p:cNvSpPr/>
                <p:nvPr/>
              </p:nvSpPr>
              <p:spPr>
                <a:xfrm>
                  <a:off x="7633669" y="942314"/>
                  <a:ext cx="92840" cy="148731"/>
                </a:xfrm>
                <a:custGeom>
                  <a:avLst/>
                  <a:gdLst>
                    <a:gd name="connsiteX0" fmla="*/ 16744 w 92840"/>
                    <a:gd name="connsiteY0" fmla="*/ 88118 h 148731"/>
                    <a:gd name="connsiteX1" fmla="*/ 16744 w 92840"/>
                    <a:gd name="connsiteY1" fmla="*/ 88118 h 148731"/>
                    <a:gd name="connsiteX2" fmla="*/ 16744 w 92840"/>
                    <a:gd name="connsiteY2" fmla="*/ 148732 h 148731"/>
                    <a:gd name="connsiteX3" fmla="*/ 0 w 92840"/>
                    <a:gd name="connsiteY3" fmla="*/ 148732 h 148731"/>
                    <a:gd name="connsiteX4" fmla="*/ 0 w 92840"/>
                    <a:gd name="connsiteY4" fmla="*/ 2388 h 148731"/>
                    <a:gd name="connsiteX5" fmla="*/ 16744 w 92840"/>
                    <a:gd name="connsiteY5" fmla="*/ 2388 h 148731"/>
                    <a:gd name="connsiteX6" fmla="*/ 16744 w 92840"/>
                    <a:gd name="connsiteY6" fmla="*/ 20137 h 148731"/>
                    <a:gd name="connsiteX7" fmla="*/ 16744 w 92840"/>
                    <a:gd name="connsiteY7" fmla="*/ 20137 h 148731"/>
                    <a:gd name="connsiteX8" fmla="*/ 51405 w 92840"/>
                    <a:gd name="connsiteY8" fmla="*/ 44 h 148731"/>
                    <a:gd name="connsiteX9" fmla="*/ 81879 w 92840"/>
                    <a:gd name="connsiteY9" fmla="*/ 13607 h 148731"/>
                    <a:gd name="connsiteX10" fmla="*/ 92763 w 92840"/>
                    <a:gd name="connsiteY10" fmla="*/ 49774 h 148731"/>
                    <a:gd name="connsiteX11" fmla="*/ 80372 w 92840"/>
                    <a:gd name="connsiteY11" fmla="*/ 90127 h 148731"/>
                    <a:gd name="connsiteX12" fmla="*/ 46884 w 92840"/>
                    <a:gd name="connsiteY12" fmla="*/ 105197 h 148731"/>
                    <a:gd name="connsiteX13" fmla="*/ 16744 w 92840"/>
                    <a:gd name="connsiteY13" fmla="*/ 88118 h 148731"/>
                    <a:gd name="connsiteX14" fmla="*/ 16744 w 92840"/>
                    <a:gd name="connsiteY14" fmla="*/ 47597 h 148731"/>
                    <a:gd name="connsiteX15" fmla="*/ 16744 w 92840"/>
                    <a:gd name="connsiteY15" fmla="*/ 61495 h 148731"/>
                    <a:gd name="connsiteX16" fmla="*/ 24781 w 92840"/>
                    <a:gd name="connsiteY16" fmla="*/ 83095 h 148731"/>
                    <a:gd name="connsiteX17" fmla="*/ 66223 w 92840"/>
                    <a:gd name="connsiteY17" fmla="*/ 82936 h 148731"/>
                    <a:gd name="connsiteX18" fmla="*/ 68316 w 92840"/>
                    <a:gd name="connsiteY18" fmla="*/ 80583 h 148731"/>
                    <a:gd name="connsiteX19" fmla="*/ 76521 w 92840"/>
                    <a:gd name="connsiteY19" fmla="*/ 49439 h 148731"/>
                    <a:gd name="connsiteX20" fmla="*/ 68819 w 92840"/>
                    <a:gd name="connsiteY20" fmla="*/ 23151 h 148731"/>
                    <a:gd name="connsiteX21" fmla="*/ 47721 w 92840"/>
                    <a:gd name="connsiteY21" fmla="*/ 13607 h 148731"/>
                    <a:gd name="connsiteX22" fmla="*/ 25284 w 92840"/>
                    <a:gd name="connsiteY22" fmla="*/ 23318 h 148731"/>
                    <a:gd name="connsiteX23" fmla="*/ 16409 w 92840"/>
                    <a:gd name="connsiteY23" fmla="*/ 47932 h 14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840" h="148731">
                      <a:moveTo>
                        <a:pt x="16744" y="88118"/>
                      </a:moveTo>
                      <a:lnTo>
                        <a:pt x="16744" y="88118"/>
                      </a:lnTo>
                      <a:lnTo>
                        <a:pt x="16744" y="148732"/>
                      </a:lnTo>
                      <a:lnTo>
                        <a:pt x="0" y="148732"/>
                      </a:lnTo>
                      <a:lnTo>
                        <a:pt x="0" y="2388"/>
                      </a:lnTo>
                      <a:lnTo>
                        <a:pt x="16744" y="2388"/>
                      </a:lnTo>
                      <a:lnTo>
                        <a:pt x="16744" y="20137"/>
                      </a:lnTo>
                      <a:lnTo>
                        <a:pt x="16744" y="20137"/>
                      </a:lnTo>
                      <a:cubicBezTo>
                        <a:pt x="23509" y="7371"/>
                        <a:pt x="36954" y="-425"/>
                        <a:pt x="51405" y="44"/>
                      </a:cubicBezTo>
                      <a:cubicBezTo>
                        <a:pt x="63142" y="-529"/>
                        <a:pt x="74445" y="4505"/>
                        <a:pt x="81879" y="13607"/>
                      </a:cubicBezTo>
                      <a:cubicBezTo>
                        <a:pt x="89598" y="24030"/>
                        <a:pt x="93449" y="36819"/>
                        <a:pt x="92763" y="49774"/>
                      </a:cubicBezTo>
                      <a:cubicBezTo>
                        <a:pt x="93449" y="64256"/>
                        <a:pt x="89062" y="78522"/>
                        <a:pt x="80372" y="90127"/>
                      </a:cubicBezTo>
                      <a:cubicBezTo>
                        <a:pt x="72218" y="100167"/>
                        <a:pt x="59810" y="105756"/>
                        <a:pt x="46884" y="105197"/>
                      </a:cubicBezTo>
                      <a:cubicBezTo>
                        <a:pt x="34443" y="105545"/>
                        <a:pt x="22839" y="98968"/>
                        <a:pt x="16744" y="88118"/>
                      </a:cubicBezTo>
                      <a:close/>
                      <a:moveTo>
                        <a:pt x="16744" y="47597"/>
                      </a:moveTo>
                      <a:lnTo>
                        <a:pt x="16744" y="61495"/>
                      </a:lnTo>
                      <a:cubicBezTo>
                        <a:pt x="16476" y="69472"/>
                        <a:pt x="19356" y="77234"/>
                        <a:pt x="24781" y="83095"/>
                      </a:cubicBezTo>
                      <a:cubicBezTo>
                        <a:pt x="36268" y="94494"/>
                        <a:pt x="54821" y="94422"/>
                        <a:pt x="66223" y="82936"/>
                      </a:cubicBezTo>
                      <a:cubicBezTo>
                        <a:pt x="66960" y="82189"/>
                        <a:pt x="67663" y="81404"/>
                        <a:pt x="68316" y="80583"/>
                      </a:cubicBezTo>
                      <a:cubicBezTo>
                        <a:pt x="74294" y="71339"/>
                        <a:pt x="77174" y="60428"/>
                        <a:pt x="76521" y="49439"/>
                      </a:cubicBezTo>
                      <a:cubicBezTo>
                        <a:pt x="77090" y="40046"/>
                        <a:pt x="74378" y="30748"/>
                        <a:pt x="68819" y="23151"/>
                      </a:cubicBezTo>
                      <a:cubicBezTo>
                        <a:pt x="63695" y="16813"/>
                        <a:pt x="55875" y="13274"/>
                        <a:pt x="47721" y="13607"/>
                      </a:cubicBezTo>
                      <a:cubicBezTo>
                        <a:pt x="39165" y="13351"/>
                        <a:pt x="30944" y="16910"/>
                        <a:pt x="25284" y="23318"/>
                      </a:cubicBezTo>
                      <a:cubicBezTo>
                        <a:pt x="19356" y="30128"/>
                        <a:pt x="16192" y="38907"/>
                        <a:pt x="16409" y="47932"/>
                      </a:cubicBezTo>
                      <a:close/>
                    </a:path>
                  </a:pathLst>
                </a:custGeom>
                <a:solidFill>
                  <a:srgbClr val="1E1E1E"/>
                </a:solidFill>
                <a:ln w="16732"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0258632-1ED0-49A0-A441-E57ADEC98C71}"/>
                    </a:ext>
                  </a:extLst>
                </p:cNvPr>
                <p:cNvSpPr/>
                <p:nvPr/>
              </p:nvSpPr>
              <p:spPr>
                <a:xfrm>
                  <a:off x="7750878" y="942314"/>
                  <a:ext cx="92840" cy="148731"/>
                </a:xfrm>
                <a:custGeom>
                  <a:avLst/>
                  <a:gdLst>
                    <a:gd name="connsiteX0" fmla="*/ 16744 w 92840"/>
                    <a:gd name="connsiteY0" fmla="*/ 88118 h 148731"/>
                    <a:gd name="connsiteX1" fmla="*/ 16744 w 92840"/>
                    <a:gd name="connsiteY1" fmla="*/ 88118 h 148731"/>
                    <a:gd name="connsiteX2" fmla="*/ 16744 w 92840"/>
                    <a:gd name="connsiteY2" fmla="*/ 148732 h 148731"/>
                    <a:gd name="connsiteX3" fmla="*/ 0 w 92840"/>
                    <a:gd name="connsiteY3" fmla="*/ 148732 h 148731"/>
                    <a:gd name="connsiteX4" fmla="*/ 0 w 92840"/>
                    <a:gd name="connsiteY4" fmla="*/ 2388 h 148731"/>
                    <a:gd name="connsiteX5" fmla="*/ 16744 w 92840"/>
                    <a:gd name="connsiteY5" fmla="*/ 2388 h 148731"/>
                    <a:gd name="connsiteX6" fmla="*/ 16744 w 92840"/>
                    <a:gd name="connsiteY6" fmla="*/ 20137 h 148731"/>
                    <a:gd name="connsiteX7" fmla="*/ 16744 w 92840"/>
                    <a:gd name="connsiteY7" fmla="*/ 20137 h 148731"/>
                    <a:gd name="connsiteX8" fmla="*/ 51405 w 92840"/>
                    <a:gd name="connsiteY8" fmla="*/ 44 h 148731"/>
                    <a:gd name="connsiteX9" fmla="*/ 81879 w 92840"/>
                    <a:gd name="connsiteY9" fmla="*/ 13607 h 148731"/>
                    <a:gd name="connsiteX10" fmla="*/ 92763 w 92840"/>
                    <a:gd name="connsiteY10" fmla="*/ 49774 h 148731"/>
                    <a:gd name="connsiteX11" fmla="*/ 80372 w 92840"/>
                    <a:gd name="connsiteY11" fmla="*/ 90127 h 148731"/>
                    <a:gd name="connsiteX12" fmla="*/ 46884 w 92840"/>
                    <a:gd name="connsiteY12" fmla="*/ 105197 h 148731"/>
                    <a:gd name="connsiteX13" fmla="*/ 16744 w 92840"/>
                    <a:gd name="connsiteY13" fmla="*/ 88118 h 148731"/>
                    <a:gd name="connsiteX14" fmla="*/ 16744 w 92840"/>
                    <a:gd name="connsiteY14" fmla="*/ 47597 h 148731"/>
                    <a:gd name="connsiteX15" fmla="*/ 16744 w 92840"/>
                    <a:gd name="connsiteY15" fmla="*/ 61495 h 148731"/>
                    <a:gd name="connsiteX16" fmla="*/ 24781 w 92840"/>
                    <a:gd name="connsiteY16" fmla="*/ 83095 h 148731"/>
                    <a:gd name="connsiteX17" fmla="*/ 66223 w 92840"/>
                    <a:gd name="connsiteY17" fmla="*/ 82936 h 148731"/>
                    <a:gd name="connsiteX18" fmla="*/ 68316 w 92840"/>
                    <a:gd name="connsiteY18" fmla="*/ 80583 h 148731"/>
                    <a:gd name="connsiteX19" fmla="*/ 76521 w 92840"/>
                    <a:gd name="connsiteY19" fmla="*/ 49439 h 148731"/>
                    <a:gd name="connsiteX20" fmla="*/ 68819 w 92840"/>
                    <a:gd name="connsiteY20" fmla="*/ 23151 h 148731"/>
                    <a:gd name="connsiteX21" fmla="*/ 47721 w 92840"/>
                    <a:gd name="connsiteY21" fmla="*/ 13607 h 148731"/>
                    <a:gd name="connsiteX22" fmla="*/ 25284 w 92840"/>
                    <a:gd name="connsiteY22" fmla="*/ 23318 h 148731"/>
                    <a:gd name="connsiteX23" fmla="*/ 16409 w 92840"/>
                    <a:gd name="connsiteY23" fmla="*/ 47932 h 148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840" h="148731">
                      <a:moveTo>
                        <a:pt x="16744" y="88118"/>
                      </a:moveTo>
                      <a:lnTo>
                        <a:pt x="16744" y="88118"/>
                      </a:lnTo>
                      <a:lnTo>
                        <a:pt x="16744" y="148732"/>
                      </a:lnTo>
                      <a:lnTo>
                        <a:pt x="0" y="148732"/>
                      </a:lnTo>
                      <a:lnTo>
                        <a:pt x="0" y="2388"/>
                      </a:lnTo>
                      <a:lnTo>
                        <a:pt x="16744" y="2388"/>
                      </a:lnTo>
                      <a:lnTo>
                        <a:pt x="16744" y="20137"/>
                      </a:lnTo>
                      <a:lnTo>
                        <a:pt x="16744" y="20137"/>
                      </a:lnTo>
                      <a:cubicBezTo>
                        <a:pt x="23509" y="7371"/>
                        <a:pt x="36954" y="-425"/>
                        <a:pt x="51405" y="44"/>
                      </a:cubicBezTo>
                      <a:cubicBezTo>
                        <a:pt x="63142" y="-529"/>
                        <a:pt x="74445" y="4505"/>
                        <a:pt x="81879" y="13607"/>
                      </a:cubicBezTo>
                      <a:cubicBezTo>
                        <a:pt x="89598" y="24030"/>
                        <a:pt x="93449" y="36819"/>
                        <a:pt x="92763" y="49774"/>
                      </a:cubicBezTo>
                      <a:cubicBezTo>
                        <a:pt x="93449" y="64256"/>
                        <a:pt x="89062" y="78522"/>
                        <a:pt x="80372" y="90127"/>
                      </a:cubicBezTo>
                      <a:cubicBezTo>
                        <a:pt x="72218" y="100167"/>
                        <a:pt x="59810" y="105756"/>
                        <a:pt x="46884" y="105197"/>
                      </a:cubicBezTo>
                      <a:cubicBezTo>
                        <a:pt x="34443" y="105545"/>
                        <a:pt x="22839" y="98968"/>
                        <a:pt x="16744" y="88118"/>
                      </a:cubicBezTo>
                      <a:close/>
                      <a:moveTo>
                        <a:pt x="16744" y="47597"/>
                      </a:moveTo>
                      <a:lnTo>
                        <a:pt x="16744" y="61495"/>
                      </a:lnTo>
                      <a:cubicBezTo>
                        <a:pt x="16476" y="69472"/>
                        <a:pt x="19356" y="77234"/>
                        <a:pt x="24781" y="83095"/>
                      </a:cubicBezTo>
                      <a:cubicBezTo>
                        <a:pt x="36268" y="94494"/>
                        <a:pt x="54821" y="94422"/>
                        <a:pt x="66223" y="82936"/>
                      </a:cubicBezTo>
                      <a:cubicBezTo>
                        <a:pt x="66960" y="82189"/>
                        <a:pt x="67663" y="81404"/>
                        <a:pt x="68316" y="80583"/>
                      </a:cubicBezTo>
                      <a:cubicBezTo>
                        <a:pt x="74294" y="71339"/>
                        <a:pt x="77174" y="60428"/>
                        <a:pt x="76521" y="49439"/>
                      </a:cubicBezTo>
                      <a:cubicBezTo>
                        <a:pt x="77090" y="40046"/>
                        <a:pt x="74378" y="30748"/>
                        <a:pt x="68819" y="23151"/>
                      </a:cubicBezTo>
                      <a:cubicBezTo>
                        <a:pt x="63695" y="16813"/>
                        <a:pt x="55875" y="13274"/>
                        <a:pt x="47721" y="13607"/>
                      </a:cubicBezTo>
                      <a:cubicBezTo>
                        <a:pt x="39165" y="13351"/>
                        <a:pt x="30944" y="16910"/>
                        <a:pt x="25284" y="23318"/>
                      </a:cubicBezTo>
                      <a:cubicBezTo>
                        <a:pt x="19356" y="30128"/>
                        <a:pt x="16192" y="38907"/>
                        <a:pt x="16409" y="47932"/>
                      </a:cubicBezTo>
                      <a:close/>
                    </a:path>
                  </a:pathLst>
                </a:custGeom>
                <a:solidFill>
                  <a:srgbClr val="1E1E1E"/>
                </a:solidFill>
                <a:ln w="16732"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638FE2BE-0BC6-406F-9EA4-D1584D890583}"/>
                    </a:ext>
                  </a:extLst>
                </p:cNvPr>
                <p:cNvSpPr/>
                <p:nvPr/>
              </p:nvSpPr>
              <p:spPr>
                <a:xfrm>
                  <a:off x="7867920" y="896479"/>
                  <a:ext cx="16744" cy="148687"/>
                </a:xfrm>
                <a:custGeom>
                  <a:avLst/>
                  <a:gdLst>
                    <a:gd name="connsiteX0" fmla="*/ 16744 w 16744"/>
                    <a:gd name="connsiteY0" fmla="*/ 148688 h 148687"/>
                    <a:gd name="connsiteX1" fmla="*/ 0 w 16744"/>
                    <a:gd name="connsiteY1" fmla="*/ 148688 h 148687"/>
                    <a:gd name="connsiteX2" fmla="*/ 0 w 16744"/>
                    <a:gd name="connsiteY2" fmla="*/ 0 h 148687"/>
                    <a:gd name="connsiteX3" fmla="*/ 16744 w 16744"/>
                    <a:gd name="connsiteY3" fmla="*/ 0 h 148687"/>
                  </a:gdLst>
                  <a:ahLst/>
                  <a:cxnLst>
                    <a:cxn ang="0">
                      <a:pos x="connsiteX0" y="connsiteY0"/>
                    </a:cxn>
                    <a:cxn ang="0">
                      <a:pos x="connsiteX1" y="connsiteY1"/>
                    </a:cxn>
                    <a:cxn ang="0">
                      <a:pos x="connsiteX2" y="connsiteY2"/>
                    </a:cxn>
                    <a:cxn ang="0">
                      <a:pos x="connsiteX3" y="connsiteY3"/>
                    </a:cxn>
                  </a:cxnLst>
                  <a:rect l="l" t="t" r="r" b="b"/>
                  <a:pathLst>
                    <a:path w="16744" h="148687">
                      <a:moveTo>
                        <a:pt x="16744" y="148688"/>
                      </a:moveTo>
                      <a:lnTo>
                        <a:pt x="0" y="148688"/>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54D21343-6C4A-4CFF-B4CB-BC5782022A73}"/>
                    </a:ext>
                  </a:extLst>
                </p:cNvPr>
                <p:cNvSpPr/>
                <p:nvPr/>
              </p:nvSpPr>
              <p:spPr>
                <a:xfrm>
                  <a:off x="7912953" y="898319"/>
                  <a:ext cx="20940" cy="146847"/>
                </a:xfrm>
                <a:custGeom>
                  <a:avLst/>
                  <a:gdLst>
                    <a:gd name="connsiteX0" fmla="*/ 10390 w 20940"/>
                    <a:gd name="connsiteY0" fmla="*/ 20932 h 146847"/>
                    <a:gd name="connsiteX1" fmla="*/ 3022 w 20940"/>
                    <a:gd name="connsiteY1" fmla="*/ 17918 h 146847"/>
                    <a:gd name="connsiteX2" fmla="*/ 9 w 20940"/>
                    <a:gd name="connsiteY2" fmla="*/ 10551 h 146847"/>
                    <a:gd name="connsiteX3" fmla="*/ 3022 w 20940"/>
                    <a:gd name="connsiteY3" fmla="*/ 3016 h 146847"/>
                    <a:gd name="connsiteX4" fmla="*/ 10390 w 20940"/>
                    <a:gd name="connsiteY4" fmla="*/ 2 h 146847"/>
                    <a:gd name="connsiteX5" fmla="*/ 20939 w 20940"/>
                    <a:gd name="connsiteY5" fmla="*/ 10212 h 146847"/>
                    <a:gd name="connsiteX6" fmla="*/ 20939 w 20940"/>
                    <a:gd name="connsiteY6" fmla="*/ 10551 h 146847"/>
                    <a:gd name="connsiteX7" fmla="*/ 17924 w 20940"/>
                    <a:gd name="connsiteY7" fmla="*/ 17918 h 146847"/>
                    <a:gd name="connsiteX8" fmla="*/ 10390 w 20940"/>
                    <a:gd name="connsiteY8" fmla="*/ 20932 h 146847"/>
                    <a:gd name="connsiteX9" fmla="*/ 18260 w 20940"/>
                    <a:gd name="connsiteY9" fmla="*/ 146848 h 146847"/>
                    <a:gd name="connsiteX10" fmla="*/ 1515 w 20940"/>
                    <a:gd name="connsiteY10" fmla="*/ 146848 h 146847"/>
                    <a:gd name="connsiteX11" fmla="*/ 1515 w 20940"/>
                    <a:gd name="connsiteY11" fmla="*/ 46383 h 146847"/>
                    <a:gd name="connsiteX12" fmla="*/ 18260 w 20940"/>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0" h="146847">
                      <a:moveTo>
                        <a:pt x="10390" y="20932"/>
                      </a:moveTo>
                      <a:cubicBezTo>
                        <a:pt x="7627" y="20984"/>
                        <a:pt x="4965" y="19894"/>
                        <a:pt x="3022" y="17918"/>
                      </a:cubicBezTo>
                      <a:cubicBezTo>
                        <a:pt x="996" y="16018"/>
                        <a:pt x="-109" y="13328"/>
                        <a:pt x="9" y="10551"/>
                      </a:cubicBezTo>
                      <a:cubicBezTo>
                        <a:pt x="-75" y="7731"/>
                        <a:pt x="1013" y="5003"/>
                        <a:pt x="3022" y="3016"/>
                      </a:cubicBezTo>
                      <a:cubicBezTo>
                        <a:pt x="4965" y="1040"/>
                        <a:pt x="7627" y="-50"/>
                        <a:pt x="10390" y="2"/>
                      </a:cubicBezTo>
                      <a:cubicBezTo>
                        <a:pt x="16116" y="-92"/>
                        <a:pt x="20838" y="4481"/>
                        <a:pt x="20939" y="10212"/>
                      </a:cubicBezTo>
                      <a:cubicBezTo>
                        <a:pt x="20939" y="10326"/>
                        <a:pt x="20939" y="10438"/>
                        <a:pt x="20939" y="10551"/>
                      </a:cubicBezTo>
                      <a:cubicBezTo>
                        <a:pt x="20989" y="13317"/>
                        <a:pt x="19900" y="15982"/>
                        <a:pt x="17924" y="17918"/>
                      </a:cubicBezTo>
                      <a:cubicBezTo>
                        <a:pt x="15932" y="19921"/>
                        <a:pt x="13203" y="21011"/>
                        <a:pt x="10390" y="20932"/>
                      </a:cubicBezTo>
                      <a:close/>
                      <a:moveTo>
                        <a:pt x="18260" y="146848"/>
                      </a:moveTo>
                      <a:lnTo>
                        <a:pt x="1515" y="146848"/>
                      </a:lnTo>
                      <a:lnTo>
                        <a:pt x="1515" y="46383"/>
                      </a:lnTo>
                      <a:lnTo>
                        <a:pt x="18260" y="46383"/>
                      </a:lnTo>
                      <a:close/>
                    </a:path>
                  </a:pathLst>
                </a:custGeom>
                <a:solidFill>
                  <a:srgbClr val="1E1E1E"/>
                </a:solidFill>
                <a:ln w="16732"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6DA2AE3F-7AD1-4675-B45C-0580FCD5AFDC}"/>
                    </a:ext>
                  </a:extLst>
                </p:cNvPr>
                <p:cNvSpPr/>
                <p:nvPr/>
              </p:nvSpPr>
              <p:spPr>
                <a:xfrm>
                  <a:off x="7955106" y="942314"/>
                  <a:ext cx="75733" cy="105238"/>
                </a:xfrm>
                <a:custGeom>
                  <a:avLst/>
                  <a:gdLst>
                    <a:gd name="connsiteX0" fmla="*/ 75399 w 75733"/>
                    <a:gd name="connsiteY0" fmla="*/ 98332 h 105238"/>
                    <a:gd name="connsiteX1" fmla="*/ 47938 w 75733"/>
                    <a:gd name="connsiteY1" fmla="*/ 105197 h 105238"/>
                    <a:gd name="connsiteX2" fmla="*/ 13278 w 75733"/>
                    <a:gd name="connsiteY2" fmla="*/ 91299 h 105238"/>
                    <a:gd name="connsiteX3" fmla="*/ 50 w 75733"/>
                    <a:gd name="connsiteY3" fmla="*/ 54965 h 105238"/>
                    <a:gd name="connsiteX4" fmla="*/ 14283 w 75733"/>
                    <a:gd name="connsiteY4" fmla="*/ 15113 h 105238"/>
                    <a:gd name="connsiteX5" fmla="*/ 52292 w 75733"/>
                    <a:gd name="connsiteY5" fmla="*/ 44 h 105238"/>
                    <a:gd name="connsiteX6" fmla="*/ 75734 w 75733"/>
                    <a:gd name="connsiteY6" fmla="*/ 5067 h 105238"/>
                    <a:gd name="connsiteX7" fmla="*/ 75734 w 75733"/>
                    <a:gd name="connsiteY7" fmla="*/ 21811 h 105238"/>
                    <a:gd name="connsiteX8" fmla="*/ 51790 w 75733"/>
                    <a:gd name="connsiteY8" fmla="*/ 13941 h 105238"/>
                    <a:gd name="connsiteX9" fmla="*/ 26506 w 75733"/>
                    <a:gd name="connsiteY9" fmla="*/ 24993 h 105238"/>
                    <a:gd name="connsiteX10" fmla="*/ 16627 w 75733"/>
                    <a:gd name="connsiteY10" fmla="*/ 53960 h 105238"/>
                    <a:gd name="connsiteX11" fmla="*/ 25836 w 75733"/>
                    <a:gd name="connsiteY11" fmla="*/ 81923 h 105238"/>
                    <a:gd name="connsiteX12" fmla="*/ 50785 w 75733"/>
                    <a:gd name="connsiteY12" fmla="*/ 91969 h 105238"/>
                    <a:gd name="connsiteX13" fmla="*/ 75399 w 75733"/>
                    <a:gd name="connsiteY13" fmla="*/ 83262 h 10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733" h="105238">
                      <a:moveTo>
                        <a:pt x="75399" y="98332"/>
                      </a:moveTo>
                      <a:cubicBezTo>
                        <a:pt x="67044" y="103064"/>
                        <a:pt x="57550" y="105436"/>
                        <a:pt x="47938" y="105197"/>
                      </a:cubicBezTo>
                      <a:cubicBezTo>
                        <a:pt x="34929" y="105753"/>
                        <a:pt x="22304" y="100691"/>
                        <a:pt x="13278" y="91299"/>
                      </a:cubicBezTo>
                      <a:cubicBezTo>
                        <a:pt x="4287" y="81380"/>
                        <a:pt x="-452" y="68340"/>
                        <a:pt x="50" y="54965"/>
                      </a:cubicBezTo>
                      <a:cubicBezTo>
                        <a:pt x="-569" y="40335"/>
                        <a:pt x="4538" y="26039"/>
                        <a:pt x="14283" y="15113"/>
                      </a:cubicBezTo>
                      <a:cubicBezTo>
                        <a:pt x="24246" y="4928"/>
                        <a:pt x="38059" y="-551"/>
                        <a:pt x="52292" y="44"/>
                      </a:cubicBezTo>
                      <a:cubicBezTo>
                        <a:pt x="60396" y="-115"/>
                        <a:pt x="68417" y="1604"/>
                        <a:pt x="75734" y="5067"/>
                      </a:cubicBezTo>
                      <a:lnTo>
                        <a:pt x="75734" y="21811"/>
                      </a:lnTo>
                      <a:cubicBezTo>
                        <a:pt x="68751" y="16781"/>
                        <a:pt x="60396" y="14032"/>
                        <a:pt x="51790" y="13941"/>
                      </a:cubicBezTo>
                      <a:cubicBezTo>
                        <a:pt x="42128" y="13637"/>
                        <a:pt x="32852" y="17695"/>
                        <a:pt x="26506" y="24993"/>
                      </a:cubicBezTo>
                      <a:cubicBezTo>
                        <a:pt x="19708" y="33072"/>
                        <a:pt x="16175" y="43408"/>
                        <a:pt x="16627" y="53960"/>
                      </a:cubicBezTo>
                      <a:cubicBezTo>
                        <a:pt x="16041" y="64110"/>
                        <a:pt x="19340" y="74101"/>
                        <a:pt x="25836" y="81923"/>
                      </a:cubicBezTo>
                      <a:cubicBezTo>
                        <a:pt x="32316" y="88719"/>
                        <a:pt x="41408" y="92383"/>
                        <a:pt x="50785" y="91969"/>
                      </a:cubicBezTo>
                      <a:cubicBezTo>
                        <a:pt x="59726" y="91914"/>
                        <a:pt x="68400" y="88846"/>
                        <a:pt x="75399" y="83262"/>
                      </a:cubicBezTo>
                      <a:close/>
                    </a:path>
                  </a:pathLst>
                </a:custGeom>
                <a:solidFill>
                  <a:srgbClr val="1E1E1E"/>
                </a:solidFill>
                <a:ln w="16732"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E644B9B-32AC-4C81-906D-2B74AF57AEB0}"/>
                    </a:ext>
                  </a:extLst>
                </p:cNvPr>
                <p:cNvSpPr/>
                <p:nvPr/>
              </p:nvSpPr>
              <p:spPr>
                <a:xfrm>
                  <a:off x="8048064" y="941184"/>
                  <a:ext cx="79222" cy="106041"/>
                </a:xfrm>
                <a:custGeom>
                  <a:avLst/>
                  <a:gdLst>
                    <a:gd name="connsiteX0" fmla="*/ 79222 w 79222"/>
                    <a:gd name="connsiteY0" fmla="*/ 103982 h 106041"/>
                    <a:gd name="connsiteX1" fmla="*/ 62478 w 79222"/>
                    <a:gd name="connsiteY1" fmla="*/ 103982 h 106041"/>
                    <a:gd name="connsiteX2" fmla="*/ 62478 w 79222"/>
                    <a:gd name="connsiteY2" fmla="*/ 89248 h 106041"/>
                    <a:gd name="connsiteX3" fmla="*/ 62478 w 79222"/>
                    <a:gd name="connsiteY3" fmla="*/ 89248 h 106041"/>
                    <a:gd name="connsiteX4" fmla="*/ 32003 w 79222"/>
                    <a:gd name="connsiteY4" fmla="*/ 105992 h 106041"/>
                    <a:gd name="connsiteX5" fmla="*/ 8562 w 79222"/>
                    <a:gd name="connsiteY5" fmla="*/ 98122 h 106041"/>
                    <a:gd name="connsiteX6" fmla="*/ 22 w 79222"/>
                    <a:gd name="connsiteY6" fmla="*/ 77024 h 106041"/>
                    <a:gd name="connsiteX7" fmla="*/ 33510 w 79222"/>
                    <a:gd name="connsiteY7" fmla="*/ 43536 h 106041"/>
                    <a:gd name="connsiteX8" fmla="*/ 63650 w 79222"/>
                    <a:gd name="connsiteY8" fmla="*/ 39350 h 106041"/>
                    <a:gd name="connsiteX9" fmla="*/ 43055 w 79222"/>
                    <a:gd name="connsiteY9" fmla="*/ 13732 h 106041"/>
                    <a:gd name="connsiteX10" fmla="*/ 9566 w 79222"/>
                    <a:gd name="connsiteY10" fmla="*/ 26122 h 106041"/>
                    <a:gd name="connsiteX11" fmla="*/ 9566 w 79222"/>
                    <a:gd name="connsiteY11" fmla="*/ 9378 h 106041"/>
                    <a:gd name="connsiteX12" fmla="*/ 43055 w 79222"/>
                    <a:gd name="connsiteY12" fmla="*/ 1 h 106041"/>
                    <a:gd name="connsiteX13" fmla="*/ 78385 w 79222"/>
                    <a:gd name="connsiteY13" fmla="*/ 37508 h 106041"/>
                    <a:gd name="connsiteX14" fmla="*/ 62478 w 79222"/>
                    <a:gd name="connsiteY14" fmla="*/ 53750 h 106041"/>
                    <a:gd name="connsiteX15" fmla="*/ 38366 w 79222"/>
                    <a:gd name="connsiteY15" fmla="*/ 57099 h 106041"/>
                    <a:gd name="connsiteX16" fmla="*/ 21622 w 79222"/>
                    <a:gd name="connsiteY16" fmla="*/ 62624 h 106041"/>
                    <a:gd name="connsiteX17" fmla="*/ 15929 w 79222"/>
                    <a:gd name="connsiteY17" fmla="*/ 76690 h 106041"/>
                    <a:gd name="connsiteX18" fmla="*/ 21120 w 79222"/>
                    <a:gd name="connsiteY18" fmla="*/ 88745 h 106041"/>
                    <a:gd name="connsiteX19" fmla="*/ 35185 w 79222"/>
                    <a:gd name="connsiteY19" fmla="*/ 93266 h 106041"/>
                    <a:gd name="connsiteX20" fmla="*/ 54943 w 79222"/>
                    <a:gd name="connsiteY20" fmla="*/ 84894 h 106041"/>
                    <a:gd name="connsiteX21" fmla="*/ 62645 w 79222"/>
                    <a:gd name="connsiteY21" fmla="*/ 63797 h 10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9222" h="106041">
                      <a:moveTo>
                        <a:pt x="79222" y="103982"/>
                      </a:moveTo>
                      <a:lnTo>
                        <a:pt x="62478" y="103982"/>
                      </a:lnTo>
                      <a:lnTo>
                        <a:pt x="62478" y="89248"/>
                      </a:lnTo>
                      <a:lnTo>
                        <a:pt x="62478" y="89248"/>
                      </a:lnTo>
                      <a:cubicBezTo>
                        <a:pt x="56233" y="100078"/>
                        <a:pt x="44495" y="106534"/>
                        <a:pt x="32003" y="105992"/>
                      </a:cubicBezTo>
                      <a:cubicBezTo>
                        <a:pt x="23464" y="106456"/>
                        <a:pt x="15092" y="103639"/>
                        <a:pt x="8562" y="98122"/>
                      </a:cubicBezTo>
                      <a:cubicBezTo>
                        <a:pt x="2819" y="92643"/>
                        <a:pt x="-296" y="84958"/>
                        <a:pt x="22" y="77024"/>
                      </a:cubicBezTo>
                      <a:cubicBezTo>
                        <a:pt x="22" y="58271"/>
                        <a:pt x="11073" y="47387"/>
                        <a:pt x="33510" y="43536"/>
                      </a:cubicBezTo>
                      <a:lnTo>
                        <a:pt x="63650" y="39350"/>
                      </a:lnTo>
                      <a:cubicBezTo>
                        <a:pt x="63650" y="22271"/>
                        <a:pt x="56785" y="13732"/>
                        <a:pt x="43055" y="13732"/>
                      </a:cubicBezTo>
                      <a:cubicBezTo>
                        <a:pt x="30748" y="13621"/>
                        <a:pt x="18843" y="18030"/>
                        <a:pt x="9566" y="26122"/>
                      </a:cubicBezTo>
                      <a:lnTo>
                        <a:pt x="9566" y="9378"/>
                      </a:lnTo>
                      <a:cubicBezTo>
                        <a:pt x="19630" y="3171"/>
                        <a:pt x="31233" y="-79"/>
                        <a:pt x="43055" y="1"/>
                      </a:cubicBezTo>
                      <a:cubicBezTo>
                        <a:pt x="66664" y="1"/>
                        <a:pt x="78385" y="12560"/>
                        <a:pt x="78385" y="37508"/>
                      </a:cubicBezTo>
                      <a:close/>
                      <a:moveTo>
                        <a:pt x="62478" y="53750"/>
                      </a:moveTo>
                      <a:lnTo>
                        <a:pt x="38366" y="57099"/>
                      </a:lnTo>
                      <a:cubicBezTo>
                        <a:pt x="32422" y="57591"/>
                        <a:pt x="26696" y="59483"/>
                        <a:pt x="21622" y="62624"/>
                      </a:cubicBezTo>
                      <a:cubicBezTo>
                        <a:pt x="17587" y="66134"/>
                        <a:pt x="15477" y="71362"/>
                        <a:pt x="15929" y="76690"/>
                      </a:cubicBezTo>
                      <a:cubicBezTo>
                        <a:pt x="15779" y="81281"/>
                        <a:pt x="17671" y="85701"/>
                        <a:pt x="21120" y="88745"/>
                      </a:cubicBezTo>
                      <a:cubicBezTo>
                        <a:pt x="25105" y="91912"/>
                        <a:pt x="30095" y="93519"/>
                        <a:pt x="35185" y="93266"/>
                      </a:cubicBezTo>
                      <a:cubicBezTo>
                        <a:pt x="42686" y="93501"/>
                        <a:pt x="49903" y="90441"/>
                        <a:pt x="54943" y="84894"/>
                      </a:cubicBezTo>
                      <a:cubicBezTo>
                        <a:pt x="60201" y="79154"/>
                        <a:pt x="62963" y="71571"/>
                        <a:pt x="62645" y="63797"/>
                      </a:cubicBezTo>
                      <a:close/>
                    </a:path>
                  </a:pathLst>
                </a:custGeom>
                <a:solidFill>
                  <a:srgbClr val="1E1E1E"/>
                </a:solidFill>
                <a:ln w="16732"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EABDB071-7698-46F8-98C9-5A01263EA6CE}"/>
                    </a:ext>
                  </a:extLst>
                </p:cNvPr>
                <p:cNvSpPr/>
                <p:nvPr/>
              </p:nvSpPr>
              <p:spPr>
                <a:xfrm>
                  <a:off x="8145034" y="915065"/>
                  <a:ext cx="58772" cy="132316"/>
                </a:xfrm>
                <a:custGeom>
                  <a:avLst/>
                  <a:gdLst>
                    <a:gd name="connsiteX0" fmla="*/ 58102 w 58772"/>
                    <a:gd name="connsiteY0" fmla="*/ 129097 h 132316"/>
                    <a:gd name="connsiteX1" fmla="*/ 43033 w 58772"/>
                    <a:gd name="connsiteY1" fmla="*/ 132279 h 132316"/>
                    <a:gd name="connsiteX2" fmla="*/ 16744 w 58772"/>
                    <a:gd name="connsiteY2" fmla="*/ 102809 h 132316"/>
                    <a:gd name="connsiteX3" fmla="*/ 16744 w 58772"/>
                    <a:gd name="connsiteY3" fmla="*/ 43367 h 132316"/>
                    <a:gd name="connsiteX4" fmla="*/ 0 w 58772"/>
                    <a:gd name="connsiteY4" fmla="*/ 43367 h 132316"/>
                    <a:gd name="connsiteX5" fmla="*/ 0 w 58772"/>
                    <a:gd name="connsiteY5" fmla="*/ 29637 h 132316"/>
                    <a:gd name="connsiteX6" fmla="*/ 16744 w 58772"/>
                    <a:gd name="connsiteY6" fmla="*/ 29637 h 132316"/>
                    <a:gd name="connsiteX7" fmla="*/ 16744 w 58772"/>
                    <a:gd name="connsiteY7" fmla="*/ 5191 h 132316"/>
                    <a:gd name="connsiteX8" fmla="*/ 33488 w 58772"/>
                    <a:gd name="connsiteY8" fmla="*/ 0 h 132316"/>
                    <a:gd name="connsiteX9" fmla="*/ 33488 w 58772"/>
                    <a:gd name="connsiteY9" fmla="*/ 29637 h 132316"/>
                    <a:gd name="connsiteX10" fmla="*/ 58772 w 58772"/>
                    <a:gd name="connsiteY10" fmla="*/ 29637 h 132316"/>
                    <a:gd name="connsiteX11" fmla="*/ 58772 w 58772"/>
                    <a:gd name="connsiteY11" fmla="*/ 43367 h 132316"/>
                    <a:gd name="connsiteX12" fmla="*/ 32484 w 58772"/>
                    <a:gd name="connsiteY12" fmla="*/ 43367 h 132316"/>
                    <a:gd name="connsiteX13" fmla="*/ 32484 w 58772"/>
                    <a:gd name="connsiteY13" fmla="*/ 99962 h 132316"/>
                    <a:gd name="connsiteX14" fmla="*/ 35833 w 58772"/>
                    <a:gd name="connsiteY14" fmla="*/ 114530 h 132316"/>
                    <a:gd name="connsiteX15" fmla="*/ 47219 w 58772"/>
                    <a:gd name="connsiteY15" fmla="*/ 118716 h 132316"/>
                    <a:gd name="connsiteX16" fmla="*/ 57767 w 58772"/>
                    <a:gd name="connsiteY16" fmla="*/ 115367 h 13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2316">
                      <a:moveTo>
                        <a:pt x="58102" y="129097"/>
                      </a:moveTo>
                      <a:cubicBezTo>
                        <a:pt x="53447" y="131445"/>
                        <a:pt x="48240" y="132541"/>
                        <a:pt x="43033" y="132279"/>
                      </a:cubicBezTo>
                      <a:cubicBezTo>
                        <a:pt x="25451" y="132279"/>
                        <a:pt x="16744" y="122567"/>
                        <a:pt x="16744" y="102809"/>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2484" y="43367"/>
                      </a:lnTo>
                      <a:lnTo>
                        <a:pt x="32484" y="99962"/>
                      </a:lnTo>
                      <a:cubicBezTo>
                        <a:pt x="32082" y="105046"/>
                        <a:pt x="33254" y="110131"/>
                        <a:pt x="35833" y="114530"/>
                      </a:cubicBezTo>
                      <a:cubicBezTo>
                        <a:pt x="38780" y="117596"/>
                        <a:pt x="42982" y="119138"/>
                        <a:pt x="47219" y="118716"/>
                      </a:cubicBezTo>
                      <a:cubicBezTo>
                        <a:pt x="51019" y="118828"/>
                        <a:pt x="54737" y="117647"/>
                        <a:pt x="57767" y="115367"/>
                      </a:cubicBezTo>
                      <a:close/>
                    </a:path>
                  </a:pathLst>
                </a:custGeom>
                <a:solidFill>
                  <a:srgbClr val="1E1E1E"/>
                </a:solidFill>
                <a:ln w="16732"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87F0BBE-DAEA-4B3A-BDD9-1AF83BDA8F01}"/>
                    </a:ext>
                  </a:extLst>
                </p:cNvPr>
                <p:cNvSpPr/>
                <p:nvPr/>
              </p:nvSpPr>
              <p:spPr>
                <a:xfrm>
                  <a:off x="8221044" y="898317"/>
                  <a:ext cx="20944" cy="146849"/>
                </a:xfrm>
                <a:custGeom>
                  <a:avLst/>
                  <a:gdLst>
                    <a:gd name="connsiteX0" fmla="*/ 10390 w 20944"/>
                    <a:gd name="connsiteY0" fmla="*/ 20934 h 146849"/>
                    <a:gd name="connsiteX1" fmla="*/ 3022 w 20944"/>
                    <a:gd name="connsiteY1" fmla="*/ 17920 h 146849"/>
                    <a:gd name="connsiteX2" fmla="*/ 9 w 20944"/>
                    <a:gd name="connsiteY2" fmla="*/ 10552 h 146849"/>
                    <a:gd name="connsiteX3" fmla="*/ 3022 w 20944"/>
                    <a:gd name="connsiteY3" fmla="*/ 3017 h 146849"/>
                    <a:gd name="connsiteX4" fmla="*/ 10390 w 20944"/>
                    <a:gd name="connsiteY4" fmla="*/ 3 h 146849"/>
                    <a:gd name="connsiteX5" fmla="*/ 17757 w 20944"/>
                    <a:gd name="connsiteY5" fmla="*/ 3017 h 146849"/>
                    <a:gd name="connsiteX6" fmla="*/ 20939 w 20944"/>
                    <a:gd name="connsiteY6" fmla="*/ 10552 h 146849"/>
                    <a:gd name="connsiteX7" fmla="*/ 17757 w 20944"/>
                    <a:gd name="connsiteY7" fmla="*/ 17920 h 146849"/>
                    <a:gd name="connsiteX8" fmla="*/ 10390 w 20944"/>
                    <a:gd name="connsiteY8" fmla="*/ 20934 h 146849"/>
                    <a:gd name="connsiteX9" fmla="*/ 18260 w 20944"/>
                    <a:gd name="connsiteY9" fmla="*/ 146849 h 146849"/>
                    <a:gd name="connsiteX10" fmla="*/ 1515 w 20944"/>
                    <a:gd name="connsiteY10" fmla="*/ 146849 h 146849"/>
                    <a:gd name="connsiteX11" fmla="*/ 1515 w 20944"/>
                    <a:gd name="connsiteY11" fmla="*/ 46385 h 146849"/>
                    <a:gd name="connsiteX12" fmla="*/ 18260 w 20944"/>
                    <a:gd name="connsiteY12" fmla="*/ 46385 h 14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4" h="146849">
                      <a:moveTo>
                        <a:pt x="10390" y="20934"/>
                      </a:moveTo>
                      <a:cubicBezTo>
                        <a:pt x="7627" y="21007"/>
                        <a:pt x="4948" y="19912"/>
                        <a:pt x="3022" y="17920"/>
                      </a:cubicBezTo>
                      <a:cubicBezTo>
                        <a:pt x="996" y="16019"/>
                        <a:pt x="-109" y="13330"/>
                        <a:pt x="9" y="10552"/>
                      </a:cubicBezTo>
                      <a:cubicBezTo>
                        <a:pt x="-75" y="7733"/>
                        <a:pt x="1013" y="5005"/>
                        <a:pt x="3022" y="3017"/>
                      </a:cubicBezTo>
                      <a:cubicBezTo>
                        <a:pt x="4948" y="1023"/>
                        <a:pt x="7627" y="-70"/>
                        <a:pt x="10390" y="3"/>
                      </a:cubicBezTo>
                      <a:cubicBezTo>
                        <a:pt x="13153" y="-48"/>
                        <a:pt x="15815" y="1042"/>
                        <a:pt x="17757" y="3017"/>
                      </a:cubicBezTo>
                      <a:cubicBezTo>
                        <a:pt x="19867" y="4938"/>
                        <a:pt x="21039" y="7694"/>
                        <a:pt x="20939" y="10552"/>
                      </a:cubicBezTo>
                      <a:cubicBezTo>
                        <a:pt x="20989" y="13352"/>
                        <a:pt x="19833" y="16038"/>
                        <a:pt x="17757" y="17920"/>
                      </a:cubicBezTo>
                      <a:cubicBezTo>
                        <a:pt x="15815" y="19896"/>
                        <a:pt x="13153" y="20986"/>
                        <a:pt x="10390" y="20934"/>
                      </a:cubicBezTo>
                      <a:close/>
                      <a:moveTo>
                        <a:pt x="18260" y="146849"/>
                      </a:moveTo>
                      <a:lnTo>
                        <a:pt x="1515" y="146849"/>
                      </a:lnTo>
                      <a:lnTo>
                        <a:pt x="1515" y="46385"/>
                      </a:lnTo>
                      <a:lnTo>
                        <a:pt x="18260" y="46385"/>
                      </a:lnTo>
                      <a:close/>
                    </a:path>
                  </a:pathLst>
                </a:custGeom>
                <a:solidFill>
                  <a:srgbClr val="1E1E1E"/>
                </a:solidFill>
                <a:ln w="16732"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3448469-30AF-495E-B180-26BA42BC1257}"/>
                    </a:ext>
                  </a:extLst>
                </p:cNvPr>
                <p:cNvSpPr/>
                <p:nvPr/>
              </p:nvSpPr>
              <p:spPr>
                <a:xfrm>
                  <a:off x="8263499" y="941954"/>
                  <a:ext cx="99143" cy="105283"/>
                </a:xfrm>
                <a:custGeom>
                  <a:avLst/>
                  <a:gdLst>
                    <a:gd name="connsiteX0" fmla="*/ 48976 w 99143"/>
                    <a:gd name="connsiteY0" fmla="*/ 105222 h 105283"/>
                    <a:gd name="connsiteX1" fmla="*/ 13479 w 99143"/>
                    <a:gd name="connsiteY1" fmla="*/ 91157 h 105283"/>
                    <a:gd name="connsiteX2" fmla="*/ 84 w 99143"/>
                    <a:gd name="connsiteY2" fmla="*/ 53817 h 105283"/>
                    <a:gd name="connsiteX3" fmla="*/ 13981 w 99143"/>
                    <a:gd name="connsiteY3" fmla="*/ 14301 h 105283"/>
                    <a:gd name="connsiteX4" fmla="*/ 51321 w 99143"/>
                    <a:gd name="connsiteY4" fmla="*/ 69 h 105283"/>
                    <a:gd name="connsiteX5" fmla="*/ 86483 w 99143"/>
                    <a:gd name="connsiteY5" fmla="*/ 13966 h 105283"/>
                    <a:gd name="connsiteX6" fmla="*/ 99041 w 99143"/>
                    <a:gd name="connsiteY6" fmla="*/ 52310 h 105283"/>
                    <a:gd name="connsiteX7" fmla="*/ 85478 w 99143"/>
                    <a:gd name="connsiteY7" fmla="*/ 90822 h 105283"/>
                    <a:gd name="connsiteX8" fmla="*/ 48976 w 99143"/>
                    <a:gd name="connsiteY8" fmla="*/ 105222 h 105283"/>
                    <a:gd name="connsiteX9" fmla="*/ 50149 w 99143"/>
                    <a:gd name="connsiteY9" fmla="*/ 13631 h 105283"/>
                    <a:gd name="connsiteX10" fmla="*/ 25702 w 99143"/>
                    <a:gd name="connsiteY10" fmla="*/ 24180 h 105283"/>
                    <a:gd name="connsiteX11" fmla="*/ 16660 w 99143"/>
                    <a:gd name="connsiteY11" fmla="*/ 53315 h 105283"/>
                    <a:gd name="connsiteX12" fmla="*/ 25702 w 99143"/>
                    <a:gd name="connsiteY12" fmla="*/ 81445 h 105283"/>
                    <a:gd name="connsiteX13" fmla="*/ 50149 w 99143"/>
                    <a:gd name="connsiteY13" fmla="*/ 91659 h 105283"/>
                    <a:gd name="connsiteX14" fmla="*/ 74260 w 99143"/>
                    <a:gd name="connsiteY14" fmla="*/ 81612 h 105283"/>
                    <a:gd name="connsiteX15" fmla="*/ 82632 w 99143"/>
                    <a:gd name="connsiteY15" fmla="*/ 52813 h 105283"/>
                    <a:gd name="connsiteX16" fmla="*/ 74260 w 99143"/>
                    <a:gd name="connsiteY16" fmla="*/ 23845 h 105283"/>
                    <a:gd name="connsiteX17" fmla="*/ 50149 w 99143"/>
                    <a:gd name="connsiteY17" fmla="*/ 13966 h 10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143" h="105283">
                      <a:moveTo>
                        <a:pt x="48976" y="105222"/>
                      </a:moveTo>
                      <a:cubicBezTo>
                        <a:pt x="35681" y="105804"/>
                        <a:pt x="22772" y="100687"/>
                        <a:pt x="13479" y="91157"/>
                      </a:cubicBezTo>
                      <a:cubicBezTo>
                        <a:pt x="4270" y="80964"/>
                        <a:pt x="-553" y="67544"/>
                        <a:pt x="84" y="53817"/>
                      </a:cubicBezTo>
                      <a:cubicBezTo>
                        <a:pt x="-720" y="39322"/>
                        <a:pt x="4286" y="25101"/>
                        <a:pt x="13981" y="14301"/>
                      </a:cubicBezTo>
                      <a:cubicBezTo>
                        <a:pt x="23927" y="4598"/>
                        <a:pt x="37440" y="-554"/>
                        <a:pt x="51321" y="69"/>
                      </a:cubicBezTo>
                      <a:cubicBezTo>
                        <a:pt x="64515" y="-658"/>
                        <a:pt x="77358" y="4419"/>
                        <a:pt x="86483" y="13966"/>
                      </a:cubicBezTo>
                      <a:cubicBezTo>
                        <a:pt x="95391" y="24682"/>
                        <a:pt x="99895" y="38396"/>
                        <a:pt x="99041" y="52310"/>
                      </a:cubicBezTo>
                      <a:cubicBezTo>
                        <a:pt x="99728" y="66427"/>
                        <a:pt x="94855" y="80249"/>
                        <a:pt x="85478" y="90822"/>
                      </a:cubicBezTo>
                      <a:cubicBezTo>
                        <a:pt x="75968" y="100671"/>
                        <a:pt x="62657" y="105922"/>
                        <a:pt x="48976" y="105222"/>
                      </a:cubicBezTo>
                      <a:close/>
                      <a:moveTo>
                        <a:pt x="50149" y="13631"/>
                      </a:moveTo>
                      <a:cubicBezTo>
                        <a:pt x="40822" y="13238"/>
                        <a:pt x="31814" y="17122"/>
                        <a:pt x="25702" y="24180"/>
                      </a:cubicBezTo>
                      <a:cubicBezTo>
                        <a:pt x="19256" y="32477"/>
                        <a:pt x="16040" y="42828"/>
                        <a:pt x="16660" y="53315"/>
                      </a:cubicBezTo>
                      <a:cubicBezTo>
                        <a:pt x="16091" y="63487"/>
                        <a:pt x="19306" y="73510"/>
                        <a:pt x="25702" y="81445"/>
                      </a:cubicBezTo>
                      <a:cubicBezTo>
                        <a:pt x="31931" y="88318"/>
                        <a:pt x="40889" y="92062"/>
                        <a:pt x="50149" y="91659"/>
                      </a:cubicBezTo>
                      <a:cubicBezTo>
                        <a:pt x="59291" y="92173"/>
                        <a:pt x="68182" y="88471"/>
                        <a:pt x="74260" y="81612"/>
                      </a:cubicBezTo>
                      <a:cubicBezTo>
                        <a:pt x="80338" y="73287"/>
                        <a:pt x="83302" y="63097"/>
                        <a:pt x="82632" y="52813"/>
                      </a:cubicBezTo>
                      <a:cubicBezTo>
                        <a:pt x="83268" y="42480"/>
                        <a:pt x="80305" y="32246"/>
                        <a:pt x="74260" y="23845"/>
                      </a:cubicBezTo>
                      <a:cubicBezTo>
                        <a:pt x="68199" y="16985"/>
                        <a:pt x="59291" y="13335"/>
                        <a:pt x="50149" y="13966"/>
                      </a:cubicBezTo>
                      <a:close/>
                    </a:path>
                  </a:pathLst>
                </a:custGeom>
                <a:solidFill>
                  <a:srgbClr val="1E1E1E"/>
                </a:solidFill>
                <a:ln w="16732"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878C20E-AC25-43B5-9BC7-9D12013DB92E}"/>
                    </a:ext>
                  </a:extLst>
                </p:cNvPr>
                <p:cNvSpPr/>
                <p:nvPr/>
              </p:nvSpPr>
              <p:spPr>
                <a:xfrm>
                  <a:off x="8385983" y="942295"/>
                  <a:ext cx="84725" cy="102871"/>
                </a:xfrm>
                <a:custGeom>
                  <a:avLst/>
                  <a:gdLst>
                    <a:gd name="connsiteX0" fmla="*/ 84725 w 84725"/>
                    <a:gd name="connsiteY0" fmla="*/ 102871 h 102871"/>
                    <a:gd name="connsiteX1" fmla="*/ 67981 w 84725"/>
                    <a:gd name="connsiteY1" fmla="*/ 102871 h 102871"/>
                    <a:gd name="connsiteX2" fmla="*/ 67981 w 84725"/>
                    <a:gd name="connsiteY2" fmla="*/ 45606 h 102871"/>
                    <a:gd name="connsiteX3" fmla="*/ 44707 w 84725"/>
                    <a:gd name="connsiteY3" fmla="*/ 13625 h 102871"/>
                    <a:gd name="connsiteX4" fmla="*/ 24614 w 84725"/>
                    <a:gd name="connsiteY4" fmla="*/ 22667 h 102871"/>
                    <a:gd name="connsiteX5" fmla="*/ 16744 w 84725"/>
                    <a:gd name="connsiteY5" fmla="*/ 45606 h 102871"/>
                    <a:gd name="connsiteX6" fmla="*/ 16744 w 84725"/>
                    <a:gd name="connsiteY6" fmla="*/ 102871 h 102871"/>
                    <a:gd name="connsiteX7" fmla="*/ 0 w 84725"/>
                    <a:gd name="connsiteY7" fmla="*/ 102871 h 102871"/>
                    <a:gd name="connsiteX8" fmla="*/ 0 w 84725"/>
                    <a:gd name="connsiteY8" fmla="*/ 2407 h 102871"/>
                    <a:gd name="connsiteX9" fmla="*/ 16744 w 84725"/>
                    <a:gd name="connsiteY9" fmla="*/ 2407 h 102871"/>
                    <a:gd name="connsiteX10" fmla="*/ 16744 w 84725"/>
                    <a:gd name="connsiteY10" fmla="*/ 19151 h 102871"/>
                    <a:gd name="connsiteX11" fmla="*/ 16744 w 84725"/>
                    <a:gd name="connsiteY11" fmla="*/ 19151 h 102871"/>
                    <a:gd name="connsiteX12" fmla="*/ 50232 w 84725"/>
                    <a:gd name="connsiteY12" fmla="*/ 62 h 102871"/>
                    <a:gd name="connsiteX13" fmla="*/ 75516 w 84725"/>
                    <a:gd name="connsiteY13" fmla="*/ 10779 h 102871"/>
                    <a:gd name="connsiteX14" fmla="*/ 84223 w 84725"/>
                    <a:gd name="connsiteY14" fmla="*/ 41420 h 10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71">
                      <a:moveTo>
                        <a:pt x="84725" y="102871"/>
                      </a:moveTo>
                      <a:lnTo>
                        <a:pt x="67981" y="102871"/>
                      </a:lnTo>
                      <a:lnTo>
                        <a:pt x="67981" y="45606"/>
                      </a:lnTo>
                      <a:cubicBezTo>
                        <a:pt x="67981" y="24341"/>
                        <a:pt x="60278" y="13625"/>
                        <a:pt x="44707" y="13625"/>
                      </a:cubicBezTo>
                      <a:cubicBezTo>
                        <a:pt x="36987" y="13481"/>
                        <a:pt x="29620" y="16800"/>
                        <a:pt x="24614" y="22667"/>
                      </a:cubicBezTo>
                      <a:cubicBezTo>
                        <a:pt x="19222" y="29062"/>
                        <a:pt x="16409" y="37246"/>
                        <a:pt x="16744" y="45606"/>
                      </a:cubicBezTo>
                      <a:lnTo>
                        <a:pt x="16744" y="102871"/>
                      </a:lnTo>
                      <a:lnTo>
                        <a:pt x="0" y="102871"/>
                      </a:lnTo>
                      <a:lnTo>
                        <a:pt x="0" y="2407"/>
                      </a:lnTo>
                      <a:lnTo>
                        <a:pt x="16744" y="2407"/>
                      </a:lnTo>
                      <a:lnTo>
                        <a:pt x="16744" y="19151"/>
                      </a:lnTo>
                      <a:lnTo>
                        <a:pt x="16744" y="19151"/>
                      </a:lnTo>
                      <a:cubicBezTo>
                        <a:pt x="23274" y="6844"/>
                        <a:pt x="36318" y="-591"/>
                        <a:pt x="50232" y="62"/>
                      </a:cubicBezTo>
                      <a:cubicBezTo>
                        <a:pt x="59877" y="-554"/>
                        <a:pt x="69253" y="3418"/>
                        <a:pt x="75516" y="10779"/>
                      </a:cubicBezTo>
                      <a:cubicBezTo>
                        <a:pt x="81912" y="19656"/>
                        <a:pt x="84993" y="30502"/>
                        <a:pt x="84223" y="41420"/>
                      </a:cubicBezTo>
                      <a:close/>
                    </a:path>
                  </a:pathLst>
                </a:custGeom>
                <a:solidFill>
                  <a:srgbClr val="1E1E1E"/>
                </a:solidFill>
                <a:ln w="16732"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7B64BB9D-A88D-437B-B46C-D36CDCDB20DC}"/>
                    </a:ext>
                  </a:extLst>
                </p:cNvPr>
                <p:cNvSpPr/>
                <p:nvPr/>
              </p:nvSpPr>
              <p:spPr>
                <a:xfrm>
                  <a:off x="7665483" y="1125539"/>
                  <a:ext cx="16744" cy="140650"/>
                </a:xfrm>
                <a:custGeom>
                  <a:avLst/>
                  <a:gdLst>
                    <a:gd name="connsiteX0" fmla="*/ 16744 w 16744"/>
                    <a:gd name="connsiteY0" fmla="*/ 140651 h 140650"/>
                    <a:gd name="connsiteX1" fmla="*/ 0 w 16744"/>
                    <a:gd name="connsiteY1" fmla="*/ 140651 h 140650"/>
                    <a:gd name="connsiteX2" fmla="*/ 0 w 16744"/>
                    <a:gd name="connsiteY2" fmla="*/ 0 h 140650"/>
                    <a:gd name="connsiteX3" fmla="*/ 16744 w 16744"/>
                    <a:gd name="connsiteY3" fmla="*/ 0 h 140650"/>
                  </a:gdLst>
                  <a:ahLst/>
                  <a:cxnLst>
                    <a:cxn ang="0">
                      <a:pos x="connsiteX0" y="connsiteY0"/>
                    </a:cxn>
                    <a:cxn ang="0">
                      <a:pos x="connsiteX1" y="connsiteY1"/>
                    </a:cxn>
                    <a:cxn ang="0">
                      <a:pos x="connsiteX2" y="connsiteY2"/>
                    </a:cxn>
                    <a:cxn ang="0">
                      <a:pos x="connsiteX3" y="connsiteY3"/>
                    </a:cxn>
                  </a:cxnLst>
                  <a:rect l="l" t="t" r="r" b="b"/>
                  <a:pathLst>
                    <a:path w="16744" h="140650">
                      <a:moveTo>
                        <a:pt x="16744" y="140651"/>
                      </a:moveTo>
                      <a:lnTo>
                        <a:pt x="0" y="140651"/>
                      </a:lnTo>
                      <a:lnTo>
                        <a:pt x="0" y="0"/>
                      </a:lnTo>
                      <a:lnTo>
                        <a:pt x="16744" y="0"/>
                      </a:lnTo>
                      <a:close/>
                    </a:path>
                  </a:pathLst>
                </a:custGeom>
                <a:solidFill>
                  <a:srgbClr val="1E1E1E"/>
                </a:solidFill>
                <a:ln w="16732"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B9E60C9-8C77-4686-AB64-B4D8EDA77371}"/>
                    </a:ext>
                  </a:extLst>
                </p:cNvPr>
                <p:cNvSpPr/>
                <p:nvPr/>
              </p:nvSpPr>
              <p:spPr>
                <a:xfrm>
                  <a:off x="7713539" y="1163307"/>
                  <a:ext cx="84725" cy="102881"/>
                </a:xfrm>
                <a:custGeom>
                  <a:avLst/>
                  <a:gdLst>
                    <a:gd name="connsiteX0" fmla="*/ 84725 w 84725"/>
                    <a:gd name="connsiteY0" fmla="*/ 102882 h 102881"/>
                    <a:gd name="connsiteX1" fmla="*/ 67981 w 84725"/>
                    <a:gd name="connsiteY1" fmla="*/ 102882 h 102881"/>
                    <a:gd name="connsiteX2" fmla="*/ 67981 w 84725"/>
                    <a:gd name="connsiteY2" fmla="*/ 45617 h 102881"/>
                    <a:gd name="connsiteX3" fmla="*/ 44539 w 84725"/>
                    <a:gd name="connsiteY3" fmla="*/ 13636 h 102881"/>
                    <a:gd name="connsiteX4" fmla="*/ 24614 w 84725"/>
                    <a:gd name="connsiteY4" fmla="*/ 22678 h 102881"/>
                    <a:gd name="connsiteX5" fmla="*/ 16744 w 84725"/>
                    <a:gd name="connsiteY5" fmla="*/ 45617 h 102881"/>
                    <a:gd name="connsiteX6" fmla="*/ 16744 w 84725"/>
                    <a:gd name="connsiteY6" fmla="*/ 102882 h 102881"/>
                    <a:gd name="connsiteX7" fmla="*/ 0 w 84725"/>
                    <a:gd name="connsiteY7" fmla="*/ 102882 h 102881"/>
                    <a:gd name="connsiteX8" fmla="*/ 0 w 84725"/>
                    <a:gd name="connsiteY8" fmla="*/ 2417 h 102881"/>
                    <a:gd name="connsiteX9" fmla="*/ 16744 w 84725"/>
                    <a:gd name="connsiteY9" fmla="*/ 2417 h 102881"/>
                    <a:gd name="connsiteX10" fmla="*/ 16744 w 84725"/>
                    <a:gd name="connsiteY10" fmla="*/ 19161 h 102881"/>
                    <a:gd name="connsiteX11" fmla="*/ 16744 w 84725"/>
                    <a:gd name="connsiteY11" fmla="*/ 19161 h 102881"/>
                    <a:gd name="connsiteX12" fmla="*/ 50232 w 84725"/>
                    <a:gd name="connsiteY12" fmla="*/ 73 h 102881"/>
                    <a:gd name="connsiteX13" fmla="*/ 75349 w 84725"/>
                    <a:gd name="connsiteY13" fmla="*/ 10789 h 102881"/>
                    <a:gd name="connsiteX14" fmla="*/ 84223 w 84725"/>
                    <a:gd name="connsiteY14" fmla="*/ 41431 h 1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725" h="102881">
                      <a:moveTo>
                        <a:pt x="84725" y="102882"/>
                      </a:moveTo>
                      <a:lnTo>
                        <a:pt x="67981" y="102882"/>
                      </a:lnTo>
                      <a:lnTo>
                        <a:pt x="67981" y="45617"/>
                      </a:lnTo>
                      <a:cubicBezTo>
                        <a:pt x="67981" y="24352"/>
                        <a:pt x="60111" y="13636"/>
                        <a:pt x="44539" y="13636"/>
                      </a:cubicBezTo>
                      <a:cubicBezTo>
                        <a:pt x="36870" y="13447"/>
                        <a:pt x="29520" y="16777"/>
                        <a:pt x="24614" y="22678"/>
                      </a:cubicBezTo>
                      <a:cubicBezTo>
                        <a:pt x="19222" y="29072"/>
                        <a:pt x="16409" y="37257"/>
                        <a:pt x="16744" y="45617"/>
                      </a:cubicBezTo>
                      <a:lnTo>
                        <a:pt x="16744" y="102882"/>
                      </a:lnTo>
                      <a:lnTo>
                        <a:pt x="0" y="102882"/>
                      </a:lnTo>
                      <a:lnTo>
                        <a:pt x="0" y="2417"/>
                      </a:lnTo>
                      <a:lnTo>
                        <a:pt x="16744" y="2417"/>
                      </a:lnTo>
                      <a:lnTo>
                        <a:pt x="16744" y="19161"/>
                      </a:lnTo>
                      <a:lnTo>
                        <a:pt x="16744" y="19161"/>
                      </a:lnTo>
                      <a:cubicBezTo>
                        <a:pt x="23308" y="6885"/>
                        <a:pt x="36334" y="-538"/>
                        <a:pt x="50232" y="73"/>
                      </a:cubicBezTo>
                      <a:cubicBezTo>
                        <a:pt x="59844" y="-598"/>
                        <a:pt x="69186" y="3390"/>
                        <a:pt x="75349" y="10789"/>
                      </a:cubicBezTo>
                      <a:cubicBezTo>
                        <a:pt x="81812" y="19645"/>
                        <a:pt x="84960" y="30492"/>
                        <a:pt x="84223" y="41431"/>
                      </a:cubicBezTo>
                      <a:close/>
                    </a:path>
                  </a:pathLst>
                </a:custGeom>
                <a:solidFill>
                  <a:srgbClr val="1E1E1E"/>
                </a:solidFill>
                <a:ln w="16732"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C78B1A1E-45A0-4C84-AA20-C8B3E563AB16}"/>
                    </a:ext>
                  </a:extLst>
                </p:cNvPr>
                <p:cNvSpPr/>
                <p:nvPr/>
              </p:nvSpPr>
              <p:spPr>
                <a:xfrm>
                  <a:off x="7822040" y="1164042"/>
                  <a:ext cx="66648" cy="105667"/>
                </a:xfrm>
                <a:custGeom>
                  <a:avLst/>
                  <a:gdLst>
                    <a:gd name="connsiteX0" fmla="*/ 0 w 66648"/>
                    <a:gd name="connsiteY0" fmla="*/ 98631 h 105667"/>
                    <a:gd name="connsiteX1" fmla="*/ 0 w 66648"/>
                    <a:gd name="connsiteY1" fmla="*/ 81887 h 105667"/>
                    <a:gd name="connsiteX2" fmla="*/ 28968 w 66648"/>
                    <a:gd name="connsiteY2" fmla="*/ 91599 h 105667"/>
                    <a:gd name="connsiteX3" fmla="*/ 50065 w 66648"/>
                    <a:gd name="connsiteY3" fmla="*/ 77534 h 105667"/>
                    <a:gd name="connsiteX4" fmla="*/ 48223 w 66648"/>
                    <a:gd name="connsiteY4" fmla="*/ 70669 h 105667"/>
                    <a:gd name="connsiteX5" fmla="*/ 43367 w 66648"/>
                    <a:gd name="connsiteY5" fmla="*/ 65813 h 105667"/>
                    <a:gd name="connsiteX6" fmla="*/ 36167 w 66648"/>
                    <a:gd name="connsiteY6" fmla="*/ 61962 h 105667"/>
                    <a:gd name="connsiteX7" fmla="*/ 27126 w 66648"/>
                    <a:gd name="connsiteY7" fmla="*/ 58278 h 105667"/>
                    <a:gd name="connsiteX8" fmla="*/ 15405 w 66648"/>
                    <a:gd name="connsiteY8" fmla="*/ 52920 h 105667"/>
                    <a:gd name="connsiteX9" fmla="*/ 7033 w 66648"/>
                    <a:gd name="connsiteY9" fmla="*/ 46892 h 105667"/>
                    <a:gd name="connsiteX10" fmla="*/ 1842 w 66648"/>
                    <a:gd name="connsiteY10" fmla="*/ 39190 h 105667"/>
                    <a:gd name="connsiteX11" fmla="*/ 168 w 66648"/>
                    <a:gd name="connsiteY11" fmla="*/ 29143 h 105667"/>
                    <a:gd name="connsiteX12" fmla="*/ 3349 w 66648"/>
                    <a:gd name="connsiteY12" fmla="*/ 16585 h 105667"/>
                    <a:gd name="connsiteX13" fmla="*/ 12056 w 66648"/>
                    <a:gd name="connsiteY13" fmla="*/ 7376 h 105667"/>
                    <a:gd name="connsiteX14" fmla="*/ 24279 w 66648"/>
                    <a:gd name="connsiteY14" fmla="*/ 1850 h 105667"/>
                    <a:gd name="connsiteX15" fmla="*/ 38679 w 66648"/>
                    <a:gd name="connsiteY15" fmla="*/ 8 h 105667"/>
                    <a:gd name="connsiteX16" fmla="*/ 61953 w 66648"/>
                    <a:gd name="connsiteY16" fmla="*/ 4529 h 105667"/>
                    <a:gd name="connsiteX17" fmla="*/ 61953 w 66648"/>
                    <a:gd name="connsiteY17" fmla="*/ 21273 h 105667"/>
                    <a:gd name="connsiteX18" fmla="*/ 36503 w 66648"/>
                    <a:gd name="connsiteY18" fmla="*/ 14073 h 105667"/>
                    <a:gd name="connsiteX19" fmla="*/ 28298 w 66648"/>
                    <a:gd name="connsiteY19" fmla="*/ 15078 h 105667"/>
                    <a:gd name="connsiteX20" fmla="*/ 22102 w 66648"/>
                    <a:gd name="connsiteY20" fmla="*/ 18092 h 105667"/>
                    <a:gd name="connsiteX21" fmla="*/ 18084 w 66648"/>
                    <a:gd name="connsiteY21" fmla="*/ 22446 h 105667"/>
                    <a:gd name="connsiteX22" fmla="*/ 16577 w 66648"/>
                    <a:gd name="connsiteY22" fmla="*/ 28139 h 105667"/>
                    <a:gd name="connsiteX23" fmla="*/ 18084 w 66648"/>
                    <a:gd name="connsiteY23" fmla="*/ 34836 h 105667"/>
                    <a:gd name="connsiteX24" fmla="*/ 22270 w 66648"/>
                    <a:gd name="connsiteY24" fmla="*/ 39525 h 105667"/>
                    <a:gd name="connsiteX25" fmla="*/ 28968 w 66648"/>
                    <a:gd name="connsiteY25" fmla="*/ 43208 h 105667"/>
                    <a:gd name="connsiteX26" fmla="*/ 37842 w 66648"/>
                    <a:gd name="connsiteY26" fmla="*/ 46892 h 105667"/>
                    <a:gd name="connsiteX27" fmla="*/ 49730 w 66648"/>
                    <a:gd name="connsiteY27" fmla="*/ 52083 h 105667"/>
                    <a:gd name="connsiteX28" fmla="*/ 58772 w 66648"/>
                    <a:gd name="connsiteY28" fmla="*/ 58111 h 105667"/>
                    <a:gd name="connsiteX29" fmla="*/ 64633 w 66648"/>
                    <a:gd name="connsiteY29" fmla="*/ 65980 h 105667"/>
                    <a:gd name="connsiteX30" fmla="*/ 66642 w 66648"/>
                    <a:gd name="connsiteY30" fmla="*/ 76529 h 105667"/>
                    <a:gd name="connsiteX31" fmla="*/ 63293 w 66648"/>
                    <a:gd name="connsiteY31" fmla="*/ 89422 h 105667"/>
                    <a:gd name="connsiteX32" fmla="*/ 54586 w 66648"/>
                    <a:gd name="connsiteY32" fmla="*/ 98631 h 105667"/>
                    <a:gd name="connsiteX33" fmla="*/ 41860 w 66648"/>
                    <a:gd name="connsiteY33" fmla="*/ 103989 h 105667"/>
                    <a:gd name="connsiteX34" fmla="*/ 26791 w 66648"/>
                    <a:gd name="connsiteY34" fmla="*/ 105664 h 105667"/>
                    <a:gd name="connsiteX35" fmla="*/ 0 w 66648"/>
                    <a:gd name="connsiteY35" fmla="*/ 98631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48" h="105667">
                      <a:moveTo>
                        <a:pt x="0" y="98631"/>
                      </a:moveTo>
                      <a:lnTo>
                        <a:pt x="0" y="81887"/>
                      </a:lnTo>
                      <a:cubicBezTo>
                        <a:pt x="8305" y="88245"/>
                        <a:pt x="18502" y="91661"/>
                        <a:pt x="28968" y="91599"/>
                      </a:cubicBezTo>
                      <a:cubicBezTo>
                        <a:pt x="43033" y="91599"/>
                        <a:pt x="50065" y="86910"/>
                        <a:pt x="50065" y="77534"/>
                      </a:cubicBezTo>
                      <a:cubicBezTo>
                        <a:pt x="50182" y="75109"/>
                        <a:pt x="49529" y="72711"/>
                        <a:pt x="48223" y="70669"/>
                      </a:cubicBezTo>
                      <a:cubicBezTo>
                        <a:pt x="46951" y="68731"/>
                        <a:pt x="45310" y="67079"/>
                        <a:pt x="43367" y="65813"/>
                      </a:cubicBezTo>
                      <a:cubicBezTo>
                        <a:pt x="41157" y="64202"/>
                        <a:pt x="38729" y="62904"/>
                        <a:pt x="36167" y="61962"/>
                      </a:cubicBezTo>
                      <a:lnTo>
                        <a:pt x="27126" y="58278"/>
                      </a:lnTo>
                      <a:cubicBezTo>
                        <a:pt x="23107" y="56754"/>
                        <a:pt x="19189" y="54964"/>
                        <a:pt x="15405" y="52920"/>
                      </a:cubicBezTo>
                      <a:cubicBezTo>
                        <a:pt x="12324" y="51354"/>
                        <a:pt x="9494" y="49322"/>
                        <a:pt x="7033" y="46892"/>
                      </a:cubicBezTo>
                      <a:cubicBezTo>
                        <a:pt x="4772" y="44732"/>
                        <a:pt x="2997" y="42103"/>
                        <a:pt x="1842" y="39190"/>
                      </a:cubicBezTo>
                      <a:cubicBezTo>
                        <a:pt x="637" y="35981"/>
                        <a:pt x="67" y="32569"/>
                        <a:pt x="168" y="29143"/>
                      </a:cubicBezTo>
                      <a:cubicBezTo>
                        <a:pt x="67" y="24744"/>
                        <a:pt x="1155" y="20403"/>
                        <a:pt x="3349" y="16585"/>
                      </a:cubicBezTo>
                      <a:cubicBezTo>
                        <a:pt x="5526" y="12900"/>
                        <a:pt x="8506" y="9752"/>
                        <a:pt x="12056" y="7376"/>
                      </a:cubicBezTo>
                      <a:cubicBezTo>
                        <a:pt x="15840" y="4938"/>
                        <a:pt x="19959" y="3076"/>
                        <a:pt x="24279" y="1850"/>
                      </a:cubicBezTo>
                      <a:cubicBezTo>
                        <a:pt x="28984" y="640"/>
                        <a:pt x="33823" y="22"/>
                        <a:pt x="38679" y="8"/>
                      </a:cubicBezTo>
                      <a:cubicBezTo>
                        <a:pt x="46666" y="-129"/>
                        <a:pt x="54603" y="1410"/>
                        <a:pt x="61953" y="4529"/>
                      </a:cubicBezTo>
                      <a:lnTo>
                        <a:pt x="61953" y="21273"/>
                      </a:lnTo>
                      <a:cubicBezTo>
                        <a:pt x="54351" y="16463"/>
                        <a:pt x="45511" y="13961"/>
                        <a:pt x="36503" y="14073"/>
                      </a:cubicBezTo>
                      <a:cubicBezTo>
                        <a:pt x="33740" y="14047"/>
                        <a:pt x="30977" y="14385"/>
                        <a:pt x="28298" y="15078"/>
                      </a:cubicBezTo>
                      <a:cubicBezTo>
                        <a:pt x="26054" y="15669"/>
                        <a:pt x="23944" y="16692"/>
                        <a:pt x="22102" y="18092"/>
                      </a:cubicBezTo>
                      <a:cubicBezTo>
                        <a:pt x="20478" y="19246"/>
                        <a:pt x="19105" y="20729"/>
                        <a:pt x="18084" y="22446"/>
                      </a:cubicBezTo>
                      <a:cubicBezTo>
                        <a:pt x="17096" y="24182"/>
                        <a:pt x="16577" y="26143"/>
                        <a:pt x="16577" y="28139"/>
                      </a:cubicBezTo>
                      <a:cubicBezTo>
                        <a:pt x="16510" y="30463"/>
                        <a:pt x="17029" y="32767"/>
                        <a:pt x="18084" y="34836"/>
                      </a:cubicBezTo>
                      <a:cubicBezTo>
                        <a:pt x="19155" y="36665"/>
                        <a:pt x="20579" y="38259"/>
                        <a:pt x="22270" y="39525"/>
                      </a:cubicBezTo>
                      <a:cubicBezTo>
                        <a:pt x="24363" y="40991"/>
                        <a:pt x="26607" y="42227"/>
                        <a:pt x="28968" y="43208"/>
                      </a:cubicBezTo>
                      <a:lnTo>
                        <a:pt x="37842" y="46892"/>
                      </a:lnTo>
                      <a:cubicBezTo>
                        <a:pt x="41911" y="48364"/>
                        <a:pt x="45879" y="50098"/>
                        <a:pt x="49730" y="52083"/>
                      </a:cubicBezTo>
                      <a:cubicBezTo>
                        <a:pt x="53012" y="53655"/>
                        <a:pt x="56060" y="55684"/>
                        <a:pt x="58772" y="58111"/>
                      </a:cubicBezTo>
                      <a:cubicBezTo>
                        <a:pt x="61233" y="60307"/>
                        <a:pt x="63243" y="62985"/>
                        <a:pt x="64633" y="65980"/>
                      </a:cubicBezTo>
                      <a:cubicBezTo>
                        <a:pt x="66039" y="69317"/>
                        <a:pt x="66726" y="72911"/>
                        <a:pt x="66642" y="76529"/>
                      </a:cubicBezTo>
                      <a:cubicBezTo>
                        <a:pt x="66709" y="81050"/>
                        <a:pt x="65553" y="85504"/>
                        <a:pt x="63293" y="89422"/>
                      </a:cubicBezTo>
                      <a:cubicBezTo>
                        <a:pt x="61066" y="93069"/>
                        <a:pt x="58102" y="96205"/>
                        <a:pt x="54586" y="98631"/>
                      </a:cubicBezTo>
                      <a:cubicBezTo>
                        <a:pt x="50668" y="101113"/>
                        <a:pt x="46365" y="102923"/>
                        <a:pt x="41860" y="103989"/>
                      </a:cubicBezTo>
                      <a:cubicBezTo>
                        <a:pt x="36921" y="105161"/>
                        <a:pt x="31864" y="105722"/>
                        <a:pt x="26791" y="105664"/>
                      </a:cubicBezTo>
                      <a:cubicBezTo>
                        <a:pt x="17431" y="105500"/>
                        <a:pt x="8238" y="103089"/>
                        <a:pt x="0" y="98631"/>
                      </a:cubicBezTo>
                      <a:close/>
                    </a:path>
                  </a:pathLst>
                </a:custGeom>
                <a:solidFill>
                  <a:srgbClr val="1E1E1E"/>
                </a:solidFill>
                <a:ln w="16732"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72D9AF3B-AC5F-4234-B292-ED7E82FA6D7E}"/>
                    </a:ext>
                  </a:extLst>
                </p:cNvPr>
                <p:cNvSpPr/>
                <p:nvPr/>
              </p:nvSpPr>
              <p:spPr>
                <a:xfrm>
                  <a:off x="7909269" y="1119341"/>
                  <a:ext cx="20943" cy="146847"/>
                </a:xfrm>
                <a:custGeom>
                  <a:avLst/>
                  <a:gdLst>
                    <a:gd name="connsiteX0" fmla="*/ 10390 w 20943"/>
                    <a:gd name="connsiteY0" fmla="*/ 20932 h 146847"/>
                    <a:gd name="connsiteX1" fmla="*/ 3022 w 20943"/>
                    <a:gd name="connsiteY1" fmla="*/ 17918 h 146847"/>
                    <a:gd name="connsiteX2" fmla="*/ 9 w 20943"/>
                    <a:gd name="connsiteY2" fmla="*/ 10551 h 146847"/>
                    <a:gd name="connsiteX3" fmla="*/ 3022 w 20943"/>
                    <a:gd name="connsiteY3" fmla="*/ 3016 h 146847"/>
                    <a:gd name="connsiteX4" fmla="*/ 10390 w 20943"/>
                    <a:gd name="connsiteY4" fmla="*/ 2 h 146847"/>
                    <a:gd name="connsiteX5" fmla="*/ 17924 w 20943"/>
                    <a:gd name="connsiteY5" fmla="*/ 3016 h 146847"/>
                    <a:gd name="connsiteX6" fmla="*/ 20939 w 20943"/>
                    <a:gd name="connsiteY6" fmla="*/ 10551 h 146847"/>
                    <a:gd name="connsiteX7" fmla="*/ 17924 w 20943"/>
                    <a:gd name="connsiteY7" fmla="*/ 17918 h 146847"/>
                    <a:gd name="connsiteX8" fmla="*/ 10390 w 20943"/>
                    <a:gd name="connsiteY8" fmla="*/ 20932 h 146847"/>
                    <a:gd name="connsiteX9" fmla="*/ 18260 w 20943"/>
                    <a:gd name="connsiteY9" fmla="*/ 146848 h 146847"/>
                    <a:gd name="connsiteX10" fmla="*/ 1515 w 20943"/>
                    <a:gd name="connsiteY10" fmla="*/ 146848 h 146847"/>
                    <a:gd name="connsiteX11" fmla="*/ 1515 w 20943"/>
                    <a:gd name="connsiteY11" fmla="*/ 46383 h 146847"/>
                    <a:gd name="connsiteX12" fmla="*/ 18260 w 20943"/>
                    <a:gd name="connsiteY12" fmla="*/ 46383 h 146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43" h="146847">
                      <a:moveTo>
                        <a:pt x="10390" y="20932"/>
                      </a:moveTo>
                      <a:cubicBezTo>
                        <a:pt x="7627" y="20984"/>
                        <a:pt x="4965" y="19894"/>
                        <a:pt x="3022" y="17918"/>
                      </a:cubicBezTo>
                      <a:cubicBezTo>
                        <a:pt x="996" y="16017"/>
                        <a:pt x="-109" y="13328"/>
                        <a:pt x="9" y="10551"/>
                      </a:cubicBezTo>
                      <a:cubicBezTo>
                        <a:pt x="-75" y="7731"/>
                        <a:pt x="1013" y="5003"/>
                        <a:pt x="3022" y="3016"/>
                      </a:cubicBezTo>
                      <a:cubicBezTo>
                        <a:pt x="4965" y="1040"/>
                        <a:pt x="7627" y="-50"/>
                        <a:pt x="10390" y="2"/>
                      </a:cubicBezTo>
                      <a:cubicBezTo>
                        <a:pt x="13203" y="-38"/>
                        <a:pt x="15915" y="1047"/>
                        <a:pt x="17924" y="3016"/>
                      </a:cubicBezTo>
                      <a:cubicBezTo>
                        <a:pt x="19934" y="5003"/>
                        <a:pt x="21022" y="7731"/>
                        <a:pt x="20939" y="10551"/>
                      </a:cubicBezTo>
                      <a:cubicBezTo>
                        <a:pt x="20989" y="13317"/>
                        <a:pt x="19900" y="15982"/>
                        <a:pt x="17924" y="17918"/>
                      </a:cubicBezTo>
                      <a:cubicBezTo>
                        <a:pt x="15915" y="19887"/>
                        <a:pt x="13203" y="20972"/>
                        <a:pt x="10390" y="20932"/>
                      </a:cubicBezTo>
                      <a:close/>
                      <a:moveTo>
                        <a:pt x="18260" y="146848"/>
                      </a:moveTo>
                      <a:lnTo>
                        <a:pt x="1515" y="146848"/>
                      </a:lnTo>
                      <a:lnTo>
                        <a:pt x="1515" y="46383"/>
                      </a:lnTo>
                      <a:lnTo>
                        <a:pt x="18260" y="46383"/>
                      </a:lnTo>
                      <a:close/>
                    </a:path>
                  </a:pathLst>
                </a:custGeom>
                <a:solidFill>
                  <a:srgbClr val="1E1E1E"/>
                </a:solidFill>
                <a:ln w="16732"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9AB4F869-83A6-46DD-A73C-0E40D6824C0E}"/>
                    </a:ext>
                  </a:extLst>
                </p:cNvPr>
                <p:cNvSpPr/>
                <p:nvPr/>
              </p:nvSpPr>
              <p:spPr>
                <a:xfrm>
                  <a:off x="7952386" y="1162846"/>
                  <a:ext cx="92518" cy="150748"/>
                </a:xfrm>
                <a:custGeom>
                  <a:avLst/>
                  <a:gdLst>
                    <a:gd name="connsiteX0" fmla="*/ 92184 w 92518"/>
                    <a:gd name="connsiteY0" fmla="*/ 95306 h 150748"/>
                    <a:gd name="connsiteX1" fmla="*/ 39105 w 92518"/>
                    <a:gd name="connsiteY1" fmla="*/ 150729 h 150748"/>
                    <a:gd name="connsiteX2" fmla="*/ 6622 w 92518"/>
                    <a:gd name="connsiteY2" fmla="*/ 143696 h 150748"/>
                    <a:gd name="connsiteX3" fmla="*/ 6622 w 92518"/>
                    <a:gd name="connsiteY3" fmla="*/ 126952 h 150748"/>
                    <a:gd name="connsiteX4" fmla="*/ 38938 w 92518"/>
                    <a:gd name="connsiteY4" fmla="*/ 136496 h 150748"/>
                    <a:gd name="connsiteX5" fmla="*/ 76110 w 92518"/>
                    <a:gd name="connsiteY5" fmla="*/ 96980 h 150748"/>
                    <a:gd name="connsiteX6" fmla="*/ 76110 w 92518"/>
                    <a:gd name="connsiteY6" fmla="*/ 86096 h 150748"/>
                    <a:gd name="connsiteX7" fmla="*/ 76110 w 92518"/>
                    <a:gd name="connsiteY7" fmla="*/ 86096 h 150748"/>
                    <a:gd name="connsiteX8" fmla="*/ 20017 w 92518"/>
                    <a:gd name="connsiteY8" fmla="*/ 98951 h 150748"/>
                    <a:gd name="connsiteX9" fmla="*/ 11477 w 92518"/>
                    <a:gd name="connsiteY9" fmla="*/ 91789 h 150748"/>
                    <a:gd name="connsiteX10" fmla="*/ 91 w 92518"/>
                    <a:gd name="connsiteY10" fmla="*/ 55957 h 150748"/>
                    <a:gd name="connsiteX11" fmla="*/ 12315 w 92518"/>
                    <a:gd name="connsiteY11" fmla="*/ 15101 h 150748"/>
                    <a:gd name="connsiteX12" fmla="*/ 45803 w 92518"/>
                    <a:gd name="connsiteY12" fmla="*/ 32 h 150748"/>
                    <a:gd name="connsiteX13" fmla="*/ 75775 w 92518"/>
                    <a:gd name="connsiteY13" fmla="*/ 16776 h 150748"/>
                    <a:gd name="connsiteX14" fmla="*/ 75775 w 92518"/>
                    <a:gd name="connsiteY14" fmla="*/ 16776 h 150748"/>
                    <a:gd name="connsiteX15" fmla="*/ 75775 w 92518"/>
                    <a:gd name="connsiteY15" fmla="*/ 2878 h 150748"/>
                    <a:gd name="connsiteX16" fmla="*/ 92519 w 92518"/>
                    <a:gd name="connsiteY16" fmla="*/ 2878 h 150748"/>
                    <a:gd name="connsiteX17" fmla="*/ 75440 w 92518"/>
                    <a:gd name="connsiteY17" fmla="*/ 57966 h 150748"/>
                    <a:gd name="connsiteX18" fmla="*/ 75440 w 92518"/>
                    <a:gd name="connsiteY18" fmla="*/ 43231 h 150748"/>
                    <a:gd name="connsiteX19" fmla="*/ 67235 w 92518"/>
                    <a:gd name="connsiteY19" fmla="*/ 22636 h 150748"/>
                    <a:gd name="connsiteX20" fmla="*/ 47142 w 92518"/>
                    <a:gd name="connsiteY20" fmla="*/ 14097 h 150748"/>
                    <a:gd name="connsiteX21" fmla="*/ 23868 w 92518"/>
                    <a:gd name="connsiteY21" fmla="*/ 24980 h 150748"/>
                    <a:gd name="connsiteX22" fmla="*/ 15328 w 92518"/>
                    <a:gd name="connsiteY22" fmla="*/ 55287 h 150748"/>
                    <a:gd name="connsiteX23" fmla="*/ 23366 w 92518"/>
                    <a:gd name="connsiteY23" fmla="*/ 82078 h 150748"/>
                    <a:gd name="connsiteX24" fmla="*/ 44965 w 92518"/>
                    <a:gd name="connsiteY24" fmla="*/ 92124 h 150748"/>
                    <a:gd name="connsiteX25" fmla="*/ 66900 w 92518"/>
                    <a:gd name="connsiteY25" fmla="*/ 82580 h 150748"/>
                    <a:gd name="connsiteX26" fmla="*/ 76110 w 92518"/>
                    <a:gd name="connsiteY26" fmla="*/ 57966 h 15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2518" h="150748">
                      <a:moveTo>
                        <a:pt x="92184" y="95306"/>
                      </a:moveTo>
                      <a:cubicBezTo>
                        <a:pt x="92184" y="132365"/>
                        <a:pt x="74485" y="150841"/>
                        <a:pt x="39105" y="150729"/>
                      </a:cubicBezTo>
                      <a:cubicBezTo>
                        <a:pt x="27870" y="150995"/>
                        <a:pt x="16735" y="148584"/>
                        <a:pt x="6622" y="143696"/>
                      </a:cubicBezTo>
                      <a:lnTo>
                        <a:pt x="6622" y="126952"/>
                      </a:lnTo>
                      <a:cubicBezTo>
                        <a:pt x="16383" y="132878"/>
                        <a:pt x="27518" y="136166"/>
                        <a:pt x="38938" y="136496"/>
                      </a:cubicBezTo>
                      <a:cubicBezTo>
                        <a:pt x="63719" y="136496"/>
                        <a:pt x="76110" y="123268"/>
                        <a:pt x="76110" y="96980"/>
                      </a:cubicBezTo>
                      <a:lnTo>
                        <a:pt x="76110" y="86096"/>
                      </a:lnTo>
                      <a:lnTo>
                        <a:pt x="76110" y="86096"/>
                      </a:lnTo>
                      <a:cubicBezTo>
                        <a:pt x="64171" y="105134"/>
                        <a:pt x="39055" y="110889"/>
                        <a:pt x="20017" y="98951"/>
                      </a:cubicBezTo>
                      <a:cubicBezTo>
                        <a:pt x="16852" y="96967"/>
                        <a:pt x="13989" y="94557"/>
                        <a:pt x="11477" y="91789"/>
                      </a:cubicBezTo>
                      <a:cubicBezTo>
                        <a:pt x="3423" y="81642"/>
                        <a:pt x="-629" y="68892"/>
                        <a:pt x="91" y="55957"/>
                      </a:cubicBezTo>
                      <a:cubicBezTo>
                        <a:pt x="-696" y="41333"/>
                        <a:pt x="3624" y="26889"/>
                        <a:pt x="12315" y="15101"/>
                      </a:cubicBezTo>
                      <a:cubicBezTo>
                        <a:pt x="20502" y="5105"/>
                        <a:pt x="32893" y="-474"/>
                        <a:pt x="45803" y="32"/>
                      </a:cubicBezTo>
                      <a:cubicBezTo>
                        <a:pt x="58110" y="-322"/>
                        <a:pt x="69630" y="6108"/>
                        <a:pt x="75775" y="16776"/>
                      </a:cubicBezTo>
                      <a:lnTo>
                        <a:pt x="75775" y="16776"/>
                      </a:lnTo>
                      <a:lnTo>
                        <a:pt x="75775" y="2878"/>
                      </a:lnTo>
                      <a:lnTo>
                        <a:pt x="92519" y="2878"/>
                      </a:lnTo>
                      <a:close/>
                      <a:moveTo>
                        <a:pt x="75440" y="57966"/>
                      </a:moveTo>
                      <a:lnTo>
                        <a:pt x="75440" y="43231"/>
                      </a:lnTo>
                      <a:cubicBezTo>
                        <a:pt x="75607" y="35539"/>
                        <a:pt x="72644" y="28110"/>
                        <a:pt x="67235" y="22636"/>
                      </a:cubicBezTo>
                      <a:cubicBezTo>
                        <a:pt x="62078" y="17030"/>
                        <a:pt x="54761" y="13918"/>
                        <a:pt x="47142" y="14097"/>
                      </a:cubicBezTo>
                      <a:cubicBezTo>
                        <a:pt x="38067" y="13707"/>
                        <a:pt x="29377" y="17769"/>
                        <a:pt x="23868" y="24980"/>
                      </a:cubicBezTo>
                      <a:cubicBezTo>
                        <a:pt x="17672" y="33826"/>
                        <a:pt x="14659" y="44509"/>
                        <a:pt x="15328" y="55287"/>
                      </a:cubicBezTo>
                      <a:cubicBezTo>
                        <a:pt x="14826" y="64878"/>
                        <a:pt x="17672" y="74345"/>
                        <a:pt x="23366" y="82078"/>
                      </a:cubicBezTo>
                      <a:cubicBezTo>
                        <a:pt x="28573" y="88662"/>
                        <a:pt x="36577" y="92391"/>
                        <a:pt x="44965" y="92124"/>
                      </a:cubicBezTo>
                      <a:cubicBezTo>
                        <a:pt x="53337" y="92365"/>
                        <a:pt x="61375" y="88868"/>
                        <a:pt x="66900" y="82580"/>
                      </a:cubicBezTo>
                      <a:cubicBezTo>
                        <a:pt x="73012" y="75856"/>
                        <a:pt x="76294" y="67047"/>
                        <a:pt x="76110" y="57966"/>
                      </a:cubicBezTo>
                      <a:close/>
                    </a:path>
                  </a:pathLst>
                </a:custGeom>
                <a:solidFill>
                  <a:srgbClr val="1E1E1E"/>
                </a:solidFill>
                <a:ln w="16732"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105087-CA7D-4A5A-8070-DCA148781D0D}"/>
                    </a:ext>
                  </a:extLst>
                </p:cNvPr>
                <p:cNvSpPr/>
                <p:nvPr/>
              </p:nvSpPr>
              <p:spPr>
                <a:xfrm>
                  <a:off x="8073537" y="1117501"/>
                  <a:ext cx="84725" cy="148687"/>
                </a:xfrm>
                <a:custGeom>
                  <a:avLst/>
                  <a:gdLst>
                    <a:gd name="connsiteX0" fmla="*/ 84725 w 84725"/>
                    <a:gd name="connsiteY0" fmla="*/ 148688 h 148687"/>
                    <a:gd name="connsiteX1" fmla="*/ 67981 w 84725"/>
                    <a:gd name="connsiteY1" fmla="*/ 148688 h 148687"/>
                    <a:gd name="connsiteX2" fmla="*/ 67981 w 84725"/>
                    <a:gd name="connsiteY2" fmla="*/ 90921 h 148687"/>
                    <a:gd name="connsiteX3" fmla="*/ 44707 w 84725"/>
                    <a:gd name="connsiteY3" fmla="*/ 59442 h 148687"/>
                    <a:gd name="connsiteX4" fmla="*/ 24949 w 84725"/>
                    <a:gd name="connsiteY4" fmla="*/ 68483 h 148687"/>
                    <a:gd name="connsiteX5" fmla="*/ 16744 w 84725"/>
                    <a:gd name="connsiteY5" fmla="*/ 91758 h 148687"/>
                    <a:gd name="connsiteX6" fmla="*/ 16744 w 84725"/>
                    <a:gd name="connsiteY6" fmla="*/ 148688 h 148687"/>
                    <a:gd name="connsiteX7" fmla="*/ 0 w 84725"/>
                    <a:gd name="connsiteY7" fmla="*/ 148688 h 148687"/>
                    <a:gd name="connsiteX8" fmla="*/ 0 w 84725"/>
                    <a:gd name="connsiteY8" fmla="*/ 0 h 148687"/>
                    <a:gd name="connsiteX9" fmla="*/ 16744 w 84725"/>
                    <a:gd name="connsiteY9" fmla="*/ 0 h 148687"/>
                    <a:gd name="connsiteX10" fmla="*/ 16744 w 84725"/>
                    <a:gd name="connsiteY10" fmla="*/ 64967 h 148687"/>
                    <a:gd name="connsiteX11" fmla="*/ 16744 w 84725"/>
                    <a:gd name="connsiteY11" fmla="*/ 64967 h 148687"/>
                    <a:gd name="connsiteX12" fmla="*/ 50232 w 84725"/>
                    <a:gd name="connsiteY12" fmla="*/ 45879 h 148687"/>
                    <a:gd name="connsiteX13" fmla="*/ 83721 w 84725"/>
                    <a:gd name="connsiteY13" fmla="*/ 86902 h 14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725" h="148687">
                      <a:moveTo>
                        <a:pt x="84725" y="148688"/>
                      </a:moveTo>
                      <a:lnTo>
                        <a:pt x="67981" y="148688"/>
                      </a:lnTo>
                      <a:lnTo>
                        <a:pt x="67981" y="90921"/>
                      </a:lnTo>
                      <a:cubicBezTo>
                        <a:pt x="67981" y="69990"/>
                        <a:pt x="60279" y="59442"/>
                        <a:pt x="44707" y="59442"/>
                      </a:cubicBezTo>
                      <a:cubicBezTo>
                        <a:pt x="37088" y="59328"/>
                        <a:pt x="29838" y="62648"/>
                        <a:pt x="24949" y="68483"/>
                      </a:cubicBezTo>
                      <a:cubicBezTo>
                        <a:pt x="19356" y="74915"/>
                        <a:pt x="16409" y="83238"/>
                        <a:pt x="16744" y="91758"/>
                      </a:cubicBezTo>
                      <a:lnTo>
                        <a:pt x="16744" y="148688"/>
                      </a:lnTo>
                      <a:lnTo>
                        <a:pt x="0" y="148688"/>
                      </a:lnTo>
                      <a:lnTo>
                        <a:pt x="0" y="0"/>
                      </a:lnTo>
                      <a:lnTo>
                        <a:pt x="16744" y="0"/>
                      </a:lnTo>
                      <a:lnTo>
                        <a:pt x="16744" y="64967"/>
                      </a:lnTo>
                      <a:lnTo>
                        <a:pt x="16744" y="64967"/>
                      </a:lnTo>
                      <a:cubicBezTo>
                        <a:pt x="23358" y="52749"/>
                        <a:pt x="36351" y="45348"/>
                        <a:pt x="50232" y="45879"/>
                      </a:cubicBezTo>
                      <a:cubicBezTo>
                        <a:pt x="72837" y="45879"/>
                        <a:pt x="83721" y="59609"/>
                        <a:pt x="83721" y="86902"/>
                      </a:cubicBezTo>
                      <a:close/>
                    </a:path>
                  </a:pathLst>
                </a:custGeom>
                <a:solidFill>
                  <a:srgbClr val="1E1E1E"/>
                </a:solidFill>
                <a:ln w="16732"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D2E89AC3-F0F9-4529-9373-1A7EE7667714}"/>
                    </a:ext>
                  </a:extLst>
                </p:cNvPr>
                <p:cNvSpPr/>
                <p:nvPr/>
              </p:nvSpPr>
              <p:spPr>
                <a:xfrm>
                  <a:off x="8175509" y="1136087"/>
                  <a:ext cx="58772" cy="131982"/>
                </a:xfrm>
                <a:custGeom>
                  <a:avLst/>
                  <a:gdLst>
                    <a:gd name="connsiteX0" fmla="*/ 58102 w 58772"/>
                    <a:gd name="connsiteY0" fmla="*/ 128762 h 131982"/>
                    <a:gd name="connsiteX1" fmla="*/ 43200 w 58772"/>
                    <a:gd name="connsiteY1" fmla="*/ 131944 h 131982"/>
                    <a:gd name="connsiteX2" fmla="*/ 16744 w 58772"/>
                    <a:gd name="connsiteY2" fmla="*/ 102474 h 131982"/>
                    <a:gd name="connsiteX3" fmla="*/ 16744 w 58772"/>
                    <a:gd name="connsiteY3" fmla="*/ 43367 h 131982"/>
                    <a:gd name="connsiteX4" fmla="*/ 0 w 58772"/>
                    <a:gd name="connsiteY4" fmla="*/ 43367 h 131982"/>
                    <a:gd name="connsiteX5" fmla="*/ 0 w 58772"/>
                    <a:gd name="connsiteY5" fmla="*/ 29637 h 131982"/>
                    <a:gd name="connsiteX6" fmla="*/ 16744 w 58772"/>
                    <a:gd name="connsiteY6" fmla="*/ 29637 h 131982"/>
                    <a:gd name="connsiteX7" fmla="*/ 16744 w 58772"/>
                    <a:gd name="connsiteY7" fmla="*/ 5191 h 131982"/>
                    <a:gd name="connsiteX8" fmla="*/ 33488 w 58772"/>
                    <a:gd name="connsiteY8" fmla="*/ 0 h 131982"/>
                    <a:gd name="connsiteX9" fmla="*/ 33488 w 58772"/>
                    <a:gd name="connsiteY9" fmla="*/ 29637 h 131982"/>
                    <a:gd name="connsiteX10" fmla="*/ 58772 w 58772"/>
                    <a:gd name="connsiteY10" fmla="*/ 29637 h 131982"/>
                    <a:gd name="connsiteX11" fmla="*/ 58772 w 58772"/>
                    <a:gd name="connsiteY11" fmla="*/ 43367 h 131982"/>
                    <a:gd name="connsiteX12" fmla="*/ 33488 w 58772"/>
                    <a:gd name="connsiteY12" fmla="*/ 43367 h 131982"/>
                    <a:gd name="connsiteX13" fmla="*/ 33488 w 58772"/>
                    <a:gd name="connsiteY13" fmla="*/ 99962 h 131982"/>
                    <a:gd name="connsiteX14" fmla="*/ 37004 w 58772"/>
                    <a:gd name="connsiteY14" fmla="*/ 114530 h 131982"/>
                    <a:gd name="connsiteX15" fmla="*/ 48390 w 58772"/>
                    <a:gd name="connsiteY15" fmla="*/ 118716 h 131982"/>
                    <a:gd name="connsiteX16" fmla="*/ 58772 w 58772"/>
                    <a:gd name="connsiteY16" fmla="*/ 115367 h 131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72" h="131982">
                      <a:moveTo>
                        <a:pt x="58102" y="128762"/>
                      </a:moveTo>
                      <a:cubicBezTo>
                        <a:pt x="53498" y="131111"/>
                        <a:pt x="48357" y="132208"/>
                        <a:pt x="43200" y="131944"/>
                      </a:cubicBezTo>
                      <a:cubicBezTo>
                        <a:pt x="26455" y="131944"/>
                        <a:pt x="16744" y="122232"/>
                        <a:pt x="16744" y="102474"/>
                      </a:cubicBezTo>
                      <a:lnTo>
                        <a:pt x="16744" y="43367"/>
                      </a:lnTo>
                      <a:lnTo>
                        <a:pt x="0" y="43367"/>
                      </a:lnTo>
                      <a:lnTo>
                        <a:pt x="0" y="29637"/>
                      </a:lnTo>
                      <a:lnTo>
                        <a:pt x="16744" y="29637"/>
                      </a:lnTo>
                      <a:lnTo>
                        <a:pt x="16744" y="5191"/>
                      </a:lnTo>
                      <a:lnTo>
                        <a:pt x="33488" y="0"/>
                      </a:lnTo>
                      <a:lnTo>
                        <a:pt x="33488" y="29637"/>
                      </a:lnTo>
                      <a:lnTo>
                        <a:pt x="58772" y="29637"/>
                      </a:lnTo>
                      <a:lnTo>
                        <a:pt x="58772" y="43367"/>
                      </a:lnTo>
                      <a:lnTo>
                        <a:pt x="33488" y="43367"/>
                      </a:lnTo>
                      <a:lnTo>
                        <a:pt x="33488" y="99962"/>
                      </a:lnTo>
                      <a:cubicBezTo>
                        <a:pt x="33053" y="105071"/>
                        <a:pt x="34275" y="110185"/>
                        <a:pt x="37004" y="114530"/>
                      </a:cubicBezTo>
                      <a:cubicBezTo>
                        <a:pt x="39935" y="117639"/>
                        <a:pt x="44154" y="119190"/>
                        <a:pt x="48390" y="118716"/>
                      </a:cubicBezTo>
                      <a:cubicBezTo>
                        <a:pt x="52141" y="118873"/>
                        <a:pt x="55825" y="117684"/>
                        <a:pt x="58772" y="115367"/>
                      </a:cubicBezTo>
                      <a:close/>
                    </a:path>
                  </a:pathLst>
                </a:custGeom>
                <a:solidFill>
                  <a:srgbClr val="1E1E1E"/>
                </a:solidFill>
                <a:ln w="16732"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15355C-C43E-4611-95EE-CAB7EA636696}"/>
                    </a:ext>
                  </a:extLst>
                </p:cNvPr>
                <p:cNvSpPr/>
                <p:nvPr/>
              </p:nvSpPr>
              <p:spPr>
                <a:xfrm>
                  <a:off x="8250690" y="1164042"/>
                  <a:ext cx="66648" cy="105666"/>
                </a:xfrm>
                <a:custGeom>
                  <a:avLst/>
                  <a:gdLst>
                    <a:gd name="connsiteX0" fmla="*/ 0 w 66648"/>
                    <a:gd name="connsiteY0" fmla="*/ 98631 h 105666"/>
                    <a:gd name="connsiteX1" fmla="*/ 0 w 66648"/>
                    <a:gd name="connsiteY1" fmla="*/ 81887 h 105666"/>
                    <a:gd name="connsiteX2" fmla="*/ 28968 w 66648"/>
                    <a:gd name="connsiteY2" fmla="*/ 91599 h 105666"/>
                    <a:gd name="connsiteX3" fmla="*/ 50065 w 66648"/>
                    <a:gd name="connsiteY3" fmla="*/ 77534 h 105666"/>
                    <a:gd name="connsiteX4" fmla="*/ 48223 w 66648"/>
                    <a:gd name="connsiteY4" fmla="*/ 70669 h 105666"/>
                    <a:gd name="connsiteX5" fmla="*/ 43367 w 66648"/>
                    <a:gd name="connsiteY5" fmla="*/ 65813 h 105666"/>
                    <a:gd name="connsiteX6" fmla="*/ 36167 w 66648"/>
                    <a:gd name="connsiteY6" fmla="*/ 61962 h 105666"/>
                    <a:gd name="connsiteX7" fmla="*/ 27125 w 66648"/>
                    <a:gd name="connsiteY7" fmla="*/ 58278 h 105666"/>
                    <a:gd name="connsiteX8" fmla="*/ 15405 w 66648"/>
                    <a:gd name="connsiteY8" fmla="*/ 52920 h 105666"/>
                    <a:gd name="connsiteX9" fmla="*/ 7033 w 66648"/>
                    <a:gd name="connsiteY9" fmla="*/ 46892 h 105666"/>
                    <a:gd name="connsiteX10" fmla="*/ 1842 w 66648"/>
                    <a:gd name="connsiteY10" fmla="*/ 39190 h 105666"/>
                    <a:gd name="connsiteX11" fmla="*/ 168 w 66648"/>
                    <a:gd name="connsiteY11" fmla="*/ 29143 h 105666"/>
                    <a:gd name="connsiteX12" fmla="*/ 3349 w 66648"/>
                    <a:gd name="connsiteY12" fmla="*/ 16585 h 105666"/>
                    <a:gd name="connsiteX13" fmla="*/ 12056 w 66648"/>
                    <a:gd name="connsiteY13" fmla="*/ 7376 h 105666"/>
                    <a:gd name="connsiteX14" fmla="*/ 24279 w 66648"/>
                    <a:gd name="connsiteY14" fmla="*/ 1850 h 105666"/>
                    <a:gd name="connsiteX15" fmla="*/ 38679 w 66648"/>
                    <a:gd name="connsiteY15" fmla="*/ 8 h 105666"/>
                    <a:gd name="connsiteX16" fmla="*/ 61953 w 66648"/>
                    <a:gd name="connsiteY16" fmla="*/ 4529 h 105666"/>
                    <a:gd name="connsiteX17" fmla="*/ 61953 w 66648"/>
                    <a:gd name="connsiteY17" fmla="*/ 21273 h 105666"/>
                    <a:gd name="connsiteX18" fmla="*/ 36502 w 66648"/>
                    <a:gd name="connsiteY18" fmla="*/ 14073 h 105666"/>
                    <a:gd name="connsiteX19" fmla="*/ 28298 w 66648"/>
                    <a:gd name="connsiteY19" fmla="*/ 15078 h 105666"/>
                    <a:gd name="connsiteX20" fmla="*/ 22102 w 66648"/>
                    <a:gd name="connsiteY20" fmla="*/ 18092 h 105666"/>
                    <a:gd name="connsiteX21" fmla="*/ 18084 w 66648"/>
                    <a:gd name="connsiteY21" fmla="*/ 22446 h 105666"/>
                    <a:gd name="connsiteX22" fmla="*/ 16577 w 66648"/>
                    <a:gd name="connsiteY22" fmla="*/ 28139 h 105666"/>
                    <a:gd name="connsiteX23" fmla="*/ 18084 w 66648"/>
                    <a:gd name="connsiteY23" fmla="*/ 34836 h 105666"/>
                    <a:gd name="connsiteX24" fmla="*/ 22270 w 66648"/>
                    <a:gd name="connsiteY24" fmla="*/ 39525 h 105666"/>
                    <a:gd name="connsiteX25" fmla="*/ 28968 w 66648"/>
                    <a:gd name="connsiteY25" fmla="*/ 43208 h 105666"/>
                    <a:gd name="connsiteX26" fmla="*/ 37842 w 66648"/>
                    <a:gd name="connsiteY26" fmla="*/ 46892 h 105666"/>
                    <a:gd name="connsiteX27" fmla="*/ 49730 w 66648"/>
                    <a:gd name="connsiteY27" fmla="*/ 52083 h 105666"/>
                    <a:gd name="connsiteX28" fmla="*/ 58772 w 66648"/>
                    <a:gd name="connsiteY28" fmla="*/ 58111 h 105666"/>
                    <a:gd name="connsiteX29" fmla="*/ 64633 w 66648"/>
                    <a:gd name="connsiteY29" fmla="*/ 65980 h 105666"/>
                    <a:gd name="connsiteX30" fmla="*/ 66642 w 66648"/>
                    <a:gd name="connsiteY30" fmla="*/ 76529 h 105666"/>
                    <a:gd name="connsiteX31" fmla="*/ 63293 w 66648"/>
                    <a:gd name="connsiteY31" fmla="*/ 89422 h 105666"/>
                    <a:gd name="connsiteX32" fmla="*/ 54586 w 66648"/>
                    <a:gd name="connsiteY32" fmla="*/ 98631 h 105666"/>
                    <a:gd name="connsiteX33" fmla="*/ 41860 w 66648"/>
                    <a:gd name="connsiteY33" fmla="*/ 103989 h 105666"/>
                    <a:gd name="connsiteX34" fmla="*/ 26791 w 66648"/>
                    <a:gd name="connsiteY34" fmla="*/ 105664 h 105666"/>
                    <a:gd name="connsiteX35" fmla="*/ 0 w 66648"/>
                    <a:gd name="connsiteY35" fmla="*/ 98631 h 10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6648" h="105666">
                      <a:moveTo>
                        <a:pt x="0" y="98631"/>
                      </a:moveTo>
                      <a:lnTo>
                        <a:pt x="0" y="81887"/>
                      </a:lnTo>
                      <a:cubicBezTo>
                        <a:pt x="8305" y="88245"/>
                        <a:pt x="18502" y="91661"/>
                        <a:pt x="28968" y="91599"/>
                      </a:cubicBezTo>
                      <a:cubicBezTo>
                        <a:pt x="43033" y="91599"/>
                        <a:pt x="50065" y="86910"/>
                        <a:pt x="50065" y="77534"/>
                      </a:cubicBezTo>
                      <a:cubicBezTo>
                        <a:pt x="50182" y="75109"/>
                        <a:pt x="49529" y="72711"/>
                        <a:pt x="48223" y="70669"/>
                      </a:cubicBezTo>
                      <a:cubicBezTo>
                        <a:pt x="46951" y="68731"/>
                        <a:pt x="45309" y="67079"/>
                        <a:pt x="43367" y="65813"/>
                      </a:cubicBezTo>
                      <a:cubicBezTo>
                        <a:pt x="41157" y="64202"/>
                        <a:pt x="38729" y="62904"/>
                        <a:pt x="36167" y="61962"/>
                      </a:cubicBezTo>
                      <a:lnTo>
                        <a:pt x="27125" y="58278"/>
                      </a:lnTo>
                      <a:cubicBezTo>
                        <a:pt x="23107" y="56754"/>
                        <a:pt x="19189" y="54964"/>
                        <a:pt x="15405" y="52920"/>
                      </a:cubicBezTo>
                      <a:cubicBezTo>
                        <a:pt x="12324" y="51354"/>
                        <a:pt x="9494" y="49322"/>
                        <a:pt x="7033" y="46892"/>
                      </a:cubicBezTo>
                      <a:cubicBezTo>
                        <a:pt x="4772" y="44732"/>
                        <a:pt x="2997" y="42103"/>
                        <a:pt x="1842" y="39190"/>
                      </a:cubicBezTo>
                      <a:cubicBezTo>
                        <a:pt x="636" y="35981"/>
                        <a:pt x="67" y="32569"/>
                        <a:pt x="168" y="29143"/>
                      </a:cubicBezTo>
                      <a:cubicBezTo>
                        <a:pt x="67" y="24744"/>
                        <a:pt x="1155" y="20403"/>
                        <a:pt x="3349" y="16585"/>
                      </a:cubicBezTo>
                      <a:cubicBezTo>
                        <a:pt x="5526" y="12900"/>
                        <a:pt x="8506" y="9752"/>
                        <a:pt x="12056" y="7376"/>
                      </a:cubicBezTo>
                      <a:cubicBezTo>
                        <a:pt x="15840" y="4938"/>
                        <a:pt x="19959" y="3076"/>
                        <a:pt x="24279" y="1850"/>
                      </a:cubicBezTo>
                      <a:cubicBezTo>
                        <a:pt x="28984" y="640"/>
                        <a:pt x="33823" y="22"/>
                        <a:pt x="38679" y="8"/>
                      </a:cubicBezTo>
                      <a:cubicBezTo>
                        <a:pt x="46666" y="-129"/>
                        <a:pt x="54603" y="1410"/>
                        <a:pt x="61953" y="4529"/>
                      </a:cubicBezTo>
                      <a:lnTo>
                        <a:pt x="61953" y="21273"/>
                      </a:lnTo>
                      <a:cubicBezTo>
                        <a:pt x="54351" y="16463"/>
                        <a:pt x="45511" y="13961"/>
                        <a:pt x="36502" y="14073"/>
                      </a:cubicBezTo>
                      <a:cubicBezTo>
                        <a:pt x="33740" y="14047"/>
                        <a:pt x="30977" y="14385"/>
                        <a:pt x="28298" y="15078"/>
                      </a:cubicBezTo>
                      <a:cubicBezTo>
                        <a:pt x="26054" y="15669"/>
                        <a:pt x="23944" y="16692"/>
                        <a:pt x="22102" y="18092"/>
                      </a:cubicBezTo>
                      <a:cubicBezTo>
                        <a:pt x="20478" y="19246"/>
                        <a:pt x="19105" y="20729"/>
                        <a:pt x="18084" y="22446"/>
                      </a:cubicBezTo>
                      <a:cubicBezTo>
                        <a:pt x="17096" y="24182"/>
                        <a:pt x="16577" y="26143"/>
                        <a:pt x="16577" y="28139"/>
                      </a:cubicBezTo>
                      <a:cubicBezTo>
                        <a:pt x="16510" y="30463"/>
                        <a:pt x="17029" y="32767"/>
                        <a:pt x="18084" y="34836"/>
                      </a:cubicBezTo>
                      <a:cubicBezTo>
                        <a:pt x="19155" y="36665"/>
                        <a:pt x="20579" y="38259"/>
                        <a:pt x="22270" y="39525"/>
                      </a:cubicBezTo>
                      <a:cubicBezTo>
                        <a:pt x="24363" y="40991"/>
                        <a:pt x="26607" y="42227"/>
                        <a:pt x="28968" y="43208"/>
                      </a:cubicBezTo>
                      <a:lnTo>
                        <a:pt x="37842" y="46892"/>
                      </a:lnTo>
                      <a:cubicBezTo>
                        <a:pt x="41910" y="48364"/>
                        <a:pt x="45879" y="50098"/>
                        <a:pt x="49730" y="52083"/>
                      </a:cubicBezTo>
                      <a:cubicBezTo>
                        <a:pt x="53012" y="53655"/>
                        <a:pt x="56059" y="55684"/>
                        <a:pt x="58772" y="58111"/>
                      </a:cubicBezTo>
                      <a:cubicBezTo>
                        <a:pt x="61233" y="60307"/>
                        <a:pt x="63243" y="62985"/>
                        <a:pt x="64633" y="65980"/>
                      </a:cubicBezTo>
                      <a:cubicBezTo>
                        <a:pt x="66039" y="69317"/>
                        <a:pt x="66726" y="72911"/>
                        <a:pt x="66642" y="76529"/>
                      </a:cubicBezTo>
                      <a:cubicBezTo>
                        <a:pt x="66709" y="81050"/>
                        <a:pt x="65553" y="85504"/>
                        <a:pt x="63293" y="89422"/>
                      </a:cubicBezTo>
                      <a:cubicBezTo>
                        <a:pt x="61066" y="93069"/>
                        <a:pt x="58102" y="96205"/>
                        <a:pt x="54586" y="98631"/>
                      </a:cubicBezTo>
                      <a:cubicBezTo>
                        <a:pt x="50668" y="101113"/>
                        <a:pt x="46365" y="102923"/>
                        <a:pt x="41860" y="103989"/>
                      </a:cubicBezTo>
                      <a:cubicBezTo>
                        <a:pt x="36921" y="105153"/>
                        <a:pt x="31864" y="105714"/>
                        <a:pt x="26791" y="105664"/>
                      </a:cubicBezTo>
                      <a:cubicBezTo>
                        <a:pt x="17431" y="105500"/>
                        <a:pt x="8238" y="103089"/>
                        <a:pt x="0" y="98631"/>
                      </a:cubicBezTo>
                      <a:close/>
                    </a:path>
                  </a:pathLst>
                </a:custGeom>
                <a:solidFill>
                  <a:srgbClr val="1E1E1E"/>
                </a:solidFill>
                <a:ln w="16732" cap="flat">
                  <a:noFill/>
                  <a:prstDash val="solid"/>
                  <a:miter/>
                </a:ln>
              </p:spPr>
              <p:txBody>
                <a:bodyPr rtlCol="0" anchor="ctr"/>
                <a:lstStyle/>
                <a:p>
                  <a:endParaRPr lang="en-US"/>
                </a:p>
              </p:txBody>
            </p:sp>
          </p:grpSp>
          <p:grpSp>
            <p:nvGrpSpPr>
              <p:cNvPr id="331" name="Graphic 4">
                <a:extLst>
                  <a:ext uri="{FF2B5EF4-FFF2-40B4-BE49-F238E27FC236}">
                    <a16:creationId xmlns:a16="http://schemas.microsoft.com/office/drawing/2014/main" id="{F572C04A-07B5-4A63-9A3F-B7160715649D}"/>
                  </a:ext>
                </a:extLst>
              </p:cNvPr>
              <p:cNvGrpSpPr/>
              <p:nvPr/>
            </p:nvGrpSpPr>
            <p:grpSpPr>
              <a:xfrm>
                <a:off x="6173415" y="2423852"/>
                <a:ext cx="1520529" cy="226238"/>
                <a:chOff x="6173415" y="2423852"/>
                <a:chExt cx="1520529" cy="226238"/>
              </a:xfrm>
              <a:solidFill>
                <a:srgbClr val="1E1E1E"/>
              </a:solidFill>
            </p:grpSpPr>
            <p:sp>
              <p:nvSpPr>
                <p:cNvPr id="332" name="Freeform: Shape 331">
                  <a:extLst>
                    <a:ext uri="{FF2B5EF4-FFF2-40B4-BE49-F238E27FC236}">
                      <a16:creationId xmlns:a16="http://schemas.microsoft.com/office/drawing/2014/main" id="{D33D64EC-AC26-40A1-9F2D-455F4284C101}"/>
                    </a:ext>
                  </a:extLst>
                </p:cNvPr>
                <p:cNvSpPr/>
                <p:nvPr/>
              </p:nvSpPr>
              <p:spPr>
                <a:xfrm>
                  <a:off x="6173415" y="2432584"/>
                  <a:ext cx="145762" cy="164358"/>
                </a:xfrm>
                <a:custGeom>
                  <a:avLst/>
                  <a:gdLst>
                    <a:gd name="connsiteX0" fmla="*/ 0 w 145762"/>
                    <a:gd name="connsiteY0" fmla="*/ 164260 h 164358"/>
                    <a:gd name="connsiteX1" fmla="*/ 0 w 145762"/>
                    <a:gd name="connsiteY1" fmla="*/ 0 h 164358"/>
                    <a:gd name="connsiteX2" fmla="*/ 58102 w 145762"/>
                    <a:gd name="connsiteY2" fmla="*/ 0 h 164358"/>
                    <a:gd name="connsiteX3" fmla="*/ 145674 w 145762"/>
                    <a:gd name="connsiteY3" fmla="*/ 80037 h 164358"/>
                    <a:gd name="connsiteX4" fmla="*/ 121730 w 145762"/>
                    <a:gd name="connsiteY4" fmla="*/ 141320 h 164358"/>
                    <a:gd name="connsiteX5" fmla="*/ 58102 w 145762"/>
                    <a:gd name="connsiteY5" fmla="*/ 164260 h 164358"/>
                    <a:gd name="connsiteX6" fmla="*/ 37004 w 145762"/>
                    <a:gd name="connsiteY6" fmla="*/ 30307 h 164358"/>
                    <a:gd name="connsiteX7" fmla="*/ 37004 w 145762"/>
                    <a:gd name="connsiteY7" fmla="*/ 134455 h 164358"/>
                    <a:gd name="connsiteX8" fmla="*/ 55255 w 145762"/>
                    <a:gd name="connsiteY8" fmla="*/ 134455 h 164358"/>
                    <a:gd name="connsiteX9" fmla="*/ 93097 w 145762"/>
                    <a:gd name="connsiteY9" fmla="*/ 119888 h 164358"/>
                    <a:gd name="connsiteX10" fmla="*/ 106660 w 145762"/>
                    <a:gd name="connsiteY10" fmla="*/ 80707 h 164358"/>
                    <a:gd name="connsiteX11" fmla="*/ 93097 w 145762"/>
                    <a:gd name="connsiteY11" fmla="*/ 43870 h 164358"/>
                    <a:gd name="connsiteX12" fmla="*/ 55088 w 145762"/>
                    <a:gd name="connsiteY12" fmla="*/ 30307 h 164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62" h="164358">
                      <a:moveTo>
                        <a:pt x="0" y="164260"/>
                      </a:moveTo>
                      <a:lnTo>
                        <a:pt x="0" y="0"/>
                      </a:lnTo>
                      <a:lnTo>
                        <a:pt x="58102" y="0"/>
                      </a:lnTo>
                      <a:cubicBezTo>
                        <a:pt x="116372" y="0"/>
                        <a:pt x="145674" y="26791"/>
                        <a:pt x="145674" y="80037"/>
                      </a:cubicBezTo>
                      <a:cubicBezTo>
                        <a:pt x="146746" y="102943"/>
                        <a:pt x="138038" y="125213"/>
                        <a:pt x="121730" y="141320"/>
                      </a:cubicBezTo>
                      <a:cubicBezTo>
                        <a:pt x="104416" y="157110"/>
                        <a:pt x="81511" y="165365"/>
                        <a:pt x="58102" y="164260"/>
                      </a:cubicBezTo>
                      <a:close/>
                      <a:moveTo>
                        <a:pt x="37004" y="30307"/>
                      </a:moveTo>
                      <a:lnTo>
                        <a:pt x="37004" y="134455"/>
                      </a:lnTo>
                      <a:lnTo>
                        <a:pt x="55255" y="134455"/>
                      </a:lnTo>
                      <a:cubicBezTo>
                        <a:pt x="69354" y="135125"/>
                        <a:pt x="83084" y="129851"/>
                        <a:pt x="93097" y="119888"/>
                      </a:cubicBezTo>
                      <a:cubicBezTo>
                        <a:pt x="102591" y="109122"/>
                        <a:pt x="107464" y="95040"/>
                        <a:pt x="106660" y="80707"/>
                      </a:cubicBezTo>
                      <a:cubicBezTo>
                        <a:pt x="107330" y="67094"/>
                        <a:pt x="102424" y="53799"/>
                        <a:pt x="93097" y="43870"/>
                      </a:cubicBezTo>
                      <a:cubicBezTo>
                        <a:pt x="82800" y="34359"/>
                        <a:pt x="69069" y="29453"/>
                        <a:pt x="55088" y="30307"/>
                      </a:cubicBezTo>
                      <a:close/>
                    </a:path>
                  </a:pathLst>
                </a:custGeom>
                <a:solidFill>
                  <a:srgbClr val="1E1E1E"/>
                </a:solidFill>
                <a:ln w="16732"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5303C6EE-3D83-47C5-8188-06A4B85A6B12}"/>
                    </a:ext>
                  </a:extLst>
                </p:cNvPr>
                <p:cNvSpPr/>
                <p:nvPr/>
              </p:nvSpPr>
              <p:spPr>
                <a:xfrm>
                  <a:off x="6335052" y="2476857"/>
                  <a:ext cx="112799" cy="122929"/>
                </a:xfrm>
                <a:custGeom>
                  <a:avLst/>
                  <a:gdLst>
                    <a:gd name="connsiteX0" fmla="*/ 112799 w 112799"/>
                    <a:gd name="connsiteY0" fmla="*/ 71596 h 122929"/>
                    <a:gd name="connsiteX1" fmla="*/ 36446 w 112799"/>
                    <a:gd name="connsiteY1" fmla="*/ 71596 h 122929"/>
                    <a:gd name="connsiteX2" fmla="*/ 68594 w 112799"/>
                    <a:gd name="connsiteY2" fmla="*/ 97215 h 122929"/>
                    <a:gd name="connsiteX3" fmla="*/ 102083 w 112799"/>
                    <a:gd name="connsiteY3" fmla="*/ 88005 h 122929"/>
                    <a:gd name="connsiteX4" fmla="*/ 102083 w 112799"/>
                    <a:gd name="connsiteY4" fmla="*/ 114126 h 122929"/>
                    <a:gd name="connsiteX5" fmla="*/ 59888 w 112799"/>
                    <a:gd name="connsiteY5" fmla="*/ 122833 h 122929"/>
                    <a:gd name="connsiteX6" fmla="*/ 15683 w 112799"/>
                    <a:gd name="connsiteY6" fmla="*/ 107094 h 122929"/>
                    <a:gd name="connsiteX7" fmla="*/ 111 w 112799"/>
                    <a:gd name="connsiteY7" fmla="*/ 63224 h 122929"/>
                    <a:gd name="connsiteX8" fmla="*/ 16855 w 112799"/>
                    <a:gd name="connsiteY8" fmla="*/ 16843 h 122929"/>
                    <a:gd name="connsiteX9" fmla="*/ 58548 w 112799"/>
                    <a:gd name="connsiteY9" fmla="*/ 99 h 122929"/>
                    <a:gd name="connsiteX10" fmla="*/ 98231 w 112799"/>
                    <a:gd name="connsiteY10" fmla="*/ 15336 h 122929"/>
                    <a:gd name="connsiteX11" fmla="*/ 112129 w 112799"/>
                    <a:gd name="connsiteY11" fmla="*/ 56526 h 122929"/>
                    <a:gd name="connsiteX12" fmla="*/ 79311 w 112799"/>
                    <a:gd name="connsiteY12" fmla="*/ 49494 h 122929"/>
                    <a:gd name="connsiteX13" fmla="*/ 58883 w 112799"/>
                    <a:gd name="connsiteY13" fmla="*/ 24210 h 122929"/>
                    <a:gd name="connsiteX14" fmla="*/ 43813 w 112799"/>
                    <a:gd name="connsiteY14" fmla="*/ 31410 h 122929"/>
                    <a:gd name="connsiteX15" fmla="*/ 36111 w 112799"/>
                    <a:gd name="connsiteY15" fmla="*/ 49494 h 12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799" h="122929">
                      <a:moveTo>
                        <a:pt x="112799" y="71596"/>
                      </a:moveTo>
                      <a:lnTo>
                        <a:pt x="36446" y="71596"/>
                      </a:lnTo>
                      <a:cubicBezTo>
                        <a:pt x="37668" y="88675"/>
                        <a:pt x="48384" y="97215"/>
                        <a:pt x="68594" y="97215"/>
                      </a:cubicBezTo>
                      <a:cubicBezTo>
                        <a:pt x="80399" y="97298"/>
                        <a:pt x="91986" y="94117"/>
                        <a:pt x="102083" y="88005"/>
                      </a:cubicBezTo>
                      <a:lnTo>
                        <a:pt x="102083" y="114126"/>
                      </a:lnTo>
                      <a:cubicBezTo>
                        <a:pt x="88922" y="120372"/>
                        <a:pt x="74455" y="123352"/>
                        <a:pt x="59888" y="122833"/>
                      </a:cubicBezTo>
                      <a:cubicBezTo>
                        <a:pt x="43629" y="123754"/>
                        <a:pt x="27706" y="118078"/>
                        <a:pt x="15683" y="107094"/>
                      </a:cubicBezTo>
                      <a:cubicBezTo>
                        <a:pt x="4783" y="95172"/>
                        <a:pt x="-843" y="79349"/>
                        <a:pt x="111" y="63224"/>
                      </a:cubicBezTo>
                      <a:cubicBezTo>
                        <a:pt x="-910" y="46128"/>
                        <a:pt x="5151" y="29351"/>
                        <a:pt x="16855" y="16843"/>
                      </a:cubicBezTo>
                      <a:cubicBezTo>
                        <a:pt x="27856" y="5758"/>
                        <a:pt x="42943" y="-286"/>
                        <a:pt x="58548" y="99"/>
                      </a:cubicBezTo>
                      <a:cubicBezTo>
                        <a:pt x="73367" y="-822"/>
                        <a:pt x="87850" y="4737"/>
                        <a:pt x="98231" y="15336"/>
                      </a:cubicBezTo>
                      <a:cubicBezTo>
                        <a:pt x="107976" y="26772"/>
                        <a:pt x="112950" y="41524"/>
                        <a:pt x="112129" y="56526"/>
                      </a:cubicBezTo>
                      <a:close/>
                      <a:moveTo>
                        <a:pt x="79311" y="49494"/>
                      </a:moveTo>
                      <a:cubicBezTo>
                        <a:pt x="79311" y="32750"/>
                        <a:pt x="72446" y="24210"/>
                        <a:pt x="58883" y="24210"/>
                      </a:cubicBezTo>
                      <a:cubicBezTo>
                        <a:pt x="53056" y="24327"/>
                        <a:pt x="47564" y="26956"/>
                        <a:pt x="43813" y="31410"/>
                      </a:cubicBezTo>
                      <a:cubicBezTo>
                        <a:pt x="39493" y="36534"/>
                        <a:pt x="36814" y="42830"/>
                        <a:pt x="36111" y="49494"/>
                      </a:cubicBezTo>
                      <a:close/>
                    </a:path>
                  </a:pathLst>
                </a:custGeom>
                <a:solidFill>
                  <a:srgbClr val="1E1E1E"/>
                </a:solidFill>
                <a:ln w="16732"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40CEE4C-0379-4612-B1F0-F8B380086899}"/>
                    </a:ext>
                  </a:extLst>
                </p:cNvPr>
                <p:cNvSpPr/>
                <p:nvPr/>
              </p:nvSpPr>
              <p:spPr>
                <a:xfrm>
                  <a:off x="6471293" y="2475889"/>
                  <a:ext cx="121492" cy="174201"/>
                </a:xfrm>
                <a:custGeom>
                  <a:avLst/>
                  <a:gdLst>
                    <a:gd name="connsiteX0" fmla="*/ 36167 w 121492"/>
                    <a:gd name="connsiteY0" fmla="*/ 107225 h 174201"/>
                    <a:gd name="connsiteX1" fmla="*/ 36167 w 121492"/>
                    <a:gd name="connsiteY1" fmla="*/ 107225 h 174201"/>
                    <a:gd name="connsiteX2" fmla="*/ 36167 w 121492"/>
                    <a:gd name="connsiteY2" fmla="*/ 174201 h 174201"/>
                    <a:gd name="connsiteX3" fmla="*/ 0 w 121492"/>
                    <a:gd name="connsiteY3" fmla="*/ 174201 h 174201"/>
                    <a:gd name="connsiteX4" fmla="*/ 0 w 121492"/>
                    <a:gd name="connsiteY4" fmla="*/ 3746 h 174201"/>
                    <a:gd name="connsiteX5" fmla="*/ 36167 w 121492"/>
                    <a:gd name="connsiteY5" fmla="*/ 3746 h 174201"/>
                    <a:gd name="connsiteX6" fmla="*/ 36167 w 121492"/>
                    <a:gd name="connsiteY6" fmla="*/ 20491 h 174201"/>
                    <a:gd name="connsiteX7" fmla="*/ 36167 w 121492"/>
                    <a:gd name="connsiteY7" fmla="*/ 20491 h 174201"/>
                    <a:gd name="connsiteX8" fmla="*/ 73674 w 121492"/>
                    <a:gd name="connsiteY8" fmla="*/ 63 h 174201"/>
                    <a:gd name="connsiteX9" fmla="*/ 109004 w 121492"/>
                    <a:gd name="connsiteY9" fmla="*/ 15635 h 174201"/>
                    <a:gd name="connsiteX10" fmla="*/ 121395 w 121492"/>
                    <a:gd name="connsiteY10" fmla="*/ 58165 h 174201"/>
                    <a:gd name="connsiteX11" fmla="*/ 106828 w 121492"/>
                    <a:gd name="connsiteY11" fmla="*/ 105216 h 174201"/>
                    <a:gd name="connsiteX12" fmla="*/ 68316 w 121492"/>
                    <a:gd name="connsiteY12" fmla="*/ 122964 h 174201"/>
                    <a:gd name="connsiteX13" fmla="*/ 36167 w 121492"/>
                    <a:gd name="connsiteY13" fmla="*/ 107225 h 174201"/>
                    <a:gd name="connsiteX14" fmla="*/ 34995 w 121492"/>
                    <a:gd name="connsiteY14" fmla="*/ 59169 h 174201"/>
                    <a:gd name="connsiteX15" fmla="*/ 34995 w 121492"/>
                    <a:gd name="connsiteY15" fmla="*/ 68546 h 174201"/>
                    <a:gd name="connsiteX16" fmla="*/ 41525 w 121492"/>
                    <a:gd name="connsiteY16" fmla="*/ 88472 h 174201"/>
                    <a:gd name="connsiteX17" fmla="*/ 58269 w 121492"/>
                    <a:gd name="connsiteY17" fmla="*/ 96006 h 174201"/>
                    <a:gd name="connsiteX18" fmla="*/ 77525 w 121492"/>
                    <a:gd name="connsiteY18" fmla="*/ 86462 h 174201"/>
                    <a:gd name="connsiteX19" fmla="*/ 84223 w 121492"/>
                    <a:gd name="connsiteY19" fmla="*/ 59504 h 174201"/>
                    <a:gd name="connsiteX20" fmla="*/ 60279 w 121492"/>
                    <a:gd name="connsiteY20" fmla="*/ 28528 h 174201"/>
                    <a:gd name="connsiteX21" fmla="*/ 42027 w 121492"/>
                    <a:gd name="connsiteY21" fmla="*/ 36900 h 174201"/>
                    <a:gd name="connsiteX22" fmla="*/ 34995 w 121492"/>
                    <a:gd name="connsiteY22" fmla="*/ 59169 h 17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492" h="174201">
                      <a:moveTo>
                        <a:pt x="36167" y="107225"/>
                      </a:moveTo>
                      <a:lnTo>
                        <a:pt x="36167" y="107225"/>
                      </a:lnTo>
                      <a:lnTo>
                        <a:pt x="36167" y="174201"/>
                      </a:lnTo>
                      <a:lnTo>
                        <a:pt x="0" y="174201"/>
                      </a:lnTo>
                      <a:lnTo>
                        <a:pt x="0" y="3746"/>
                      </a:lnTo>
                      <a:lnTo>
                        <a:pt x="36167" y="3746"/>
                      </a:lnTo>
                      <a:lnTo>
                        <a:pt x="36167" y="20491"/>
                      </a:lnTo>
                      <a:lnTo>
                        <a:pt x="36167" y="20491"/>
                      </a:lnTo>
                      <a:cubicBezTo>
                        <a:pt x="44053" y="7397"/>
                        <a:pt x="58387" y="-423"/>
                        <a:pt x="73674" y="63"/>
                      </a:cubicBezTo>
                      <a:cubicBezTo>
                        <a:pt x="87254" y="-674"/>
                        <a:pt x="100381" y="5119"/>
                        <a:pt x="109004" y="15635"/>
                      </a:cubicBezTo>
                      <a:cubicBezTo>
                        <a:pt x="117845" y="27992"/>
                        <a:pt x="122215" y="42995"/>
                        <a:pt x="121395" y="58165"/>
                      </a:cubicBezTo>
                      <a:cubicBezTo>
                        <a:pt x="122232" y="75076"/>
                        <a:pt x="117075" y="91737"/>
                        <a:pt x="106828" y="105216"/>
                      </a:cubicBezTo>
                      <a:cubicBezTo>
                        <a:pt x="97518" y="116886"/>
                        <a:pt x="83235" y="123467"/>
                        <a:pt x="68316" y="122964"/>
                      </a:cubicBezTo>
                      <a:cubicBezTo>
                        <a:pt x="55574" y="123768"/>
                        <a:pt x="43350" y="117774"/>
                        <a:pt x="36167" y="107225"/>
                      </a:cubicBezTo>
                      <a:close/>
                      <a:moveTo>
                        <a:pt x="34995" y="59169"/>
                      </a:moveTo>
                      <a:lnTo>
                        <a:pt x="34995" y="68546"/>
                      </a:lnTo>
                      <a:cubicBezTo>
                        <a:pt x="34694" y="75763"/>
                        <a:pt x="37004" y="82846"/>
                        <a:pt x="41525" y="88472"/>
                      </a:cubicBezTo>
                      <a:cubicBezTo>
                        <a:pt x="45628" y="93445"/>
                        <a:pt x="51823" y="96241"/>
                        <a:pt x="58269" y="96006"/>
                      </a:cubicBezTo>
                      <a:cubicBezTo>
                        <a:pt x="65888" y="96308"/>
                        <a:pt x="73155" y="92708"/>
                        <a:pt x="77525" y="86462"/>
                      </a:cubicBezTo>
                      <a:cubicBezTo>
                        <a:pt x="82465" y="78375"/>
                        <a:pt x="84809" y="68965"/>
                        <a:pt x="84223" y="59504"/>
                      </a:cubicBezTo>
                      <a:cubicBezTo>
                        <a:pt x="84223" y="38909"/>
                        <a:pt x="76353" y="28528"/>
                        <a:pt x="60279" y="28528"/>
                      </a:cubicBezTo>
                      <a:cubicBezTo>
                        <a:pt x="53246" y="28410"/>
                        <a:pt x="46532" y="31491"/>
                        <a:pt x="42027" y="36900"/>
                      </a:cubicBezTo>
                      <a:cubicBezTo>
                        <a:pt x="37088" y="43246"/>
                        <a:pt x="34593" y="51149"/>
                        <a:pt x="34995" y="59169"/>
                      </a:cubicBezTo>
                      <a:close/>
                    </a:path>
                  </a:pathLst>
                </a:custGeom>
                <a:solidFill>
                  <a:srgbClr val="1E1E1E"/>
                </a:solidFill>
                <a:ln w="16732"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F5F3F72-A3F6-482B-A03A-B60D757C31E5}"/>
                    </a:ext>
                  </a:extLst>
                </p:cNvPr>
                <p:cNvSpPr/>
                <p:nvPr/>
              </p:nvSpPr>
              <p:spPr>
                <a:xfrm>
                  <a:off x="6609176" y="2476857"/>
                  <a:ext cx="112943" cy="123110"/>
                </a:xfrm>
                <a:custGeom>
                  <a:avLst/>
                  <a:gdLst>
                    <a:gd name="connsiteX0" fmla="*/ 112943 w 112943"/>
                    <a:gd name="connsiteY0" fmla="*/ 71596 h 123110"/>
                    <a:gd name="connsiteX1" fmla="*/ 36590 w 112943"/>
                    <a:gd name="connsiteY1" fmla="*/ 71596 h 123110"/>
                    <a:gd name="connsiteX2" fmla="*/ 68739 w 112943"/>
                    <a:gd name="connsiteY2" fmla="*/ 97215 h 123110"/>
                    <a:gd name="connsiteX3" fmla="*/ 102227 w 112943"/>
                    <a:gd name="connsiteY3" fmla="*/ 88005 h 123110"/>
                    <a:gd name="connsiteX4" fmla="*/ 102227 w 112943"/>
                    <a:gd name="connsiteY4" fmla="*/ 114126 h 123110"/>
                    <a:gd name="connsiteX5" fmla="*/ 60032 w 112943"/>
                    <a:gd name="connsiteY5" fmla="*/ 122833 h 123110"/>
                    <a:gd name="connsiteX6" fmla="*/ 272 w 112943"/>
                    <a:gd name="connsiteY6" fmla="*/ 73974 h 123110"/>
                    <a:gd name="connsiteX7" fmla="*/ 256 w 112943"/>
                    <a:gd name="connsiteY7" fmla="*/ 63224 h 123110"/>
                    <a:gd name="connsiteX8" fmla="*/ 17000 w 112943"/>
                    <a:gd name="connsiteY8" fmla="*/ 16843 h 123110"/>
                    <a:gd name="connsiteX9" fmla="*/ 58692 w 112943"/>
                    <a:gd name="connsiteY9" fmla="*/ 99 h 123110"/>
                    <a:gd name="connsiteX10" fmla="*/ 98376 w 112943"/>
                    <a:gd name="connsiteY10" fmla="*/ 15336 h 123110"/>
                    <a:gd name="connsiteX11" fmla="*/ 112274 w 112943"/>
                    <a:gd name="connsiteY11" fmla="*/ 56526 h 123110"/>
                    <a:gd name="connsiteX12" fmla="*/ 79455 w 112943"/>
                    <a:gd name="connsiteY12" fmla="*/ 49494 h 123110"/>
                    <a:gd name="connsiteX13" fmla="*/ 59195 w 112943"/>
                    <a:gd name="connsiteY13" fmla="*/ 24210 h 123110"/>
                    <a:gd name="connsiteX14" fmla="*/ 44125 w 112943"/>
                    <a:gd name="connsiteY14" fmla="*/ 31410 h 123110"/>
                    <a:gd name="connsiteX15" fmla="*/ 36255 w 112943"/>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943" h="123110">
                      <a:moveTo>
                        <a:pt x="112943" y="71596"/>
                      </a:moveTo>
                      <a:lnTo>
                        <a:pt x="36590" y="71596"/>
                      </a:lnTo>
                      <a:cubicBezTo>
                        <a:pt x="37812" y="88675"/>
                        <a:pt x="48529" y="97215"/>
                        <a:pt x="68739" y="97215"/>
                      </a:cubicBezTo>
                      <a:cubicBezTo>
                        <a:pt x="80543" y="97332"/>
                        <a:pt x="92147" y="94134"/>
                        <a:pt x="102227" y="88005"/>
                      </a:cubicBezTo>
                      <a:lnTo>
                        <a:pt x="102227" y="114126"/>
                      </a:lnTo>
                      <a:cubicBezTo>
                        <a:pt x="89066" y="120372"/>
                        <a:pt x="74599" y="123352"/>
                        <a:pt x="60032" y="122833"/>
                      </a:cubicBezTo>
                      <a:cubicBezTo>
                        <a:pt x="30043" y="125847"/>
                        <a:pt x="3286" y="103962"/>
                        <a:pt x="272" y="73974"/>
                      </a:cubicBezTo>
                      <a:cubicBezTo>
                        <a:pt x="-80" y="70390"/>
                        <a:pt x="-96" y="66791"/>
                        <a:pt x="256" y="63224"/>
                      </a:cubicBezTo>
                      <a:cubicBezTo>
                        <a:pt x="-682" y="46128"/>
                        <a:pt x="5362" y="29401"/>
                        <a:pt x="17000" y="16843"/>
                      </a:cubicBezTo>
                      <a:cubicBezTo>
                        <a:pt x="28017" y="5775"/>
                        <a:pt x="43087" y="-270"/>
                        <a:pt x="58692" y="99"/>
                      </a:cubicBezTo>
                      <a:cubicBezTo>
                        <a:pt x="73511" y="-822"/>
                        <a:pt x="87995" y="4737"/>
                        <a:pt x="98376" y="15336"/>
                      </a:cubicBezTo>
                      <a:cubicBezTo>
                        <a:pt x="108188" y="26739"/>
                        <a:pt x="113161" y="41507"/>
                        <a:pt x="112274" y="56526"/>
                      </a:cubicBezTo>
                      <a:close/>
                      <a:moveTo>
                        <a:pt x="79455" y="49494"/>
                      </a:moveTo>
                      <a:cubicBezTo>
                        <a:pt x="79455" y="32750"/>
                        <a:pt x="72757" y="24210"/>
                        <a:pt x="59195" y="24210"/>
                      </a:cubicBezTo>
                      <a:cubicBezTo>
                        <a:pt x="53351" y="24260"/>
                        <a:pt x="47842" y="26906"/>
                        <a:pt x="44125" y="31410"/>
                      </a:cubicBezTo>
                      <a:cubicBezTo>
                        <a:pt x="39738" y="36517"/>
                        <a:pt x="37009" y="42813"/>
                        <a:pt x="36255" y="49494"/>
                      </a:cubicBezTo>
                      <a:close/>
                    </a:path>
                  </a:pathLst>
                </a:custGeom>
                <a:solidFill>
                  <a:srgbClr val="1E1E1E"/>
                </a:solidFill>
                <a:ln w="16732"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698E5B8B-BC5C-4ED1-A867-53F49ECF4C60}"/>
                    </a:ext>
                  </a:extLst>
                </p:cNvPr>
                <p:cNvSpPr/>
                <p:nvPr/>
              </p:nvSpPr>
              <p:spPr>
                <a:xfrm>
                  <a:off x="6745059" y="2476758"/>
                  <a:ext cx="113189" cy="120086"/>
                </a:xfrm>
                <a:custGeom>
                  <a:avLst/>
                  <a:gdLst>
                    <a:gd name="connsiteX0" fmla="*/ 113190 w 113189"/>
                    <a:gd name="connsiteY0" fmla="*/ 120086 h 120086"/>
                    <a:gd name="connsiteX1" fmla="*/ 77190 w 113189"/>
                    <a:gd name="connsiteY1" fmla="*/ 120086 h 120086"/>
                    <a:gd name="connsiteX2" fmla="*/ 77190 w 113189"/>
                    <a:gd name="connsiteY2" fmla="*/ 54952 h 120086"/>
                    <a:gd name="connsiteX3" fmla="*/ 57767 w 113189"/>
                    <a:gd name="connsiteY3" fmla="*/ 27659 h 120086"/>
                    <a:gd name="connsiteX4" fmla="*/ 42195 w 113189"/>
                    <a:gd name="connsiteY4" fmla="*/ 34859 h 120086"/>
                    <a:gd name="connsiteX5" fmla="*/ 36167 w 113189"/>
                    <a:gd name="connsiteY5" fmla="*/ 53110 h 120086"/>
                    <a:gd name="connsiteX6" fmla="*/ 36167 w 113189"/>
                    <a:gd name="connsiteY6" fmla="*/ 120086 h 120086"/>
                    <a:gd name="connsiteX7" fmla="*/ 0 w 113189"/>
                    <a:gd name="connsiteY7" fmla="*/ 120086 h 120086"/>
                    <a:gd name="connsiteX8" fmla="*/ 0 w 113189"/>
                    <a:gd name="connsiteY8" fmla="*/ 2878 h 120086"/>
                    <a:gd name="connsiteX9" fmla="*/ 36167 w 113189"/>
                    <a:gd name="connsiteY9" fmla="*/ 2878 h 120086"/>
                    <a:gd name="connsiteX10" fmla="*/ 36167 w 113189"/>
                    <a:gd name="connsiteY10" fmla="*/ 21296 h 120086"/>
                    <a:gd name="connsiteX11" fmla="*/ 36167 w 113189"/>
                    <a:gd name="connsiteY11" fmla="*/ 21296 h 120086"/>
                    <a:gd name="connsiteX12" fmla="*/ 73841 w 113189"/>
                    <a:gd name="connsiteY12" fmla="*/ 31 h 120086"/>
                    <a:gd name="connsiteX13" fmla="*/ 112688 w 113189"/>
                    <a:gd name="connsiteY13" fmla="*/ 48254 h 12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89" h="120086">
                      <a:moveTo>
                        <a:pt x="113190" y="120086"/>
                      </a:moveTo>
                      <a:lnTo>
                        <a:pt x="77190" y="120086"/>
                      </a:lnTo>
                      <a:lnTo>
                        <a:pt x="77190" y="54952"/>
                      </a:lnTo>
                      <a:cubicBezTo>
                        <a:pt x="77190" y="36701"/>
                        <a:pt x="70660" y="27659"/>
                        <a:pt x="57767" y="27659"/>
                      </a:cubicBezTo>
                      <a:cubicBezTo>
                        <a:pt x="51739" y="27491"/>
                        <a:pt x="45963" y="30154"/>
                        <a:pt x="42195" y="34859"/>
                      </a:cubicBezTo>
                      <a:cubicBezTo>
                        <a:pt x="38059" y="40033"/>
                        <a:pt x="35933" y="46496"/>
                        <a:pt x="36167" y="53110"/>
                      </a:cubicBezTo>
                      <a:lnTo>
                        <a:pt x="36167" y="120086"/>
                      </a:lnTo>
                      <a:lnTo>
                        <a:pt x="0" y="120086"/>
                      </a:lnTo>
                      <a:lnTo>
                        <a:pt x="0" y="2878"/>
                      </a:lnTo>
                      <a:lnTo>
                        <a:pt x="36167" y="2878"/>
                      </a:lnTo>
                      <a:lnTo>
                        <a:pt x="36167" y="21296"/>
                      </a:lnTo>
                      <a:lnTo>
                        <a:pt x="36167" y="21296"/>
                      </a:lnTo>
                      <a:cubicBezTo>
                        <a:pt x="43685" y="7650"/>
                        <a:pt x="58269" y="-572"/>
                        <a:pt x="73841" y="31"/>
                      </a:cubicBezTo>
                      <a:cubicBezTo>
                        <a:pt x="99795" y="31"/>
                        <a:pt x="112688" y="16775"/>
                        <a:pt x="112688" y="48254"/>
                      </a:cubicBezTo>
                      <a:close/>
                    </a:path>
                  </a:pathLst>
                </a:custGeom>
                <a:solidFill>
                  <a:srgbClr val="1E1E1E"/>
                </a:solidFill>
                <a:ln w="16732"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17A8D77-2BD3-4686-AAC6-C1F5808E28AF}"/>
                    </a:ext>
                  </a:extLst>
                </p:cNvPr>
                <p:cNvSpPr/>
                <p:nvPr/>
              </p:nvSpPr>
              <p:spPr>
                <a:xfrm>
                  <a:off x="6880554" y="2423877"/>
                  <a:ext cx="121359" cy="175347"/>
                </a:xfrm>
                <a:custGeom>
                  <a:avLst/>
                  <a:gdLst>
                    <a:gd name="connsiteX0" fmla="*/ 121359 w 121359"/>
                    <a:gd name="connsiteY0" fmla="*/ 172967 h 175347"/>
                    <a:gd name="connsiteX1" fmla="*/ 85192 w 121359"/>
                    <a:gd name="connsiteY1" fmla="*/ 172967 h 175347"/>
                    <a:gd name="connsiteX2" fmla="*/ 85192 w 121359"/>
                    <a:gd name="connsiteY2" fmla="*/ 156223 h 175347"/>
                    <a:gd name="connsiteX3" fmla="*/ 85192 w 121359"/>
                    <a:gd name="connsiteY3" fmla="*/ 156223 h 175347"/>
                    <a:gd name="connsiteX4" fmla="*/ 48857 w 121359"/>
                    <a:gd name="connsiteY4" fmla="*/ 175311 h 175347"/>
                    <a:gd name="connsiteX5" fmla="*/ 13527 w 121359"/>
                    <a:gd name="connsiteY5" fmla="*/ 159739 h 175347"/>
                    <a:gd name="connsiteX6" fmla="*/ 132 w 121359"/>
                    <a:gd name="connsiteY6" fmla="*/ 116372 h 175347"/>
                    <a:gd name="connsiteX7" fmla="*/ 14867 w 121359"/>
                    <a:gd name="connsiteY7" fmla="*/ 69823 h 175347"/>
                    <a:gd name="connsiteX8" fmla="*/ 53545 w 121359"/>
                    <a:gd name="connsiteY8" fmla="*/ 53079 h 175347"/>
                    <a:gd name="connsiteX9" fmla="*/ 85192 w 121359"/>
                    <a:gd name="connsiteY9" fmla="*/ 69823 h 175347"/>
                    <a:gd name="connsiteX10" fmla="*/ 85192 w 121359"/>
                    <a:gd name="connsiteY10" fmla="*/ 69823 h 175347"/>
                    <a:gd name="connsiteX11" fmla="*/ 85192 w 121359"/>
                    <a:gd name="connsiteY11" fmla="*/ 0 h 175347"/>
                    <a:gd name="connsiteX12" fmla="*/ 121359 w 121359"/>
                    <a:gd name="connsiteY12" fmla="*/ 0 h 175347"/>
                    <a:gd name="connsiteX13" fmla="*/ 85862 w 121359"/>
                    <a:gd name="connsiteY13" fmla="*/ 115869 h 175347"/>
                    <a:gd name="connsiteX14" fmla="*/ 85862 w 121359"/>
                    <a:gd name="connsiteY14" fmla="*/ 107162 h 175347"/>
                    <a:gd name="connsiteX15" fmla="*/ 79331 w 121359"/>
                    <a:gd name="connsiteY15" fmla="*/ 88074 h 175347"/>
                    <a:gd name="connsiteX16" fmla="*/ 45960 w 121359"/>
                    <a:gd name="connsiteY16" fmla="*/ 86818 h 175347"/>
                    <a:gd name="connsiteX17" fmla="*/ 43164 w 121359"/>
                    <a:gd name="connsiteY17" fmla="*/ 89916 h 175347"/>
                    <a:gd name="connsiteX18" fmla="*/ 36467 w 121359"/>
                    <a:gd name="connsiteY18" fmla="*/ 115869 h 175347"/>
                    <a:gd name="connsiteX19" fmla="*/ 42997 w 121359"/>
                    <a:gd name="connsiteY19" fmla="*/ 139646 h 175347"/>
                    <a:gd name="connsiteX20" fmla="*/ 61080 w 121359"/>
                    <a:gd name="connsiteY20" fmla="*/ 148018 h 175347"/>
                    <a:gd name="connsiteX21" fmla="*/ 78997 w 121359"/>
                    <a:gd name="connsiteY21" fmla="*/ 139311 h 175347"/>
                    <a:gd name="connsiteX22" fmla="*/ 85862 w 121359"/>
                    <a:gd name="connsiteY22" fmla="*/ 115869 h 1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359" h="175347">
                      <a:moveTo>
                        <a:pt x="121359" y="172967"/>
                      </a:moveTo>
                      <a:lnTo>
                        <a:pt x="85192" y="172967"/>
                      </a:lnTo>
                      <a:lnTo>
                        <a:pt x="85192" y="156223"/>
                      </a:lnTo>
                      <a:lnTo>
                        <a:pt x="85192" y="156223"/>
                      </a:lnTo>
                      <a:cubicBezTo>
                        <a:pt x="77389" y="168647"/>
                        <a:pt x="63525" y="175930"/>
                        <a:pt x="48857" y="175311"/>
                      </a:cubicBezTo>
                      <a:cubicBezTo>
                        <a:pt x="35311" y="175830"/>
                        <a:pt x="22284" y="170087"/>
                        <a:pt x="13527" y="159739"/>
                      </a:cubicBezTo>
                      <a:cubicBezTo>
                        <a:pt x="3899" y="147415"/>
                        <a:pt x="-873" y="131977"/>
                        <a:pt x="132" y="116372"/>
                      </a:cubicBezTo>
                      <a:cubicBezTo>
                        <a:pt x="-722" y="99594"/>
                        <a:pt x="4519" y="83068"/>
                        <a:pt x="14867" y="69823"/>
                      </a:cubicBezTo>
                      <a:cubicBezTo>
                        <a:pt x="24495" y="58588"/>
                        <a:pt x="38760" y="52409"/>
                        <a:pt x="53545" y="53079"/>
                      </a:cubicBezTo>
                      <a:cubicBezTo>
                        <a:pt x="66439" y="52074"/>
                        <a:pt x="78762" y="58604"/>
                        <a:pt x="85192" y="69823"/>
                      </a:cubicBezTo>
                      <a:lnTo>
                        <a:pt x="85192" y="69823"/>
                      </a:lnTo>
                      <a:lnTo>
                        <a:pt x="85192" y="0"/>
                      </a:lnTo>
                      <a:lnTo>
                        <a:pt x="121359" y="0"/>
                      </a:lnTo>
                      <a:close/>
                      <a:moveTo>
                        <a:pt x="85862" y="115869"/>
                      </a:moveTo>
                      <a:lnTo>
                        <a:pt x="85862" y="107162"/>
                      </a:lnTo>
                      <a:cubicBezTo>
                        <a:pt x="86113" y="100214"/>
                        <a:pt x="83785" y="93415"/>
                        <a:pt x="79331" y="88074"/>
                      </a:cubicBezTo>
                      <a:cubicBezTo>
                        <a:pt x="70474" y="78513"/>
                        <a:pt x="55521" y="77944"/>
                        <a:pt x="45960" y="86818"/>
                      </a:cubicBezTo>
                      <a:cubicBezTo>
                        <a:pt x="44939" y="87756"/>
                        <a:pt x="44002" y="88794"/>
                        <a:pt x="43164" y="89916"/>
                      </a:cubicBezTo>
                      <a:cubicBezTo>
                        <a:pt x="38376" y="97702"/>
                        <a:pt x="36031" y="106744"/>
                        <a:pt x="36467" y="115869"/>
                      </a:cubicBezTo>
                      <a:cubicBezTo>
                        <a:pt x="35897" y="124308"/>
                        <a:pt x="38208" y="132680"/>
                        <a:pt x="42997" y="139646"/>
                      </a:cubicBezTo>
                      <a:cubicBezTo>
                        <a:pt x="47283" y="145238"/>
                        <a:pt x="54048" y="148370"/>
                        <a:pt x="61080" y="148018"/>
                      </a:cubicBezTo>
                      <a:cubicBezTo>
                        <a:pt x="68113" y="148185"/>
                        <a:pt x="74777" y="144937"/>
                        <a:pt x="78997" y="139311"/>
                      </a:cubicBezTo>
                      <a:cubicBezTo>
                        <a:pt x="83903" y="132513"/>
                        <a:pt x="86331" y="124241"/>
                        <a:pt x="85862" y="115869"/>
                      </a:cubicBezTo>
                      <a:close/>
                    </a:path>
                  </a:pathLst>
                </a:custGeom>
                <a:solidFill>
                  <a:srgbClr val="1E1E1E"/>
                </a:solidFill>
                <a:ln w="16732"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C16B6D14-CB47-484D-BE3A-A772642BA3A3}"/>
                    </a:ext>
                  </a:extLst>
                </p:cNvPr>
                <p:cNvSpPr/>
                <p:nvPr/>
              </p:nvSpPr>
              <p:spPr>
                <a:xfrm>
                  <a:off x="7024598" y="2476857"/>
                  <a:ext cx="113110" cy="123110"/>
                </a:xfrm>
                <a:custGeom>
                  <a:avLst/>
                  <a:gdLst>
                    <a:gd name="connsiteX0" fmla="*/ 113111 w 113110"/>
                    <a:gd name="connsiteY0" fmla="*/ 71596 h 123110"/>
                    <a:gd name="connsiteX1" fmla="*/ 36590 w 113110"/>
                    <a:gd name="connsiteY1" fmla="*/ 71596 h 123110"/>
                    <a:gd name="connsiteX2" fmla="*/ 68739 w 113110"/>
                    <a:gd name="connsiteY2" fmla="*/ 97215 h 123110"/>
                    <a:gd name="connsiteX3" fmla="*/ 102227 w 113110"/>
                    <a:gd name="connsiteY3" fmla="*/ 88005 h 123110"/>
                    <a:gd name="connsiteX4" fmla="*/ 102227 w 113110"/>
                    <a:gd name="connsiteY4" fmla="*/ 114126 h 123110"/>
                    <a:gd name="connsiteX5" fmla="*/ 60032 w 113110"/>
                    <a:gd name="connsiteY5" fmla="*/ 122833 h 123110"/>
                    <a:gd name="connsiteX6" fmla="*/ 272 w 113110"/>
                    <a:gd name="connsiteY6" fmla="*/ 73974 h 123110"/>
                    <a:gd name="connsiteX7" fmla="*/ 255 w 113110"/>
                    <a:gd name="connsiteY7" fmla="*/ 63224 h 123110"/>
                    <a:gd name="connsiteX8" fmla="*/ 17000 w 113110"/>
                    <a:gd name="connsiteY8" fmla="*/ 16843 h 123110"/>
                    <a:gd name="connsiteX9" fmla="*/ 58525 w 113110"/>
                    <a:gd name="connsiteY9" fmla="*/ 99 h 123110"/>
                    <a:gd name="connsiteX10" fmla="*/ 98209 w 113110"/>
                    <a:gd name="connsiteY10" fmla="*/ 15336 h 123110"/>
                    <a:gd name="connsiteX11" fmla="*/ 112274 w 113110"/>
                    <a:gd name="connsiteY11" fmla="*/ 56526 h 123110"/>
                    <a:gd name="connsiteX12" fmla="*/ 79622 w 113110"/>
                    <a:gd name="connsiteY12" fmla="*/ 49494 h 123110"/>
                    <a:gd name="connsiteX13" fmla="*/ 59194 w 113110"/>
                    <a:gd name="connsiteY13" fmla="*/ 24210 h 123110"/>
                    <a:gd name="connsiteX14" fmla="*/ 44125 w 113110"/>
                    <a:gd name="connsiteY14" fmla="*/ 31410 h 123110"/>
                    <a:gd name="connsiteX15" fmla="*/ 36423 w 113110"/>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10" h="123110">
                      <a:moveTo>
                        <a:pt x="113111" y="71596"/>
                      </a:moveTo>
                      <a:lnTo>
                        <a:pt x="36590" y="71596"/>
                      </a:lnTo>
                      <a:cubicBezTo>
                        <a:pt x="37930" y="88675"/>
                        <a:pt x="48646" y="97215"/>
                        <a:pt x="68739" y="97215"/>
                      </a:cubicBezTo>
                      <a:cubicBezTo>
                        <a:pt x="80543" y="97348"/>
                        <a:pt x="92147" y="94150"/>
                        <a:pt x="102227" y="88005"/>
                      </a:cubicBezTo>
                      <a:lnTo>
                        <a:pt x="102227" y="114126"/>
                      </a:lnTo>
                      <a:cubicBezTo>
                        <a:pt x="89083" y="120405"/>
                        <a:pt x="74599" y="123402"/>
                        <a:pt x="60032" y="122833"/>
                      </a:cubicBezTo>
                      <a:cubicBezTo>
                        <a:pt x="30043" y="125847"/>
                        <a:pt x="3286" y="103962"/>
                        <a:pt x="272" y="73974"/>
                      </a:cubicBezTo>
                      <a:cubicBezTo>
                        <a:pt x="-79" y="70390"/>
                        <a:pt x="-96" y="66791"/>
                        <a:pt x="255" y="63224"/>
                      </a:cubicBezTo>
                      <a:cubicBezTo>
                        <a:pt x="-732" y="46128"/>
                        <a:pt x="5312" y="29367"/>
                        <a:pt x="17000" y="16843"/>
                      </a:cubicBezTo>
                      <a:cubicBezTo>
                        <a:pt x="27950" y="5792"/>
                        <a:pt x="42970" y="-270"/>
                        <a:pt x="58525" y="99"/>
                      </a:cubicBezTo>
                      <a:cubicBezTo>
                        <a:pt x="73343" y="-822"/>
                        <a:pt x="87827" y="4737"/>
                        <a:pt x="98209" y="15336"/>
                      </a:cubicBezTo>
                      <a:cubicBezTo>
                        <a:pt x="108071" y="26722"/>
                        <a:pt x="113111" y="41490"/>
                        <a:pt x="112274" y="56526"/>
                      </a:cubicBezTo>
                      <a:close/>
                      <a:moveTo>
                        <a:pt x="79622" y="49494"/>
                      </a:moveTo>
                      <a:cubicBezTo>
                        <a:pt x="79622" y="32750"/>
                        <a:pt x="72757" y="24210"/>
                        <a:pt x="59194" y="24210"/>
                      </a:cubicBezTo>
                      <a:cubicBezTo>
                        <a:pt x="53351" y="24260"/>
                        <a:pt x="47842" y="26906"/>
                        <a:pt x="44125" y="31410"/>
                      </a:cubicBezTo>
                      <a:cubicBezTo>
                        <a:pt x="39805" y="36534"/>
                        <a:pt x="37126" y="42830"/>
                        <a:pt x="36423" y="49494"/>
                      </a:cubicBezTo>
                      <a:close/>
                    </a:path>
                  </a:pathLst>
                </a:custGeom>
                <a:solidFill>
                  <a:srgbClr val="1E1E1E"/>
                </a:solidFill>
                <a:ln w="16732"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25A553A6-0D86-4868-B412-8AC788E2390B}"/>
                    </a:ext>
                  </a:extLst>
                </p:cNvPr>
                <p:cNvSpPr/>
                <p:nvPr/>
              </p:nvSpPr>
              <p:spPr>
                <a:xfrm>
                  <a:off x="7160145" y="2476764"/>
                  <a:ext cx="113190" cy="120080"/>
                </a:xfrm>
                <a:custGeom>
                  <a:avLst/>
                  <a:gdLst>
                    <a:gd name="connsiteX0" fmla="*/ 113190 w 113190"/>
                    <a:gd name="connsiteY0" fmla="*/ 120080 h 120080"/>
                    <a:gd name="connsiteX1" fmla="*/ 77023 w 113190"/>
                    <a:gd name="connsiteY1" fmla="*/ 120080 h 120080"/>
                    <a:gd name="connsiteX2" fmla="*/ 77023 w 113190"/>
                    <a:gd name="connsiteY2" fmla="*/ 54945 h 120080"/>
                    <a:gd name="connsiteX3" fmla="*/ 57600 w 113190"/>
                    <a:gd name="connsiteY3" fmla="*/ 27652 h 120080"/>
                    <a:gd name="connsiteX4" fmla="*/ 42196 w 113190"/>
                    <a:gd name="connsiteY4" fmla="*/ 34852 h 120080"/>
                    <a:gd name="connsiteX5" fmla="*/ 36167 w 113190"/>
                    <a:gd name="connsiteY5" fmla="*/ 53104 h 120080"/>
                    <a:gd name="connsiteX6" fmla="*/ 36167 w 113190"/>
                    <a:gd name="connsiteY6" fmla="*/ 120080 h 120080"/>
                    <a:gd name="connsiteX7" fmla="*/ 0 w 113190"/>
                    <a:gd name="connsiteY7" fmla="*/ 120080 h 120080"/>
                    <a:gd name="connsiteX8" fmla="*/ 0 w 113190"/>
                    <a:gd name="connsiteY8" fmla="*/ 2871 h 120080"/>
                    <a:gd name="connsiteX9" fmla="*/ 36167 w 113190"/>
                    <a:gd name="connsiteY9" fmla="*/ 2871 h 120080"/>
                    <a:gd name="connsiteX10" fmla="*/ 36167 w 113190"/>
                    <a:gd name="connsiteY10" fmla="*/ 21290 h 120080"/>
                    <a:gd name="connsiteX11" fmla="*/ 36167 w 113190"/>
                    <a:gd name="connsiteY11" fmla="*/ 21290 h 120080"/>
                    <a:gd name="connsiteX12" fmla="*/ 73842 w 113190"/>
                    <a:gd name="connsiteY12" fmla="*/ 25 h 120080"/>
                    <a:gd name="connsiteX13" fmla="*/ 112856 w 113190"/>
                    <a:gd name="connsiteY13" fmla="*/ 48248 h 1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0" h="120080">
                      <a:moveTo>
                        <a:pt x="113190" y="120080"/>
                      </a:moveTo>
                      <a:lnTo>
                        <a:pt x="77023" y="120080"/>
                      </a:lnTo>
                      <a:lnTo>
                        <a:pt x="77023" y="54945"/>
                      </a:lnTo>
                      <a:cubicBezTo>
                        <a:pt x="77023" y="36694"/>
                        <a:pt x="70660" y="27652"/>
                        <a:pt x="57600" y="27652"/>
                      </a:cubicBezTo>
                      <a:cubicBezTo>
                        <a:pt x="51622" y="27502"/>
                        <a:pt x="45912" y="30164"/>
                        <a:pt x="42196" y="34852"/>
                      </a:cubicBezTo>
                      <a:cubicBezTo>
                        <a:pt x="38060" y="40026"/>
                        <a:pt x="35933" y="46490"/>
                        <a:pt x="36167" y="53104"/>
                      </a:cubicBezTo>
                      <a:lnTo>
                        <a:pt x="36167" y="120080"/>
                      </a:lnTo>
                      <a:lnTo>
                        <a:pt x="0" y="120080"/>
                      </a:lnTo>
                      <a:lnTo>
                        <a:pt x="0" y="2871"/>
                      </a:lnTo>
                      <a:lnTo>
                        <a:pt x="36167" y="2871"/>
                      </a:lnTo>
                      <a:lnTo>
                        <a:pt x="36167" y="21290"/>
                      </a:lnTo>
                      <a:lnTo>
                        <a:pt x="36167" y="21290"/>
                      </a:lnTo>
                      <a:cubicBezTo>
                        <a:pt x="43752" y="7710"/>
                        <a:pt x="58287" y="-511"/>
                        <a:pt x="73842" y="25"/>
                      </a:cubicBezTo>
                      <a:cubicBezTo>
                        <a:pt x="99795" y="25"/>
                        <a:pt x="112856" y="16769"/>
                        <a:pt x="112856" y="48248"/>
                      </a:cubicBezTo>
                      <a:close/>
                    </a:path>
                  </a:pathLst>
                </a:custGeom>
                <a:solidFill>
                  <a:srgbClr val="1E1E1E"/>
                </a:solidFill>
                <a:ln w="16732"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1AF30485-3E36-4F7E-BBBF-10F7917D5F8E}"/>
                    </a:ext>
                  </a:extLst>
                </p:cNvPr>
                <p:cNvSpPr/>
                <p:nvPr/>
              </p:nvSpPr>
              <p:spPr>
                <a:xfrm>
                  <a:off x="7294676" y="2476654"/>
                  <a:ext cx="96370" cy="123158"/>
                </a:xfrm>
                <a:custGeom>
                  <a:avLst/>
                  <a:gdLst>
                    <a:gd name="connsiteX0" fmla="*/ 95868 w 96370"/>
                    <a:gd name="connsiteY0" fmla="*/ 115836 h 123158"/>
                    <a:gd name="connsiteX1" fmla="*/ 60539 w 96370"/>
                    <a:gd name="connsiteY1" fmla="*/ 123036 h 123158"/>
                    <a:gd name="connsiteX2" fmla="*/ 16836 w 96370"/>
                    <a:gd name="connsiteY2" fmla="*/ 106292 h 123158"/>
                    <a:gd name="connsiteX3" fmla="*/ 92 w 96370"/>
                    <a:gd name="connsiteY3" fmla="*/ 64097 h 123158"/>
                    <a:gd name="connsiteX4" fmla="*/ 18008 w 96370"/>
                    <a:gd name="connsiteY4" fmla="*/ 16878 h 123158"/>
                    <a:gd name="connsiteX5" fmla="*/ 65896 w 96370"/>
                    <a:gd name="connsiteY5" fmla="*/ 134 h 123158"/>
                    <a:gd name="connsiteX6" fmla="*/ 95868 w 96370"/>
                    <a:gd name="connsiteY6" fmla="*/ 5492 h 123158"/>
                    <a:gd name="connsiteX7" fmla="*/ 95868 w 96370"/>
                    <a:gd name="connsiteY7" fmla="*/ 36302 h 123158"/>
                    <a:gd name="connsiteX8" fmla="*/ 70585 w 96370"/>
                    <a:gd name="connsiteY8" fmla="*/ 27762 h 123158"/>
                    <a:gd name="connsiteX9" fmla="*/ 45971 w 96370"/>
                    <a:gd name="connsiteY9" fmla="*/ 36804 h 123158"/>
                    <a:gd name="connsiteX10" fmla="*/ 45971 w 96370"/>
                    <a:gd name="connsiteY10" fmla="*/ 87036 h 123158"/>
                    <a:gd name="connsiteX11" fmla="*/ 69915 w 96370"/>
                    <a:gd name="connsiteY11" fmla="*/ 95911 h 123158"/>
                    <a:gd name="connsiteX12" fmla="*/ 96371 w 96370"/>
                    <a:gd name="connsiteY12" fmla="*/ 87539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0" h="123158">
                      <a:moveTo>
                        <a:pt x="95868" y="115836"/>
                      </a:moveTo>
                      <a:cubicBezTo>
                        <a:pt x="84918" y="121278"/>
                        <a:pt x="72745" y="123756"/>
                        <a:pt x="60539" y="123036"/>
                      </a:cubicBezTo>
                      <a:cubicBezTo>
                        <a:pt x="44297" y="123639"/>
                        <a:pt x="28507" y="117594"/>
                        <a:pt x="16836" y="106292"/>
                      </a:cubicBezTo>
                      <a:cubicBezTo>
                        <a:pt x="5567" y="95207"/>
                        <a:pt x="-527" y="79887"/>
                        <a:pt x="92" y="64097"/>
                      </a:cubicBezTo>
                      <a:cubicBezTo>
                        <a:pt x="-862" y="46532"/>
                        <a:pt x="5634" y="29386"/>
                        <a:pt x="18008" y="16878"/>
                      </a:cubicBezTo>
                      <a:cubicBezTo>
                        <a:pt x="31153" y="5241"/>
                        <a:pt x="48348" y="-787"/>
                        <a:pt x="65896" y="134"/>
                      </a:cubicBezTo>
                      <a:cubicBezTo>
                        <a:pt x="76177" y="-535"/>
                        <a:pt x="86458" y="1306"/>
                        <a:pt x="95868" y="5492"/>
                      </a:cubicBezTo>
                      <a:lnTo>
                        <a:pt x="95868" y="36302"/>
                      </a:lnTo>
                      <a:cubicBezTo>
                        <a:pt x="88618" y="30726"/>
                        <a:pt x="79727" y="27729"/>
                        <a:pt x="70585" y="27762"/>
                      </a:cubicBezTo>
                      <a:cubicBezTo>
                        <a:pt x="61493" y="27310"/>
                        <a:pt x="52601" y="30575"/>
                        <a:pt x="45971" y="36804"/>
                      </a:cubicBezTo>
                      <a:cubicBezTo>
                        <a:pt x="33681" y="51288"/>
                        <a:pt x="33681" y="72553"/>
                        <a:pt x="45971" y="87036"/>
                      </a:cubicBezTo>
                      <a:cubicBezTo>
                        <a:pt x="52351" y="93232"/>
                        <a:pt x="61041" y="96447"/>
                        <a:pt x="69915" y="95911"/>
                      </a:cubicBezTo>
                      <a:cubicBezTo>
                        <a:pt x="79359" y="95760"/>
                        <a:pt x="88551" y="92847"/>
                        <a:pt x="96371" y="87539"/>
                      </a:cubicBezTo>
                      <a:close/>
                    </a:path>
                  </a:pathLst>
                </a:custGeom>
                <a:solidFill>
                  <a:srgbClr val="1E1E1E"/>
                </a:solidFill>
                <a:ln w="16732"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0EAC077B-E2BB-4BAF-984E-F7A686BEDAFB}"/>
                    </a:ext>
                  </a:extLst>
                </p:cNvPr>
                <p:cNvSpPr/>
                <p:nvPr/>
              </p:nvSpPr>
              <p:spPr>
                <a:xfrm>
                  <a:off x="7413309" y="2423852"/>
                  <a:ext cx="41720" cy="172992"/>
                </a:xfrm>
                <a:custGeom>
                  <a:avLst/>
                  <a:gdLst>
                    <a:gd name="connsiteX0" fmla="*/ 20937 w 41720"/>
                    <a:gd name="connsiteY0" fmla="*/ 37197 h 172992"/>
                    <a:gd name="connsiteX1" fmla="*/ 5868 w 41720"/>
                    <a:gd name="connsiteY1" fmla="*/ 31672 h 172992"/>
                    <a:gd name="connsiteX2" fmla="*/ 7 w 41720"/>
                    <a:gd name="connsiteY2" fmla="*/ 18444 h 172992"/>
                    <a:gd name="connsiteX3" fmla="*/ 5868 w 41720"/>
                    <a:gd name="connsiteY3" fmla="*/ 5216 h 172992"/>
                    <a:gd name="connsiteX4" fmla="*/ 20937 w 41720"/>
                    <a:gd name="connsiteY4" fmla="*/ 25 h 172992"/>
                    <a:gd name="connsiteX5" fmla="*/ 36008 w 41720"/>
                    <a:gd name="connsiteY5" fmla="*/ 5216 h 172992"/>
                    <a:gd name="connsiteX6" fmla="*/ 41701 w 41720"/>
                    <a:gd name="connsiteY6" fmla="*/ 18444 h 172992"/>
                    <a:gd name="connsiteX7" fmla="*/ 36008 w 41720"/>
                    <a:gd name="connsiteY7" fmla="*/ 31839 h 172992"/>
                    <a:gd name="connsiteX8" fmla="*/ 20937 w 41720"/>
                    <a:gd name="connsiteY8" fmla="*/ 37197 h 172992"/>
                    <a:gd name="connsiteX9" fmla="*/ 38687 w 41720"/>
                    <a:gd name="connsiteY9" fmla="*/ 172992 h 172992"/>
                    <a:gd name="connsiteX10" fmla="*/ 2519 w 41720"/>
                    <a:gd name="connsiteY10" fmla="*/ 172992 h 172992"/>
                    <a:gd name="connsiteX11" fmla="*/ 2519 w 41720"/>
                    <a:gd name="connsiteY11" fmla="*/ 55783 h 172992"/>
                    <a:gd name="connsiteX12" fmla="*/ 38687 w 41720"/>
                    <a:gd name="connsiteY12" fmla="*/ 55783 h 17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20" h="172992">
                      <a:moveTo>
                        <a:pt x="20937" y="37197"/>
                      </a:moveTo>
                      <a:cubicBezTo>
                        <a:pt x="15379" y="37415"/>
                        <a:pt x="9970" y="35422"/>
                        <a:pt x="5868" y="31672"/>
                      </a:cubicBezTo>
                      <a:cubicBezTo>
                        <a:pt x="2017" y="28373"/>
                        <a:pt x="-143" y="23517"/>
                        <a:pt x="7" y="18444"/>
                      </a:cubicBezTo>
                      <a:cubicBezTo>
                        <a:pt x="-143" y="13370"/>
                        <a:pt x="2017" y="8515"/>
                        <a:pt x="5868" y="5216"/>
                      </a:cubicBezTo>
                      <a:cubicBezTo>
                        <a:pt x="10054" y="1650"/>
                        <a:pt x="15446" y="-209"/>
                        <a:pt x="20937" y="25"/>
                      </a:cubicBezTo>
                      <a:cubicBezTo>
                        <a:pt x="26446" y="-242"/>
                        <a:pt x="31838" y="1616"/>
                        <a:pt x="36008" y="5216"/>
                      </a:cubicBezTo>
                      <a:cubicBezTo>
                        <a:pt x="39808" y="8548"/>
                        <a:pt x="41885" y="13404"/>
                        <a:pt x="41701" y="18444"/>
                      </a:cubicBezTo>
                      <a:cubicBezTo>
                        <a:pt x="41951" y="23551"/>
                        <a:pt x="39842" y="28474"/>
                        <a:pt x="36008" y="31839"/>
                      </a:cubicBezTo>
                      <a:cubicBezTo>
                        <a:pt x="31855" y="35489"/>
                        <a:pt x="26463" y="37398"/>
                        <a:pt x="20937" y="37197"/>
                      </a:cubicBezTo>
                      <a:close/>
                      <a:moveTo>
                        <a:pt x="38687" y="172992"/>
                      </a:moveTo>
                      <a:lnTo>
                        <a:pt x="2519" y="172992"/>
                      </a:lnTo>
                      <a:lnTo>
                        <a:pt x="2519" y="55783"/>
                      </a:lnTo>
                      <a:lnTo>
                        <a:pt x="38687" y="55783"/>
                      </a:lnTo>
                      <a:close/>
                    </a:path>
                  </a:pathLst>
                </a:custGeom>
                <a:solidFill>
                  <a:srgbClr val="1E1E1E"/>
                </a:solidFill>
                <a:ln w="16732"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1A7C67A7-5BA4-4A2F-A2CF-EE0EEBE2EA1D}"/>
                    </a:ext>
                  </a:extLst>
                </p:cNvPr>
                <p:cNvSpPr/>
                <p:nvPr/>
              </p:nvSpPr>
              <p:spPr>
                <a:xfrm>
                  <a:off x="7474010" y="2476857"/>
                  <a:ext cx="113110" cy="123110"/>
                </a:xfrm>
                <a:custGeom>
                  <a:avLst/>
                  <a:gdLst>
                    <a:gd name="connsiteX0" fmla="*/ 113111 w 113110"/>
                    <a:gd name="connsiteY0" fmla="*/ 71596 h 123110"/>
                    <a:gd name="connsiteX1" fmla="*/ 36590 w 113110"/>
                    <a:gd name="connsiteY1" fmla="*/ 71596 h 123110"/>
                    <a:gd name="connsiteX2" fmla="*/ 68739 w 113110"/>
                    <a:gd name="connsiteY2" fmla="*/ 97215 h 123110"/>
                    <a:gd name="connsiteX3" fmla="*/ 102227 w 113110"/>
                    <a:gd name="connsiteY3" fmla="*/ 88005 h 123110"/>
                    <a:gd name="connsiteX4" fmla="*/ 102227 w 113110"/>
                    <a:gd name="connsiteY4" fmla="*/ 114126 h 123110"/>
                    <a:gd name="connsiteX5" fmla="*/ 60032 w 113110"/>
                    <a:gd name="connsiteY5" fmla="*/ 122833 h 123110"/>
                    <a:gd name="connsiteX6" fmla="*/ 272 w 113110"/>
                    <a:gd name="connsiteY6" fmla="*/ 73974 h 123110"/>
                    <a:gd name="connsiteX7" fmla="*/ 255 w 113110"/>
                    <a:gd name="connsiteY7" fmla="*/ 63224 h 123110"/>
                    <a:gd name="connsiteX8" fmla="*/ 17000 w 113110"/>
                    <a:gd name="connsiteY8" fmla="*/ 16843 h 123110"/>
                    <a:gd name="connsiteX9" fmla="*/ 58692 w 113110"/>
                    <a:gd name="connsiteY9" fmla="*/ 99 h 123110"/>
                    <a:gd name="connsiteX10" fmla="*/ 98376 w 113110"/>
                    <a:gd name="connsiteY10" fmla="*/ 15336 h 123110"/>
                    <a:gd name="connsiteX11" fmla="*/ 112441 w 113110"/>
                    <a:gd name="connsiteY11" fmla="*/ 56526 h 123110"/>
                    <a:gd name="connsiteX12" fmla="*/ 79622 w 113110"/>
                    <a:gd name="connsiteY12" fmla="*/ 49494 h 123110"/>
                    <a:gd name="connsiteX13" fmla="*/ 59194 w 113110"/>
                    <a:gd name="connsiteY13" fmla="*/ 24210 h 123110"/>
                    <a:gd name="connsiteX14" fmla="*/ 44125 w 113110"/>
                    <a:gd name="connsiteY14" fmla="*/ 31410 h 123110"/>
                    <a:gd name="connsiteX15" fmla="*/ 36423 w 113110"/>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10" h="123110">
                      <a:moveTo>
                        <a:pt x="113111" y="71596"/>
                      </a:moveTo>
                      <a:lnTo>
                        <a:pt x="36590" y="71596"/>
                      </a:lnTo>
                      <a:cubicBezTo>
                        <a:pt x="37930" y="88675"/>
                        <a:pt x="48646" y="97215"/>
                        <a:pt x="68739" y="97215"/>
                      </a:cubicBezTo>
                      <a:cubicBezTo>
                        <a:pt x="80544" y="97332"/>
                        <a:pt x="92147" y="94134"/>
                        <a:pt x="102227" y="88005"/>
                      </a:cubicBezTo>
                      <a:lnTo>
                        <a:pt x="102227" y="114126"/>
                      </a:lnTo>
                      <a:cubicBezTo>
                        <a:pt x="89083" y="120405"/>
                        <a:pt x="74599" y="123402"/>
                        <a:pt x="60032" y="122833"/>
                      </a:cubicBezTo>
                      <a:cubicBezTo>
                        <a:pt x="30043" y="125847"/>
                        <a:pt x="3286" y="103962"/>
                        <a:pt x="272" y="73974"/>
                      </a:cubicBezTo>
                      <a:cubicBezTo>
                        <a:pt x="-79" y="70390"/>
                        <a:pt x="-96" y="66791"/>
                        <a:pt x="255" y="63224"/>
                      </a:cubicBezTo>
                      <a:cubicBezTo>
                        <a:pt x="-682" y="46128"/>
                        <a:pt x="5362" y="29401"/>
                        <a:pt x="17000" y="16843"/>
                      </a:cubicBezTo>
                      <a:cubicBezTo>
                        <a:pt x="28034" y="5808"/>
                        <a:pt x="43087" y="-236"/>
                        <a:pt x="58692" y="99"/>
                      </a:cubicBezTo>
                      <a:cubicBezTo>
                        <a:pt x="73511" y="-822"/>
                        <a:pt x="87994" y="4737"/>
                        <a:pt x="98376" y="15336"/>
                      </a:cubicBezTo>
                      <a:cubicBezTo>
                        <a:pt x="108238" y="26722"/>
                        <a:pt x="113278" y="41490"/>
                        <a:pt x="112441" y="56526"/>
                      </a:cubicBezTo>
                      <a:close/>
                      <a:moveTo>
                        <a:pt x="79622" y="49494"/>
                      </a:moveTo>
                      <a:cubicBezTo>
                        <a:pt x="79622" y="32750"/>
                        <a:pt x="72757" y="24210"/>
                        <a:pt x="59194" y="24210"/>
                      </a:cubicBezTo>
                      <a:cubicBezTo>
                        <a:pt x="53351" y="24260"/>
                        <a:pt x="47842" y="26906"/>
                        <a:pt x="44125" y="31410"/>
                      </a:cubicBezTo>
                      <a:cubicBezTo>
                        <a:pt x="39805" y="36534"/>
                        <a:pt x="37126" y="42830"/>
                        <a:pt x="36423" y="49494"/>
                      </a:cubicBezTo>
                      <a:close/>
                    </a:path>
                  </a:pathLst>
                </a:custGeom>
                <a:solidFill>
                  <a:srgbClr val="1E1E1E"/>
                </a:solidFill>
                <a:ln w="16732"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1A15EFD2-ADFB-4270-8179-F01B097CAA4E}"/>
                    </a:ext>
                  </a:extLst>
                </p:cNvPr>
                <p:cNvSpPr/>
                <p:nvPr/>
              </p:nvSpPr>
              <p:spPr>
                <a:xfrm>
                  <a:off x="7603676" y="2476955"/>
                  <a:ext cx="90268" cy="122437"/>
                </a:xfrm>
                <a:custGeom>
                  <a:avLst/>
                  <a:gdLst>
                    <a:gd name="connsiteX0" fmla="*/ 22 w 90268"/>
                    <a:gd name="connsiteY0" fmla="*/ 116708 h 122437"/>
                    <a:gd name="connsiteX1" fmla="*/ 22 w 90268"/>
                    <a:gd name="connsiteY1" fmla="*/ 87406 h 122437"/>
                    <a:gd name="connsiteX2" fmla="*/ 17770 w 90268"/>
                    <a:gd name="connsiteY2" fmla="*/ 95443 h 122437"/>
                    <a:gd name="connsiteX3" fmla="*/ 34515 w 90268"/>
                    <a:gd name="connsiteY3" fmla="*/ 98122 h 122437"/>
                    <a:gd name="connsiteX4" fmla="*/ 49752 w 90268"/>
                    <a:gd name="connsiteY4" fmla="*/ 95443 h 122437"/>
                    <a:gd name="connsiteX5" fmla="*/ 55277 w 90268"/>
                    <a:gd name="connsiteY5" fmla="*/ 87406 h 122437"/>
                    <a:gd name="connsiteX6" fmla="*/ 52766 w 90268"/>
                    <a:gd name="connsiteY6" fmla="*/ 81712 h 122437"/>
                    <a:gd name="connsiteX7" fmla="*/ 46235 w 90268"/>
                    <a:gd name="connsiteY7" fmla="*/ 77694 h 122437"/>
                    <a:gd name="connsiteX8" fmla="*/ 37696 w 90268"/>
                    <a:gd name="connsiteY8" fmla="*/ 74680 h 122437"/>
                    <a:gd name="connsiteX9" fmla="*/ 28654 w 90268"/>
                    <a:gd name="connsiteY9" fmla="*/ 71499 h 122437"/>
                    <a:gd name="connsiteX10" fmla="*/ 16264 w 90268"/>
                    <a:gd name="connsiteY10" fmla="*/ 65806 h 122437"/>
                    <a:gd name="connsiteX11" fmla="*/ 7389 w 90268"/>
                    <a:gd name="connsiteY11" fmla="*/ 58773 h 122437"/>
                    <a:gd name="connsiteX12" fmla="*/ 1863 w 90268"/>
                    <a:gd name="connsiteY12" fmla="*/ 49564 h 122437"/>
                    <a:gd name="connsiteX13" fmla="*/ 22 w 90268"/>
                    <a:gd name="connsiteY13" fmla="*/ 37006 h 122437"/>
                    <a:gd name="connsiteX14" fmla="*/ 4208 w 90268"/>
                    <a:gd name="connsiteY14" fmla="*/ 20262 h 122437"/>
                    <a:gd name="connsiteX15" fmla="*/ 15761 w 90268"/>
                    <a:gd name="connsiteY15" fmla="*/ 8708 h 122437"/>
                    <a:gd name="connsiteX16" fmla="*/ 32505 w 90268"/>
                    <a:gd name="connsiteY16" fmla="*/ 2011 h 122437"/>
                    <a:gd name="connsiteX17" fmla="*/ 51593 w 90268"/>
                    <a:gd name="connsiteY17" fmla="*/ 1 h 122437"/>
                    <a:gd name="connsiteX18" fmla="*/ 67333 w 90268"/>
                    <a:gd name="connsiteY18" fmla="*/ 1173 h 122437"/>
                    <a:gd name="connsiteX19" fmla="*/ 83240 w 90268"/>
                    <a:gd name="connsiteY19" fmla="*/ 4690 h 122437"/>
                    <a:gd name="connsiteX20" fmla="*/ 83240 w 90268"/>
                    <a:gd name="connsiteY20" fmla="*/ 32485 h 122437"/>
                    <a:gd name="connsiteX21" fmla="*/ 68505 w 90268"/>
                    <a:gd name="connsiteY21" fmla="*/ 26624 h 122437"/>
                    <a:gd name="connsiteX22" fmla="*/ 53100 w 90268"/>
                    <a:gd name="connsiteY22" fmla="*/ 24615 h 122437"/>
                    <a:gd name="connsiteX23" fmla="*/ 46403 w 90268"/>
                    <a:gd name="connsiteY23" fmla="*/ 24615 h 122437"/>
                    <a:gd name="connsiteX24" fmla="*/ 40877 w 90268"/>
                    <a:gd name="connsiteY24" fmla="*/ 26457 h 122437"/>
                    <a:gd name="connsiteX25" fmla="*/ 37026 w 90268"/>
                    <a:gd name="connsiteY25" fmla="*/ 29638 h 122437"/>
                    <a:gd name="connsiteX26" fmla="*/ 35686 w 90268"/>
                    <a:gd name="connsiteY26" fmla="*/ 33824 h 122437"/>
                    <a:gd name="connsiteX27" fmla="*/ 37696 w 90268"/>
                    <a:gd name="connsiteY27" fmla="*/ 39350 h 122437"/>
                    <a:gd name="connsiteX28" fmla="*/ 43054 w 90268"/>
                    <a:gd name="connsiteY28" fmla="*/ 43369 h 122437"/>
                    <a:gd name="connsiteX29" fmla="*/ 50589 w 90268"/>
                    <a:gd name="connsiteY29" fmla="*/ 46382 h 122437"/>
                    <a:gd name="connsiteX30" fmla="*/ 58626 w 90268"/>
                    <a:gd name="connsiteY30" fmla="*/ 49061 h 122437"/>
                    <a:gd name="connsiteX31" fmla="*/ 71687 w 90268"/>
                    <a:gd name="connsiteY31" fmla="*/ 54420 h 122437"/>
                    <a:gd name="connsiteX32" fmla="*/ 81565 w 90268"/>
                    <a:gd name="connsiteY32" fmla="*/ 61452 h 122437"/>
                    <a:gd name="connsiteX33" fmla="*/ 88095 w 90268"/>
                    <a:gd name="connsiteY33" fmla="*/ 70829 h 122437"/>
                    <a:gd name="connsiteX34" fmla="*/ 85752 w 90268"/>
                    <a:gd name="connsiteY34" fmla="*/ 101470 h 122437"/>
                    <a:gd name="connsiteX35" fmla="*/ 73696 w 90268"/>
                    <a:gd name="connsiteY35" fmla="*/ 113526 h 122437"/>
                    <a:gd name="connsiteX36" fmla="*/ 56952 w 90268"/>
                    <a:gd name="connsiteY36" fmla="*/ 120224 h 122437"/>
                    <a:gd name="connsiteX37" fmla="*/ 36691 w 90268"/>
                    <a:gd name="connsiteY37" fmla="*/ 122401 h 122437"/>
                    <a:gd name="connsiteX38" fmla="*/ 22 w 90268"/>
                    <a:gd name="connsiteY38" fmla="*/ 116708 h 1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0268" h="122437">
                      <a:moveTo>
                        <a:pt x="22" y="116708"/>
                      </a:moveTo>
                      <a:lnTo>
                        <a:pt x="22" y="87406"/>
                      </a:lnTo>
                      <a:cubicBezTo>
                        <a:pt x="5530" y="90905"/>
                        <a:pt x="11508" y="93618"/>
                        <a:pt x="17770" y="95443"/>
                      </a:cubicBezTo>
                      <a:cubicBezTo>
                        <a:pt x="23179" y="97184"/>
                        <a:pt x="28838" y="98072"/>
                        <a:pt x="34515" y="98122"/>
                      </a:cubicBezTo>
                      <a:cubicBezTo>
                        <a:pt x="39722" y="98373"/>
                        <a:pt x="44929" y="97469"/>
                        <a:pt x="49752" y="95443"/>
                      </a:cubicBezTo>
                      <a:cubicBezTo>
                        <a:pt x="53117" y="94220"/>
                        <a:pt x="55344" y="90989"/>
                        <a:pt x="55277" y="87406"/>
                      </a:cubicBezTo>
                      <a:cubicBezTo>
                        <a:pt x="55294" y="85229"/>
                        <a:pt x="54390" y="83153"/>
                        <a:pt x="52766" y="81712"/>
                      </a:cubicBezTo>
                      <a:cubicBezTo>
                        <a:pt x="50823" y="80038"/>
                        <a:pt x="48613" y="78682"/>
                        <a:pt x="46235" y="77694"/>
                      </a:cubicBezTo>
                      <a:cubicBezTo>
                        <a:pt x="43456" y="76488"/>
                        <a:pt x="40609" y="75484"/>
                        <a:pt x="37696" y="74680"/>
                      </a:cubicBezTo>
                      <a:cubicBezTo>
                        <a:pt x="34515" y="73675"/>
                        <a:pt x="31500" y="72671"/>
                        <a:pt x="28654" y="71499"/>
                      </a:cubicBezTo>
                      <a:cubicBezTo>
                        <a:pt x="24367" y="69958"/>
                        <a:pt x="20215" y="68066"/>
                        <a:pt x="16264" y="65806"/>
                      </a:cubicBezTo>
                      <a:cubicBezTo>
                        <a:pt x="12931" y="63980"/>
                        <a:pt x="9934" y="61603"/>
                        <a:pt x="7389" y="58773"/>
                      </a:cubicBezTo>
                      <a:cubicBezTo>
                        <a:pt x="4894" y="56144"/>
                        <a:pt x="3002" y="52996"/>
                        <a:pt x="1863" y="49564"/>
                      </a:cubicBezTo>
                      <a:cubicBezTo>
                        <a:pt x="507" y="45528"/>
                        <a:pt x="-129" y="41276"/>
                        <a:pt x="22" y="37006"/>
                      </a:cubicBezTo>
                      <a:cubicBezTo>
                        <a:pt x="-113" y="31145"/>
                        <a:pt x="1328" y="25369"/>
                        <a:pt x="4208" y="20262"/>
                      </a:cubicBezTo>
                      <a:cubicBezTo>
                        <a:pt x="7138" y="15590"/>
                        <a:pt x="11089" y="11638"/>
                        <a:pt x="15761" y="8708"/>
                      </a:cubicBezTo>
                      <a:cubicBezTo>
                        <a:pt x="20918" y="5544"/>
                        <a:pt x="26578" y="3283"/>
                        <a:pt x="32505" y="2011"/>
                      </a:cubicBezTo>
                      <a:cubicBezTo>
                        <a:pt x="38784" y="638"/>
                        <a:pt x="45180" y="-32"/>
                        <a:pt x="51593" y="1"/>
                      </a:cubicBezTo>
                      <a:cubicBezTo>
                        <a:pt x="56868" y="-16"/>
                        <a:pt x="62125" y="370"/>
                        <a:pt x="67333" y="1173"/>
                      </a:cubicBezTo>
                      <a:cubicBezTo>
                        <a:pt x="72724" y="1927"/>
                        <a:pt x="78032" y="3099"/>
                        <a:pt x="83240" y="4690"/>
                      </a:cubicBezTo>
                      <a:lnTo>
                        <a:pt x="83240" y="32485"/>
                      </a:lnTo>
                      <a:cubicBezTo>
                        <a:pt x="78652" y="29806"/>
                        <a:pt x="73679" y="27830"/>
                        <a:pt x="68505" y="26624"/>
                      </a:cubicBezTo>
                      <a:cubicBezTo>
                        <a:pt x="63482" y="25302"/>
                        <a:pt x="58308" y="24632"/>
                        <a:pt x="53100" y="24615"/>
                      </a:cubicBezTo>
                      <a:cubicBezTo>
                        <a:pt x="50873" y="24431"/>
                        <a:pt x="48630" y="24431"/>
                        <a:pt x="46403" y="24615"/>
                      </a:cubicBezTo>
                      <a:cubicBezTo>
                        <a:pt x="44477" y="24967"/>
                        <a:pt x="42618" y="25586"/>
                        <a:pt x="40877" y="26457"/>
                      </a:cubicBezTo>
                      <a:cubicBezTo>
                        <a:pt x="39354" y="27194"/>
                        <a:pt x="38031" y="28282"/>
                        <a:pt x="37026" y="29638"/>
                      </a:cubicBezTo>
                      <a:cubicBezTo>
                        <a:pt x="36172" y="30861"/>
                        <a:pt x="35703" y="32317"/>
                        <a:pt x="35686" y="33824"/>
                      </a:cubicBezTo>
                      <a:cubicBezTo>
                        <a:pt x="35636" y="35850"/>
                        <a:pt x="36356" y="37826"/>
                        <a:pt x="37696" y="39350"/>
                      </a:cubicBezTo>
                      <a:cubicBezTo>
                        <a:pt x="39236" y="40991"/>
                        <a:pt x="41044" y="42347"/>
                        <a:pt x="43054" y="43369"/>
                      </a:cubicBezTo>
                      <a:lnTo>
                        <a:pt x="50589" y="46382"/>
                      </a:lnTo>
                      <a:lnTo>
                        <a:pt x="58626" y="49061"/>
                      </a:lnTo>
                      <a:cubicBezTo>
                        <a:pt x="63314" y="50736"/>
                        <a:pt x="67668" y="52578"/>
                        <a:pt x="71687" y="54420"/>
                      </a:cubicBezTo>
                      <a:cubicBezTo>
                        <a:pt x="75320" y="56245"/>
                        <a:pt x="78652" y="58622"/>
                        <a:pt x="81565" y="61452"/>
                      </a:cubicBezTo>
                      <a:cubicBezTo>
                        <a:pt x="84362" y="64098"/>
                        <a:pt x="86589" y="67279"/>
                        <a:pt x="88095" y="70829"/>
                      </a:cubicBezTo>
                      <a:cubicBezTo>
                        <a:pt x="91662" y="80926"/>
                        <a:pt x="90808" y="92044"/>
                        <a:pt x="85752" y="101470"/>
                      </a:cubicBezTo>
                      <a:cubicBezTo>
                        <a:pt x="82704" y="106360"/>
                        <a:pt x="78585" y="110479"/>
                        <a:pt x="73696" y="113526"/>
                      </a:cubicBezTo>
                      <a:cubicBezTo>
                        <a:pt x="68522" y="116674"/>
                        <a:pt x="62862" y="118935"/>
                        <a:pt x="56952" y="120224"/>
                      </a:cubicBezTo>
                      <a:cubicBezTo>
                        <a:pt x="50304" y="121714"/>
                        <a:pt x="43506" y="122451"/>
                        <a:pt x="36691" y="122401"/>
                      </a:cubicBezTo>
                      <a:cubicBezTo>
                        <a:pt x="24217" y="122736"/>
                        <a:pt x="11793" y="120810"/>
                        <a:pt x="22" y="116708"/>
                      </a:cubicBezTo>
                      <a:close/>
                    </a:path>
                  </a:pathLst>
                </a:custGeom>
                <a:solidFill>
                  <a:srgbClr val="1E1E1E"/>
                </a:solidFill>
                <a:ln w="16732" cap="flat">
                  <a:noFill/>
                  <a:prstDash val="solid"/>
                  <a:miter/>
                </a:ln>
              </p:spPr>
              <p:txBody>
                <a:bodyPr rtlCol="0" anchor="ctr"/>
                <a:lstStyle/>
                <a:p>
                  <a:endParaRPr lang="en-US"/>
                </a:p>
              </p:txBody>
            </p:sp>
          </p:grpSp>
          <p:grpSp>
            <p:nvGrpSpPr>
              <p:cNvPr id="344" name="Graphic 4">
                <a:extLst>
                  <a:ext uri="{FF2B5EF4-FFF2-40B4-BE49-F238E27FC236}">
                    <a16:creationId xmlns:a16="http://schemas.microsoft.com/office/drawing/2014/main" id="{F572C04A-07B5-4A63-9A3F-B7160715649D}"/>
                  </a:ext>
                </a:extLst>
              </p:cNvPr>
              <p:cNvGrpSpPr/>
              <p:nvPr/>
            </p:nvGrpSpPr>
            <p:grpSpPr>
              <a:xfrm>
                <a:off x="5154703" y="4858137"/>
                <a:ext cx="697231" cy="167216"/>
                <a:chOff x="5154703" y="4858137"/>
                <a:chExt cx="697231" cy="167216"/>
              </a:xfrm>
              <a:solidFill>
                <a:srgbClr val="1E1E1E"/>
              </a:solidFill>
            </p:grpSpPr>
            <p:sp>
              <p:nvSpPr>
                <p:cNvPr id="345" name="Freeform: Shape 344">
                  <a:extLst>
                    <a:ext uri="{FF2B5EF4-FFF2-40B4-BE49-F238E27FC236}">
                      <a16:creationId xmlns:a16="http://schemas.microsoft.com/office/drawing/2014/main" id="{5C967077-81F7-4428-BBD8-AFF53E717C84}"/>
                    </a:ext>
                  </a:extLst>
                </p:cNvPr>
                <p:cNvSpPr/>
                <p:nvPr/>
              </p:nvSpPr>
              <p:spPr>
                <a:xfrm>
                  <a:off x="5154703" y="4858137"/>
                  <a:ext cx="161915" cy="164092"/>
                </a:xfrm>
                <a:custGeom>
                  <a:avLst/>
                  <a:gdLst>
                    <a:gd name="connsiteX0" fmla="*/ 161916 w 161915"/>
                    <a:gd name="connsiteY0" fmla="*/ 164092 h 164092"/>
                    <a:gd name="connsiteX1" fmla="*/ 121730 w 161915"/>
                    <a:gd name="connsiteY1" fmla="*/ 164092 h 164092"/>
                    <a:gd name="connsiteX2" fmla="*/ 110009 w 161915"/>
                    <a:gd name="connsiteY2" fmla="*/ 127590 h 164092"/>
                    <a:gd name="connsiteX3" fmla="*/ 51572 w 161915"/>
                    <a:gd name="connsiteY3" fmla="*/ 127590 h 164092"/>
                    <a:gd name="connsiteX4" fmla="*/ 40018 w 161915"/>
                    <a:gd name="connsiteY4" fmla="*/ 164092 h 164092"/>
                    <a:gd name="connsiteX5" fmla="*/ 0 w 161915"/>
                    <a:gd name="connsiteY5" fmla="*/ 164092 h 164092"/>
                    <a:gd name="connsiteX6" fmla="*/ 59777 w 161915"/>
                    <a:gd name="connsiteY6" fmla="*/ 0 h 164092"/>
                    <a:gd name="connsiteX7" fmla="*/ 103646 w 161915"/>
                    <a:gd name="connsiteY7" fmla="*/ 0 h 164092"/>
                    <a:gd name="connsiteX8" fmla="*/ 101469 w 161915"/>
                    <a:gd name="connsiteY8" fmla="*/ 99125 h 164092"/>
                    <a:gd name="connsiteX9" fmla="*/ 84725 w 161915"/>
                    <a:gd name="connsiteY9" fmla="*/ 44037 h 164092"/>
                    <a:gd name="connsiteX10" fmla="*/ 82046 w 161915"/>
                    <a:gd name="connsiteY10" fmla="*/ 29302 h 164092"/>
                    <a:gd name="connsiteX11" fmla="*/ 81041 w 161915"/>
                    <a:gd name="connsiteY11" fmla="*/ 29302 h 164092"/>
                    <a:gd name="connsiteX12" fmla="*/ 78195 w 161915"/>
                    <a:gd name="connsiteY12" fmla="*/ 43535 h 164092"/>
                    <a:gd name="connsiteX13" fmla="*/ 59107 w 161915"/>
                    <a:gd name="connsiteY13" fmla="*/ 99125 h 16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15" h="164092">
                      <a:moveTo>
                        <a:pt x="161916" y="164092"/>
                      </a:moveTo>
                      <a:lnTo>
                        <a:pt x="121730" y="164092"/>
                      </a:lnTo>
                      <a:lnTo>
                        <a:pt x="110009" y="127590"/>
                      </a:lnTo>
                      <a:lnTo>
                        <a:pt x="51572" y="127590"/>
                      </a:lnTo>
                      <a:lnTo>
                        <a:pt x="40018" y="164092"/>
                      </a:lnTo>
                      <a:lnTo>
                        <a:pt x="0" y="164092"/>
                      </a:lnTo>
                      <a:lnTo>
                        <a:pt x="59777" y="0"/>
                      </a:lnTo>
                      <a:lnTo>
                        <a:pt x="103646" y="0"/>
                      </a:lnTo>
                      <a:close/>
                      <a:moveTo>
                        <a:pt x="101469" y="99125"/>
                      </a:moveTo>
                      <a:lnTo>
                        <a:pt x="84725" y="44037"/>
                      </a:lnTo>
                      <a:cubicBezTo>
                        <a:pt x="83302" y="39231"/>
                        <a:pt x="82398" y="34292"/>
                        <a:pt x="82046" y="29302"/>
                      </a:cubicBezTo>
                      <a:lnTo>
                        <a:pt x="81041" y="29302"/>
                      </a:lnTo>
                      <a:cubicBezTo>
                        <a:pt x="80656" y="34141"/>
                        <a:pt x="79702" y="38913"/>
                        <a:pt x="78195" y="43535"/>
                      </a:cubicBezTo>
                      <a:lnTo>
                        <a:pt x="59107" y="99125"/>
                      </a:lnTo>
                      <a:close/>
                    </a:path>
                  </a:pathLst>
                </a:custGeom>
                <a:solidFill>
                  <a:srgbClr val="1E1E1E"/>
                </a:solidFill>
                <a:ln w="16732"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513D2206-8DDD-41BA-88EE-04CAE483EEFB}"/>
                    </a:ext>
                  </a:extLst>
                </p:cNvPr>
                <p:cNvSpPr/>
                <p:nvPr/>
              </p:nvSpPr>
              <p:spPr>
                <a:xfrm>
                  <a:off x="5329494" y="4902339"/>
                  <a:ext cx="90280" cy="122277"/>
                </a:xfrm>
                <a:custGeom>
                  <a:avLst/>
                  <a:gdLst>
                    <a:gd name="connsiteX0" fmla="*/ 18 w 90280"/>
                    <a:gd name="connsiteY0" fmla="*/ 116877 h 122277"/>
                    <a:gd name="connsiteX1" fmla="*/ 18 w 90280"/>
                    <a:gd name="connsiteY1" fmla="*/ 87574 h 122277"/>
                    <a:gd name="connsiteX2" fmla="*/ 17767 w 90280"/>
                    <a:gd name="connsiteY2" fmla="*/ 95444 h 122277"/>
                    <a:gd name="connsiteX3" fmla="*/ 34511 w 90280"/>
                    <a:gd name="connsiteY3" fmla="*/ 98123 h 122277"/>
                    <a:gd name="connsiteX4" fmla="*/ 49748 w 90280"/>
                    <a:gd name="connsiteY4" fmla="*/ 95444 h 122277"/>
                    <a:gd name="connsiteX5" fmla="*/ 55273 w 90280"/>
                    <a:gd name="connsiteY5" fmla="*/ 87574 h 122277"/>
                    <a:gd name="connsiteX6" fmla="*/ 52762 w 90280"/>
                    <a:gd name="connsiteY6" fmla="*/ 81714 h 122277"/>
                    <a:gd name="connsiteX7" fmla="*/ 46232 w 90280"/>
                    <a:gd name="connsiteY7" fmla="*/ 77695 h 122277"/>
                    <a:gd name="connsiteX8" fmla="*/ 37525 w 90280"/>
                    <a:gd name="connsiteY8" fmla="*/ 74682 h 122277"/>
                    <a:gd name="connsiteX9" fmla="*/ 28483 w 90280"/>
                    <a:gd name="connsiteY9" fmla="*/ 71667 h 122277"/>
                    <a:gd name="connsiteX10" fmla="*/ 16260 w 90280"/>
                    <a:gd name="connsiteY10" fmla="*/ 65974 h 122277"/>
                    <a:gd name="connsiteX11" fmla="*/ 7385 w 90280"/>
                    <a:gd name="connsiteY11" fmla="*/ 58942 h 122277"/>
                    <a:gd name="connsiteX12" fmla="*/ 1859 w 90280"/>
                    <a:gd name="connsiteY12" fmla="*/ 49565 h 122277"/>
                    <a:gd name="connsiteX13" fmla="*/ 18 w 90280"/>
                    <a:gd name="connsiteY13" fmla="*/ 37174 h 122277"/>
                    <a:gd name="connsiteX14" fmla="*/ 4204 w 90280"/>
                    <a:gd name="connsiteY14" fmla="*/ 20430 h 122277"/>
                    <a:gd name="connsiteX15" fmla="*/ 15590 w 90280"/>
                    <a:gd name="connsiteY15" fmla="*/ 8710 h 122277"/>
                    <a:gd name="connsiteX16" fmla="*/ 32334 w 90280"/>
                    <a:gd name="connsiteY16" fmla="*/ 2179 h 122277"/>
                    <a:gd name="connsiteX17" fmla="*/ 51590 w 90280"/>
                    <a:gd name="connsiteY17" fmla="*/ 2 h 122277"/>
                    <a:gd name="connsiteX18" fmla="*/ 67329 w 90280"/>
                    <a:gd name="connsiteY18" fmla="*/ 1175 h 122277"/>
                    <a:gd name="connsiteX19" fmla="*/ 83069 w 90280"/>
                    <a:gd name="connsiteY19" fmla="*/ 4691 h 122277"/>
                    <a:gd name="connsiteX20" fmla="*/ 83069 w 90280"/>
                    <a:gd name="connsiteY20" fmla="*/ 32654 h 122277"/>
                    <a:gd name="connsiteX21" fmla="*/ 68501 w 90280"/>
                    <a:gd name="connsiteY21" fmla="*/ 26625 h 122277"/>
                    <a:gd name="connsiteX22" fmla="*/ 53096 w 90280"/>
                    <a:gd name="connsiteY22" fmla="*/ 24616 h 122277"/>
                    <a:gd name="connsiteX23" fmla="*/ 46399 w 90280"/>
                    <a:gd name="connsiteY23" fmla="*/ 24616 h 122277"/>
                    <a:gd name="connsiteX24" fmla="*/ 40706 w 90280"/>
                    <a:gd name="connsiteY24" fmla="*/ 26458 h 122277"/>
                    <a:gd name="connsiteX25" fmla="*/ 37022 w 90280"/>
                    <a:gd name="connsiteY25" fmla="*/ 29472 h 122277"/>
                    <a:gd name="connsiteX26" fmla="*/ 35683 w 90280"/>
                    <a:gd name="connsiteY26" fmla="*/ 33826 h 122277"/>
                    <a:gd name="connsiteX27" fmla="*/ 37692 w 90280"/>
                    <a:gd name="connsiteY27" fmla="*/ 39184 h 122277"/>
                    <a:gd name="connsiteX28" fmla="*/ 43050 w 90280"/>
                    <a:gd name="connsiteY28" fmla="*/ 43202 h 122277"/>
                    <a:gd name="connsiteX29" fmla="*/ 50418 w 90280"/>
                    <a:gd name="connsiteY29" fmla="*/ 46216 h 122277"/>
                    <a:gd name="connsiteX30" fmla="*/ 58455 w 90280"/>
                    <a:gd name="connsiteY30" fmla="*/ 48895 h 122277"/>
                    <a:gd name="connsiteX31" fmla="*/ 71515 w 90280"/>
                    <a:gd name="connsiteY31" fmla="*/ 54421 h 122277"/>
                    <a:gd name="connsiteX32" fmla="*/ 81562 w 90280"/>
                    <a:gd name="connsiteY32" fmla="*/ 61286 h 122277"/>
                    <a:gd name="connsiteX33" fmla="*/ 88092 w 90280"/>
                    <a:gd name="connsiteY33" fmla="*/ 70663 h 122277"/>
                    <a:gd name="connsiteX34" fmla="*/ 90268 w 90280"/>
                    <a:gd name="connsiteY34" fmla="*/ 83556 h 122277"/>
                    <a:gd name="connsiteX35" fmla="*/ 85748 w 90280"/>
                    <a:gd name="connsiteY35" fmla="*/ 101305 h 122277"/>
                    <a:gd name="connsiteX36" fmla="*/ 73692 w 90280"/>
                    <a:gd name="connsiteY36" fmla="*/ 113360 h 122277"/>
                    <a:gd name="connsiteX37" fmla="*/ 56948 w 90280"/>
                    <a:gd name="connsiteY37" fmla="*/ 120058 h 122277"/>
                    <a:gd name="connsiteX38" fmla="*/ 36520 w 90280"/>
                    <a:gd name="connsiteY38" fmla="*/ 122235 h 122277"/>
                    <a:gd name="connsiteX39" fmla="*/ 18 w 90280"/>
                    <a:gd name="connsiteY39" fmla="*/ 116877 h 12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0280" h="122277">
                      <a:moveTo>
                        <a:pt x="18" y="116877"/>
                      </a:moveTo>
                      <a:lnTo>
                        <a:pt x="18" y="87574"/>
                      </a:lnTo>
                      <a:cubicBezTo>
                        <a:pt x="5560" y="90957"/>
                        <a:pt x="11538" y="93602"/>
                        <a:pt x="17767" y="95444"/>
                      </a:cubicBezTo>
                      <a:cubicBezTo>
                        <a:pt x="23175" y="97186"/>
                        <a:pt x="28818" y="98089"/>
                        <a:pt x="34511" y="98123"/>
                      </a:cubicBezTo>
                      <a:cubicBezTo>
                        <a:pt x="39718" y="98358"/>
                        <a:pt x="44926" y="97453"/>
                        <a:pt x="49748" y="95444"/>
                      </a:cubicBezTo>
                      <a:cubicBezTo>
                        <a:pt x="53063" y="94239"/>
                        <a:pt x="55273" y="91107"/>
                        <a:pt x="55273" y="87574"/>
                      </a:cubicBezTo>
                      <a:cubicBezTo>
                        <a:pt x="55340" y="85347"/>
                        <a:pt x="54419" y="83204"/>
                        <a:pt x="52762" y="81714"/>
                      </a:cubicBezTo>
                      <a:cubicBezTo>
                        <a:pt x="50819" y="80039"/>
                        <a:pt x="48609" y="78683"/>
                        <a:pt x="46232" y="77695"/>
                      </a:cubicBezTo>
                      <a:cubicBezTo>
                        <a:pt x="43385" y="76540"/>
                        <a:pt x="40471" y="75535"/>
                        <a:pt x="37525" y="74682"/>
                      </a:cubicBezTo>
                      <a:lnTo>
                        <a:pt x="28483" y="71667"/>
                      </a:lnTo>
                      <a:cubicBezTo>
                        <a:pt x="24297" y="70026"/>
                        <a:pt x="20211" y="68134"/>
                        <a:pt x="16260" y="65974"/>
                      </a:cubicBezTo>
                      <a:cubicBezTo>
                        <a:pt x="12928" y="64150"/>
                        <a:pt x="9931" y="61771"/>
                        <a:pt x="7385" y="58942"/>
                      </a:cubicBezTo>
                      <a:cubicBezTo>
                        <a:pt x="4890" y="56246"/>
                        <a:pt x="2998" y="53048"/>
                        <a:pt x="1859" y="49565"/>
                      </a:cubicBezTo>
                      <a:cubicBezTo>
                        <a:pt x="503" y="45580"/>
                        <a:pt x="-116" y="41377"/>
                        <a:pt x="18" y="37174"/>
                      </a:cubicBezTo>
                      <a:cubicBezTo>
                        <a:pt x="-133" y="31314"/>
                        <a:pt x="1307" y="25521"/>
                        <a:pt x="4204" y="20430"/>
                      </a:cubicBezTo>
                      <a:cubicBezTo>
                        <a:pt x="7017" y="15675"/>
                        <a:pt x="10918" y="11657"/>
                        <a:pt x="15590" y="8710"/>
                      </a:cubicBezTo>
                      <a:cubicBezTo>
                        <a:pt x="20747" y="5595"/>
                        <a:pt x="26423" y="3385"/>
                        <a:pt x="32334" y="2179"/>
                      </a:cubicBezTo>
                      <a:cubicBezTo>
                        <a:pt x="38647" y="689"/>
                        <a:pt x="45110" y="-48"/>
                        <a:pt x="51590" y="2"/>
                      </a:cubicBezTo>
                      <a:cubicBezTo>
                        <a:pt x="56864" y="-14"/>
                        <a:pt x="62122" y="371"/>
                        <a:pt x="67329" y="1175"/>
                      </a:cubicBezTo>
                      <a:cubicBezTo>
                        <a:pt x="72637" y="2012"/>
                        <a:pt x="77895" y="3184"/>
                        <a:pt x="83069" y="4691"/>
                      </a:cubicBezTo>
                      <a:lnTo>
                        <a:pt x="83069" y="32654"/>
                      </a:lnTo>
                      <a:cubicBezTo>
                        <a:pt x="78531" y="29958"/>
                        <a:pt x="73625" y="27932"/>
                        <a:pt x="68501" y="26625"/>
                      </a:cubicBezTo>
                      <a:cubicBezTo>
                        <a:pt x="63461" y="25320"/>
                        <a:pt x="58288" y="24650"/>
                        <a:pt x="53096" y="24616"/>
                      </a:cubicBezTo>
                      <a:cubicBezTo>
                        <a:pt x="50870" y="24349"/>
                        <a:pt x="48626" y="24349"/>
                        <a:pt x="46399" y="24616"/>
                      </a:cubicBezTo>
                      <a:cubicBezTo>
                        <a:pt x="44423" y="24918"/>
                        <a:pt x="42497" y="25554"/>
                        <a:pt x="40706" y="26458"/>
                      </a:cubicBezTo>
                      <a:cubicBezTo>
                        <a:pt x="39199" y="27078"/>
                        <a:pt x="37927" y="28133"/>
                        <a:pt x="37022" y="29472"/>
                      </a:cubicBezTo>
                      <a:cubicBezTo>
                        <a:pt x="36085" y="30728"/>
                        <a:pt x="35599" y="32268"/>
                        <a:pt x="35683" y="33826"/>
                      </a:cubicBezTo>
                      <a:cubicBezTo>
                        <a:pt x="35649" y="35801"/>
                        <a:pt x="36369" y="37710"/>
                        <a:pt x="37692" y="39184"/>
                      </a:cubicBezTo>
                      <a:cubicBezTo>
                        <a:pt x="39182" y="40875"/>
                        <a:pt x="41007" y="42231"/>
                        <a:pt x="43050" y="43202"/>
                      </a:cubicBezTo>
                      <a:cubicBezTo>
                        <a:pt x="45411" y="44442"/>
                        <a:pt x="47873" y="45446"/>
                        <a:pt x="50418" y="46216"/>
                      </a:cubicBezTo>
                      <a:lnTo>
                        <a:pt x="58455" y="48895"/>
                      </a:lnTo>
                      <a:cubicBezTo>
                        <a:pt x="62942" y="50419"/>
                        <a:pt x="67296" y="52261"/>
                        <a:pt x="71515" y="54421"/>
                      </a:cubicBezTo>
                      <a:cubicBezTo>
                        <a:pt x="75216" y="56145"/>
                        <a:pt x="78598" y="58473"/>
                        <a:pt x="81562" y="61286"/>
                      </a:cubicBezTo>
                      <a:cubicBezTo>
                        <a:pt x="84358" y="63932"/>
                        <a:pt x="86585" y="67113"/>
                        <a:pt x="88092" y="70663"/>
                      </a:cubicBezTo>
                      <a:cubicBezTo>
                        <a:pt x="89582" y="74799"/>
                        <a:pt x="90319" y="79169"/>
                        <a:pt x="90268" y="83556"/>
                      </a:cubicBezTo>
                      <a:cubicBezTo>
                        <a:pt x="90436" y="89784"/>
                        <a:pt x="88879" y="95929"/>
                        <a:pt x="85748" y="101305"/>
                      </a:cubicBezTo>
                      <a:cubicBezTo>
                        <a:pt x="82801" y="106261"/>
                        <a:pt x="78648" y="110414"/>
                        <a:pt x="73692" y="113360"/>
                      </a:cubicBezTo>
                      <a:cubicBezTo>
                        <a:pt x="68568" y="116592"/>
                        <a:pt x="62892" y="118853"/>
                        <a:pt x="56948" y="120058"/>
                      </a:cubicBezTo>
                      <a:cubicBezTo>
                        <a:pt x="50250" y="121548"/>
                        <a:pt x="43385" y="122285"/>
                        <a:pt x="36520" y="122235"/>
                      </a:cubicBezTo>
                      <a:cubicBezTo>
                        <a:pt x="24129" y="122586"/>
                        <a:pt x="11772" y="120778"/>
                        <a:pt x="18" y="116877"/>
                      </a:cubicBezTo>
                      <a:close/>
                    </a:path>
                  </a:pathLst>
                </a:custGeom>
                <a:solidFill>
                  <a:srgbClr val="1E1E1E"/>
                </a:solidFill>
                <a:ln w="16732"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EA277800-A754-4077-BA4C-B97DEE413A56}"/>
                    </a:ext>
                  </a:extLst>
                </p:cNvPr>
                <p:cNvSpPr/>
                <p:nvPr/>
              </p:nvSpPr>
              <p:spPr>
                <a:xfrm>
                  <a:off x="5435156" y="4902337"/>
                  <a:ext cx="89587" cy="122265"/>
                </a:xfrm>
                <a:custGeom>
                  <a:avLst/>
                  <a:gdLst>
                    <a:gd name="connsiteX0" fmla="*/ 11 w 89587"/>
                    <a:gd name="connsiteY0" fmla="*/ 116878 h 122265"/>
                    <a:gd name="connsiteX1" fmla="*/ 11 w 89587"/>
                    <a:gd name="connsiteY1" fmla="*/ 87576 h 122265"/>
                    <a:gd name="connsiteX2" fmla="*/ 17759 w 89587"/>
                    <a:gd name="connsiteY2" fmla="*/ 95446 h 122265"/>
                    <a:gd name="connsiteX3" fmla="*/ 34504 w 89587"/>
                    <a:gd name="connsiteY3" fmla="*/ 98125 h 122265"/>
                    <a:gd name="connsiteX4" fmla="*/ 49741 w 89587"/>
                    <a:gd name="connsiteY4" fmla="*/ 95446 h 122265"/>
                    <a:gd name="connsiteX5" fmla="*/ 55266 w 89587"/>
                    <a:gd name="connsiteY5" fmla="*/ 87576 h 122265"/>
                    <a:gd name="connsiteX6" fmla="*/ 52755 w 89587"/>
                    <a:gd name="connsiteY6" fmla="*/ 81716 h 122265"/>
                    <a:gd name="connsiteX7" fmla="*/ 46225 w 89587"/>
                    <a:gd name="connsiteY7" fmla="*/ 77697 h 122265"/>
                    <a:gd name="connsiteX8" fmla="*/ 37685 w 89587"/>
                    <a:gd name="connsiteY8" fmla="*/ 74683 h 122265"/>
                    <a:gd name="connsiteX9" fmla="*/ 28643 w 89587"/>
                    <a:gd name="connsiteY9" fmla="*/ 71669 h 122265"/>
                    <a:gd name="connsiteX10" fmla="*/ 16253 w 89587"/>
                    <a:gd name="connsiteY10" fmla="*/ 65976 h 122265"/>
                    <a:gd name="connsiteX11" fmla="*/ 7378 w 89587"/>
                    <a:gd name="connsiteY11" fmla="*/ 58944 h 122265"/>
                    <a:gd name="connsiteX12" fmla="*/ 1852 w 89587"/>
                    <a:gd name="connsiteY12" fmla="*/ 49567 h 122265"/>
                    <a:gd name="connsiteX13" fmla="*/ 11 w 89587"/>
                    <a:gd name="connsiteY13" fmla="*/ 37176 h 122265"/>
                    <a:gd name="connsiteX14" fmla="*/ 4197 w 89587"/>
                    <a:gd name="connsiteY14" fmla="*/ 20432 h 122265"/>
                    <a:gd name="connsiteX15" fmla="*/ 15750 w 89587"/>
                    <a:gd name="connsiteY15" fmla="*/ 8711 h 122265"/>
                    <a:gd name="connsiteX16" fmla="*/ 32494 w 89587"/>
                    <a:gd name="connsiteY16" fmla="*/ 2181 h 122265"/>
                    <a:gd name="connsiteX17" fmla="*/ 51582 w 89587"/>
                    <a:gd name="connsiteY17" fmla="*/ 4 h 122265"/>
                    <a:gd name="connsiteX18" fmla="*/ 67322 w 89587"/>
                    <a:gd name="connsiteY18" fmla="*/ 1176 h 122265"/>
                    <a:gd name="connsiteX19" fmla="*/ 83229 w 89587"/>
                    <a:gd name="connsiteY19" fmla="*/ 4693 h 122265"/>
                    <a:gd name="connsiteX20" fmla="*/ 83229 w 89587"/>
                    <a:gd name="connsiteY20" fmla="*/ 32655 h 122265"/>
                    <a:gd name="connsiteX21" fmla="*/ 68494 w 89587"/>
                    <a:gd name="connsiteY21" fmla="*/ 26627 h 122265"/>
                    <a:gd name="connsiteX22" fmla="*/ 53090 w 89587"/>
                    <a:gd name="connsiteY22" fmla="*/ 24618 h 122265"/>
                    <a:gd name="connsiteX23" fmla="*/ 46392 w 89587"/>
                    <a:gd name="connsiteY23" fmla="*/ 24618 h 122265"/>
                    <a:gd name="connsiteX24" fmla="*/ 40866 w 89587"/>
                    <a:gd name="connsiteY24" fmla="*/ 26460 h 122265"/>
                    <a:gd name="connsiteX25" fmla="*/ 37015 w 89587"/>
                    <a:gd name="connsiteY25" fmla="*/ 29474 h 122265"/>
                    <a:gd name="connsiteX26" fmla="*/ 37015 w 89587"/>
                    <a:gd name="connsiteY26" fmla="*/ 39185 h 122265"/>
                    <a:gd name="connsiteX27" fmla="*/ 42541 w 89587"/>
                    <a:gd name="connsiteY27" fmla="*/ 43204 h 122265"/>
                    <a:gd name="connsiteX28" fmla="*/ 49908 w 89587"/>
                    <a:gd name="connsiteY28" fmla="*/ 46218 h 122265"/>
                    <a:gd name="connsiteX29" fmla="*/ 57945 w 89587"/>
                    <a:gd name="connsiteY29" fmla="*/ 48897 h 122265"/>
                    <a:gd name="connsiteX30" fmla="*/ 71006 w 89587"/>
                    <a:gd name="connsiteY30" fmla="*/ 54423 h 122265"/>
                    <a:gd name="connsiteX31" fmla="*/ 81052 w 89587"/>
                    <a:gd name="connsiteY31" fmla="*/ 61288 h 122265"/>
                    <a:gd name="connsiteX32" fmla="*/ 87415 w 89587"/>
                    <a:gd name="connsiteY32" fmla="*/ 70664 h 122265"/>
                    <a:gd name="connsiteX33" fmla="*/ 85071 w 89587"/>
                    <a:gd name="connsiteY33" fmla="*/ 101306 h 122265"/>
                    <a:gd name="connsiteX34" fmla="*/ 73015 w 89587"/>
                    <a:gd name="connsiteY34" fmla="*/ 113362 h 122265"/>
                    <a:gd name="connsiteX35" fmla="*/ 56271 w 89587"/>
                    <a:gd name="connsiteY35" fmla="*/ 120060 h 122265"/>
                    <a:gd name="connsiteX36" fmla="*/ 36010 w 89587"/>
                    <a:gd name="connsiteY36" fmla="*/ 122237 h 122265"/>
                    <a:gd name="connsiteX37" fmla="*/ 11 w 89587"/>
                    <a:gd name="connsiteY37" fmla="*/ 116878 h 12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587" h="122265">
                      <a:moveTo>
                        <a:pt x="11" y="116878"/>
                      </a:moveTo>
                      <a:lnTo>
                        <a:pt x="11" y="87576"/>
                      </a:lnTo>
                      <a:cubicBezTo>
                        <a:pt x="5553" y="90958"/>
                        <a:pt x="11530" y="93604"/>
                        <a:pt x="17759" y="95446"/>
                      </a:cubicBezTo>
                      <a:cubicBezTo>
                        <a:pt x="23168" y="97187"/>
                        <a:pt x="28811" y="98091"/>
                        <a:pt x="34504" y="98125"/>
                      </a:cubicBezTo>
                      <a:cubicBezTo>
                        <a:pt x="39728" y="98393"/>
                        <a:pt x="44935" y="97489"/>
                        <a:pt x="49741" y="95446"/>
                      </a:cubicBezTo>
                      <a:cubicBezTo>
                        <a:pt x="53056" y="94240"/>
                        <a:pt x="55266" y="91109"/>
                        <a:pt x="55266" y="87576"/>
                      </a:cubicBezTo>
                      <a:cubicBezTo>
                        <a:pt x="55333" y="85349"/>
                        <a:pt x="54412" y="83206"/>
                        <a:pt x="52755" y="81716"/>
                      </a:cubicBezTo>
                      <a:cubicBezTo>
                        <a:pt x="50812" y="80041"/>
                        <a:pt x="48602" y="78685"/>
                        <a:pt x="46225" y="77697"/>
                      </a:cubicBezTo>
                      <a:cubicBezTo>
                        <a:pt x="43428" y="76542"/>
                        <a:pt x="40582" y="75537"/>
                        <a:pt x="37685" y="74683"/>
                      </a:cubicBezTo>
                      <a:lnTo>
                        <a:pt x="28643" y="71669"/>
                      </a:lnTo>
                      <a:cubicBezTo>
                        <a:pt x="24390" y="70062"/>
                        <a:pt x="20238" y="68170"/>
                        <a:pt x="16253" y="65976"/>
                      </a:cubicBezTo>
                      <a:cubicBezTo>
                        <a:pt x="12920" y="64151"/>
                        <a:pt x="9923" y="61773"/>
                        <a:pt x="7378" y="58944"/>
                      </a:cubicBezTo>
                      <a:cubicBezTo>
                        <a:pt x="5001" y="56164"/>
                        <a:pt x="3125" y="52999"/>
                        <a:pt x="1852" y="49567"/>
                      </a:cubicBezTo>
                      <a:cubicBezTo>
                        <a:pt x="580" y="45565"/>
                        <a:pt x="-39" y="41379"/>
                        <a:pt x="11" y="37176"/>
                      </a:cubicBezTo>
                      <a:cubicBezTo>
                        <a:pt x="-140" y="31316"/>
                        <a:pt x="1300" y="25523"/>
                        <a:pt x="4197" y="20432"/>
                      </a:cubicBezTo>
                      <a:cubicBezTo>
                        <a:pt x="7060" y="15660"/>
                        <a:pt x="11028" y="11641"/>
                        <a:pt x="15750" y="8711"/>
                      </a:cubicBezTo>
                      <a:cubicBezTo>
                        <a:pt x="20891" y="5547"/>
                        <a:pt x="26567" y="3336"/>
                        <a:pt x="32494" y="2181"/>
                      </a:cubicBezTo>
                      <a:cubicBezTo>
                        <a:pt x="38740" y="674"/>
                        <a:pt x="45153" y="-63"/>
                        <a:pt x="51582" y="4"/>
                      </a:cubicBezTo>
                      <a:cubicBezTo>
                        <a:pt x="56857" y="-12"/>
                        <a:pt x="62114" y="373"/>
                        <a:pt x="67322" y="1176"/>
                      </a:cubicBezTo>
                      <a:cubicBezTo>
                        <a:pt x="72697" y="2013"/>
                        <a:pt x="78005" y="3186"/>
                        <a:pt x="83229" y="4693"/>
                      </a:cubicBezTo>
                      <a:lnTo>
                        <a:pt x="83229" y="32655"/>
                      </a:lnTo>
                      <a:cubicBezTo>
                        <a:pt x="78608" y="29993"/>
                        <a:pt x="73652" y="27967"/>
                        <a:pt x="68494" y="26627"/>
                      </a:cubicBezTo>
                      <a:cubicBezTo>
                        <a:pt x="63471" y="25305"/>
                        <a:pt x="58297" y="24635"/>
                        <a:pt x="53090" y="24618"/>
                      </a:cubicBezTo>
                      <a:cubicBezTo>
                        <a:pt x="50862" y="24367"/>
                        <a:pt x="48619" y="24367"/>
                        <a:pt x="46392" y="24618"/>
                      </a:cubicBezTo>
                      <a:cubicBezTo>
                        <a:pt x="44449" y="24903"/>
                        <a:pt x="42591" y="25523"/>
                        <a:pt x="40866" y="26460"/>
                      </a:cubicBezTo>
                      <a:cubicBezTo>
                        <a:pt x="39326" y="27079"/>
                        <a:pt x="37986" y="28118"/>
                        <a:pt x="37015" y="29474"/>
                      </a:cubicBezTo>
                      <a:cubicBezTo>
                        <a:pt x="34838" y="32337"/>
                        <a:pt x="34838" y="36322"/>
                        <a:pt x="37015" y="39185"/>
                      </a:cubicBezTo>
                      <a:cubicBezTo>
                        <a:pt x="38556" y="40894"/>
                        <a:pt x="40448" y="42267"/>
                        <a:pt x="42541" y="43204"/>
                      </a:cubicBezTo>
                      <a:cubicBezTo>
                        <a:pt x="44885" y="44460"/>
                        <a:pt x="47346" y="45481"/>
                        <a:pt x="49908" y="46218"/>
                      </a:cubicBezTo>
                      <a:lnTo>
                        <a:pt x="57945" y="48897"/>
                      </a:lnTo>
                      <a:cubicBezTo>
                        <a:pt x="62416" y="50438"/>
                        <a:pt x="66786" y="52296"/>
                        <a:pt x="71006" y="54423"/>
                      </a:cubicBezTo>
                      <a:cubicBezTo>
                        <a:pt x="74656" y="56231"/>
                        <a:pt x="78038" y="58542"/>
                        <a:pt x="81052" y="61288"/>
                      </a:cubicBezTo>
                      <a:cubicBezTo>
                        <a:pt x="83748" y="63984"/>
                        <a:pt x="85908" y="67165"/>
                        <a:pt x="87415" y="70664"/>
                      </a:cubicBezTo>
                      <a:cubicBezTo>
                        <a:pt x="90982" y="80761"/>
                        <a:pt x="90127" y="91879"/>
                        <a:pt x="85071" y="101306"/>
                      </a:cubicBezTo>
                      <a:cubicBezTo>
                        <a:pt x="82124" y="106262"/>
                        <a:pt x="77971" y="110415"/>
                        <a:pt x="73015" y="113362"/>
                      </a:cubicBezTo>
                      <a:cubicBezTo>
                        <a:pt x="67875" y="116594"/>
                        <a:pt x="62215" y="118854"/>
                        <a:pt x="56271" y="120060"/>
                      </a:cubicBezTo>
                      <a:cubicBezTo>
                        <a:pt x="49624" y="121550"/>
                        <a:pt x="42826" y="122287"/>
                        <a:pt x="36010" y="122237"/>
                      </a:cubicBezTo>
                      <a:cubicBezTo>
                        <a:pt x="23788" y="122521"/>
                        <a:pt x="11614" y="120696"/>
                        <a:pt x="11" y="116878"/>
                      </a:cubicBezTo>
                      <a:close/>
                    </a:path>
                  </a:pathLst>
                </a:custGeom>
                <a:solidFill>
                  <a:srgbClr val="1E1E1E"/>
                </a:solidFill>
                <a:ln w="16732"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9476BF75-DBDB-4CF7-BF5F-BD3DB5EBFA5A}"/>
                    </a:ext>
                  </a:extLst>
                </p:cNvPr>
                <p:cNvSpPr/>
                <p:nvPr/>
              </p:nvSpPr>
              <p:spPr>
                <a:xfrm>
                  <a:off x="5538892" y="4902407"/>
                  <a:ext cx="113111" cy="122946"/>
                </a:xfrm>
                <a:custGeom>
                  <a:avLst/>
                  <a:gdLst>
                    <a:gd name="connsiteX0" fmla="*/ 113111 w 113111"/>
                    <a:gd name="connsiteY0" fmla="*/ 71599 h 122946"/>
                    <a:gd name="connsiteX1" fmla="*/ 36590 w 113111"/>
                    <a:gd name="connsiteY1" fmla="*/ 71599 h 122946"/>
                    <a:gd name="connsiteX2" fmla="*/ 68739 w 113111"/>
                    <a:gd name="connsiteY2" fmla="*/ 97050 h 122946"/>
                    <a:gd name="connsiteX3" fmla="*/ 102227 w 113111"/>
                    <a:gd name="connsiteY3" fmla="*/ 87841 h 122946"/>
                    <a:gd name="connsiteX4" fmla="*/ 102227 w 113111"/>
                    <a:gd name="connsiteY4" fmla="*/ 113962 h 122946"/>
                    <a:gd name="connsiteX5" fmla="*/ 60032 w 113111"/>
                    <a:gd name="connsiteY5" fmla="*/ 122669 h 122946"/>
                    <a:gd name="connsiteX6" fmla="*/ 272 w 113111"/>
                    <a:gd name="connsiteY6" fmla="*/ 73810 h 122946"/>
                    <a:gd name="connsiteX7" fmla="*/ 255 w 113111"/>
                    <a:gd name="connsiteY7" fmla="*/ 63060 h 122946"/>
                    <a:gd name="connsiteX8" fmla="*/ 17000 w 113111"/>
                    <a:gd name="connsiteY8" fmla="*/ 16846 h 122946"/>
                    <a:gd name="connsiteX9" fmla="*/ 58693 w 113111"/>
                    <a:gd name="connsiteY9" fmla="*/ 102 h 122946"/>
                    <a:gd name="connsiteX10" fmla="*/ 98376 w 113111"/>
                    <a:gd name="connsiteY10" fmla="*/ 15339 h 122946"/>
                    <a:gd name="connsiteX11" fmla="*/ 112441 w 113111"/>
                    <a:gd name="connsiteY11" fmla="*/ 56697 h 122946"/>
                    <a:gd name="connsiteX12" fmla="*/ 79623 w 113111"/>
                    <a:gd name="connsiteY12" fmla="*/ 49330 h 122946"/>
                    <a:gd name="connsiteX13" fmla="*/ 59362 w 113111"/>
                    <a:gd name="connsiteY13" fmla="*/ 24046 h 122946"/>
                    <a:gd name="connsiteX14" fmla="*/ 44292 w 113111"/>
                    <a:gd name="connsiteY14" fmla="*/ 31413 h 122946"/>
                    <a:gd name="connsiteX15" fmla="*/ 36590 w 113111"/>
                    <a:gd name="connsiteY15" fmla="*/ 49330 h 12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11" h="122946">
                      <a:moveTo>
                        <a:pt x="113111" y="71599"/>
                      </a:moveTo>
                      <a:lnTo>
                        <a:pt x="36590" y="71599"/>
                      </a:lnTo>
                      <a:cubicBezTo>
                        <a:pt x="37763" y="88343"/>
                        <a:pt x="48479" y="97050"/>
                        <a:pt x="68739" y="97050"/>
                      </a:cubicBezTo>
                      <a:cubicBezTo>
                        <a:pt x="80544" y="97234"/>
                        <a:pt x="92164" y="94036"/>
                        <a:pt x="102227" y="87841"/>
                      </a:cubicBezTo>
                      <a:lnTo>
                        <a:pt x="102227" y="113962"/>
                      </a:lnTo>
                      <a:cubicBezTo>
                        <a:pt x="89100" y="120308"/>
                        <a:pt x="74599" y="123305"/>
                        <a:pt x="60032" y="122669"/>
                      </a:cubicBezTo>
                      <a:cubicBezTo>
                        <a:pt x="30044" y="125683"/>
                        <a:pt x="3286" y="103798"/>
                        <a:pt x="272" y="73810"/>
                      </a:cubicBezTo>
                      <a:cubicBezTo>
                        <a:pt x="-79" y="70226"/>
                        <a:pt x="-96" y="66626"/>
                        <a:pt x="255" y="63060"/>
                      </a:cubicBezTo>
                      <a:cubicBezTo>
                        <a:pt x="-649" y="46014"/>
                        <a:pt x="5379" y="29337"/>
                        <a:pt x="17000" y="16846"/>
                      </a:cubicBezTo>
                      <a:cubicBezTo>
                        <a:pt x="28001" y="5762"/>
                        <a:pt x="43087" y="-283"/>
                        <a:pt x="58693" y="102"/>
                      </a:cubicBezTo>
                      <a:cubicBezTo>
                        <a:pt x="73511" y="-836"/>
                        <a:pt x="87995" y="4740"/>
                        <a:pt x="98376" y="15339"/>
                      </a:cubicBezTo>
                      <a:cubicBezTo>
                        <a:pt x="108238" y="26792"/>
                        <a:pt x="113278" y="41611"/>
                        <a:pt x="112441" y="56697"/>
                      </a:cubicBezTo>
                      <a:close/>
                      <a:moveTo>
                        <a:pt x="79623" y="49330"/>
                      </a:moveTo>
                      <a:cubicBezTo>
                        <a:pt x="79623" y="32585"/>
                        <a:pt x="72925" y="24046"/>
                        <a:pt x="59362" y="24046"/>
                      </a:cubicBezTo>
                      <a:cubicBezTo>
                        <a:pt x="53485" y="24096"/>
                        <a:pt x="47943" y="26809"/>
                        <a:pt x="44292" y="31413"/>
                      </a:cubicBezTo>
                      <a:cubicBezTo>
                        <a:pt x="39906" y="36437"/>
                        <a:pt x="37227" y="42699"/>
                        <a:pt x="36590" y="49330"/>
                      </a:cubicBezTo>
                      <a:close/>
                    </a:path>
                  </a:pathLst>
                </a:custGeom>
                <a:solidFill>
                  <a:srgbClr val="1E1E1E"/>
                </a:solidFill>
                <a:ln w="16732"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64E56832-3FD5-474E-B490-ABF3845C3252}"/>
                    </a:ext>
                  </a:extLst>
                </p:cNvPr>
                <p:cNvSpPr/>
                <p:nvPr/>
              </p:nvSpPr>
              <p:spPr>
                <a:xfrm>
                  <a:off x="5663724" y="4869355"/>
                  <a:ext cx="81376" cy="155818"/>
                </a:xfrm>
                <a:custGeom>
                  <a:avLst/>
                  <a:gdLst>
                    <a:gd name="connsiteX0" fmla="*/ 81377 w 81376"/>
                    <a:gd name="connsiteY0" fmla="*/ 151535 h 155818"/>
                    <a:gd name="connsiteX1" fmla="*/ 57265 w 81376"/>
                    <a:gd name="connsiteY1" fmla="*/ 155721 h 155818"/>
                    <a:gd name="connsiteX2" fmla="*/ 19089 w 81376"/>
                    <a:gd name="connsiteY2" fmla="*/ 116037 h 155818"/>
                    <a:gd name="connsiteX3" fmla="*/ 19089 w 81376"/>
                    <a:gd name="connsiteY3" fmla="*/ 62456 h 155818"/>
                    <a:gd name="connsiteX4" fmla="*/ 0 w 81376"/>
                    <a:gd name="connsiteY4" fmla="*/ 62456 h 155818"/>
                    <a:gd name="connsiteX5" fmla="*/ 0 w 81376"/>
                    <a:gd name="connsiteY5" fmla="*/ 35665 h 155818"/>
                    <a:gd name="connsiteX6" fmla="*/ 18921 w 81376"/>
                    <a:gd name="connsiteY6" fmla="*/ 35665 h 155818"/>
                    <a:gd name="connsiteX7" fmla="*/ 18921 w 81376"/>
                    <a:gd name="connsiteY7" fmla="*/ 10382 h 155818"/>
                    <a:gd name="connsiteX8" fmla="*/ 54921 w 81376"/>
                    <a:gd name="connsiteY8" fmla="*/ 0 h 155818"/>
                    <a:gd name="connsiteX9" fmla="*/ 54921 w 81376"/>
                    <a:gd name="connsiteY9" fmla="*/ 35665 h 155818"/>
                    <a:gd name="connsiteX10" fmla="*/ 81209 w 81376"/>
                    <a:gd name="connsiteY10" fmla="*/ 35665 h 155818"/>
                    <a:gd name="connsiteX11" fmla="*/ 81209 w 81376"/>
                    <a:gd name="connsiteY11" fmla="*/ 62456 h 155818"/>
                    <a:gd name="connsiteX12" fmla="*/ 54921 w 81376"/>
                    <a:gd name="connsiteY12" fmla="*/ 62456 h 155818"/>
                    <a:gd name="connsiteX13" fmla="*/ 54921 w 81376"/>
                    <a:gd name="connsiteY13" fmla="*/ 109841 h 155818"/>
                    <a:gd name="connsiteX14" fmla="*/ 69488 w 81376"/>
                    <a:gd name="connsiteY14" fmla="*/ 128260 h 155818"/>
                    <a:gd name="connsiteX15" fmla="*/ 81209 w 81376"/>
                    <a:gd name="connsiteY15" fmla="*/ 124911 h 15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76" h="155818">
                      <a:moveTo>
                        <a:pt x="81377" y="151535"/>
                      </a:moveTo>
                      <a:cubicBezTo>
                        <a:pt x="73775" y="154783"/>
                        <a:pt x="65520" y="156223"/>
                        <a:pt x="57265" y="155721"/>
                      </a:cubicBezTo>
                      <a:cubicBezTo>
                        <a:pt x="31814" y="155721"/>
                        <a:pt x="19089" y="142493"/>
                        <a:pt x="19089" y="116037"/>
                      </a:cubicBezTo>
                      <a:lnTo>
                        <a:pt x="19089" y="62456"/>
                      </a:lnTo>
                      <a:lnTo>
                        <a:pt x="0" y="62456"/>
                      </a:lnTo>
                      <a:lnTo>
                        <a:pt x="0" y="35665"/>
                      </a:lnTo>
                      <a:lnTo>
                        <a:pt x="18921" y="35665"/>
                      </a:lnTo>
                      <a:lnTo>
                        <a:pt x="18921" y="10382"/>
                      </a:lnTo>
                      <a:lnTo>
                        <a:pt x="54921" y="0"/>
                      </a:lnTo>
                      <a:lnTo>
                        <a:pt x="54921" y="35665"/>
                      </a:lnTo>
                      <a:lnTo>
                        <a:pt x="81209" y="35665"/>
                      </a:lnTo>
                      <a:lnTo>
                        <a:pt x="81209" y="62456"/>
                      </a:lnTo>
                      <a:lnTo>
                        <a:pt x="54921" y="62456"/>
                      </a:lnTo>
                      <a:lnTo>
                        <a:pt x="54921" y="109841"/>
                      </a:lnTo>
                      <a:cubicBezTo>
                        <a:pt x="54921" y="122065"/>
                        <a:pt x="59777" y="128260"/>
                        <a:pt x="69488" y="128260"/>
                      </a:cubicBezTo>
                      <a:cubicBezTo>
                        <a:pt x="73607" y="128143"/>
                        <a:pt x="77642" y="127004"/>
                        <a:pt x="81209" y="124911"/>
                      </a:cubicBezTo>
                      <a:close/>
                    </a:path>
                  </a:pathLst>
                </a:custGeom>
                <a:solidFill>
                  <a:srgbClr val="1E1E1E"/>
                </a:solidFill>
                <a:ln w="16732"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9A0C960-9CFF-4F0C-BF58-37BD602B6C56}"/>
                    </a:ext>
                  </a:extLst>
                </p:cNvPr>
                <p:cNvSpPr/>
                <p:nvPr/>
              </p:nvSpPr>
              <p:spPr>
                <a:xfrm>
                  <a:off x="5761503" y="4902339"/>
                  <a:ext cx="90431" cy="122273"/>
                </a:xfrm>
                <a:custGeom>
                  <a:avLst/>
                  <a:gdLst>
                    <a:gd name="connsiteX0" fmla="*/ 7 w 90431"/>
                    <a:gd name="connsiteY0" fmla="*/ 116877 h 122273"/>
                    <a:gd name="connsiteX1" fmla="*/ 7 w 90431"/>
                    <a:gd name="connsiteY1" fmla="*/ 87574 h 122273"/>
                    <a:gd name="connsiteX2" fmla="*/ 17923 w 90431"/>
                    <a:gd name="connsiteY2" fmla="*/ 95444 h 122273"/>
                    <a:gd name="connsiteX3" fmla="*/ 34667 w 90431"/>
                    <a:gd name="connsiteY3" fmla="*/ 98123 h 122273"/>
                    <a:gd name="connsiteX4" fmla="*/ 49904 w 90431"/>
                    <a:gd name="connsiteY4" fmla="*/ 95444 h 122273"/>
                    <a:gd name="connsiteX5" fmla="*/ 55430 w 90431"/>
                    <a:gd name="connsiteY5" fmla="*/ 87574 h 122273"/>
                    <a:gd name="connsiteX6" fmla="*/ 52918 w 90431"/>
                    <a:gd name="connsiteY6" fmla="*/ 81714 h 122273"/>
                    <a:gd name="connsiteX7" fmla="*/ 46388 w 90431"/>
                    <a:gd name="connsiteY7" fmla="*/ 77695 h 122273"/>
                    <a:gd name="connsiteX8" fmla="*/ 37681 w 90431"/>
                    <a:gd name="connsiteY8" fmla="*/ 74682 h 122273"/>
                    <a:gd name="connsiteX9" fmla="*/ 28640 w 90431"/>
                    <a:gd name="connsiteY9" fmla="*/ 71667 h 122273"/>
                    <a:gd name="connsiteX10" fmla="*/ 16416 w 90431"/>
                    <a:gd name="connsiteY10" fmla="*/ 65974 h 122273"/>
                    <a:gd name="connsiteX11" fmla="*/ 7542 w 90431"/>
                    <a:gd name="connsiteY11" fmla="*/ 58942 h 122273"/>
                    <a:gd name="connsiteX12" fmla="*/ 2016 w 90431"/>
                    <a:gd name="connsiteY12" fmla="*/ 49565 h 122273"/>
                    <a:gd name="connsiteX13" fmla="*/ 7 w 90431"/>
                    <a:gd name="connsiteY13" fmla="*/ 37174 h 122273"/>
                    <a:gd name="connsiteX14" fmla="*/ 4360 w 90431"/>
                    <a:gd name="connsiteY14" fmla="*/ 20430 h 122273"/>
                    <a:gd name="connsiteX15" fmla="*/ 15746 w 90431"/>
                    <a:gd name="connsiteY15" fmla="*/ 8710 h 122273"/>
                    <a:gd name="connsiteX16" fmla="*/ 32490 w 90431"/>
                    <a:gd name="connsiteY16" fmla="*/ 2179 h 122273"/>
                    <a:gd name="connsiteX17" fmla="*/ 51746 w 90431"/>
                    <a:gd name="connsiteY17" fmla="*/ 2 h 122273"/>
                    <a:gd name="connsiteX18" fmla="*/ 67486 w 90431"/>
                    <a:gd name="connsiteY18" fmla="*/ 1175 h 122273"/>
                    <a:gd name="connsiteX19" fmla="*/ 83225 w 90431"/>
                    <a:gd name="connsiteY19" fmla="*/ 4691 h 122273"/>
                    <a:gd name="connsiteX20" fmla="*/ 83225 w 90431"/>
                    <a:gd name="connsiteY20" fmla="*/ 32654 h 122273"/>
                    <a:gd name="connsiteX21" fmla="*/ 68490 w 90431"/>
                    <a:gd name="connsiteY21" fmla="*/ 26625 h 122273"/>
                    <a:gd name="connsiteX22" fmla="*/ 53254 w 90431"/>
                    <a:gd name="connsiteY22" fmla="*/ 24616 h 122273"/>
                    <a:gd name="connsiteX23" fmla="*/ 46555 w 90431"/>
                    <a:gd name="connsiteY23" fmla="*/ 24616 h 122273"/>
                    <a:gd name="connsiteX24" fmla="*/ 40863 w 90431"/>
                    <a:gd name="connsiteY24" fmla="*/ 26458 h 122273"/>
                    <a:gd name="connsiteX25" fmla="*/ 37179 w 90431"/>
                    <a:gd name="connsiteY25" fmla="*/ 29472 h 122273"/>
                    <a:gd name="connsiteX26" fmla="*/ 35839 w 90431"/>
                    <a:gd name="connsiteY26" fmla="*/ 33826 h 122273"/>
                    <a:gd name="connsiteX27" fmla="*/ 37849 w 90431"/>
                    <a:gd name="connsiteY27" fmla="*/ 39184 h 122273"/>
                    <a:gd name="connsiteX28" fmla="*/ 43207 w 90431"/>
                    <a:gd name="connsiteY28" fmla="*/ 43202 h 122273"/>
                    <a:gd name="connsiteX29" fmla="*/ 50574 w 90431"/>
                    <a:gd name="connsiteY29" fmla="*/ 46216 h 122273"/>
                    <a:gd name="connsiteX30" fmla="*/ 58611 w 90431"/>
                    <a:gd name="connsiteY30" fmla="*/ 48895 h 122273"/>
                    <a:gd name="connsiteX31" fmla="*/ 71672 w 90431"/>
                    <a:gd name="connsiteY31" fmla="*/ 54421 h 122273"/>
                    <a:gd name="connsiteX32" fmla="*/ 81718 w 90431"/>
                    <a:gd name="connsiteY32" fmla="*/ 61286 h 122273"/>
                    <a:gd name="connsiteX33" fmla="*/ 88081 w 90431"/>
                    <a:gd name="connsiteY33" fmla="*/ 70663 h 122273"/>
                    <a:gd name="connsiteX34" fmla="*/ 85904 w 90431"/>
                    <a:gd name="connsiteY34" fmla="*/ 101305 h 122273"/>
                    <a:gd name="connsiteX35" fmla="*/ 73848 w 90431"/>
                    <a:gd name="connsiteY35" fmla="*/ 113360 h 122273"/>
                    <a:gd name="connsiteX36" fmla="*/ 57104 w 90431"/>
                    <a:gd name="connsiteY36" fmla="*/ 120058 h 122273"/>
                    <a:gd name="connsiteX37" fmla="*/ 36677 w 90431"/>
                    <a:gd name="connsiteY37" fmla="*/ 122235 h 122273"/>
                    <a:gd name="connsiteX38" fmla="*/ 7 w 90431"/>
                    <a:gd name="connsiteY38" fmla="*/ 116877 h 1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0431" h="122273">
                      <a:moveTo>
                        <a:pt x="7" y="116877"/>
                      </a:moveTo>
                      <a:lnTo>
                        <a:pt x="7" y="87574"/>
                      </a:lnTo>
                      <a:cubicBezTo>
                        <a:pt x="5616" y="90957"/>
                        <a:pt x="11644" y="93602"/>
                        <a:pt x="17923" y="95444"/>
                      </a:cubicBezTo>
                      <a:cubicBezTo>
                        <a:pt x="23331" y="97186"/>
                        <a:pt x="28974" y="98089"/>
                        <a:pt x="34667" y="98123"/>
                      </a:cubicBezTo>
                      <a:cubicBezTo>
                        <a:pt x="39875" y="98358"/>
                        <a:pt x="45082" y="97453"/>
                        <a:pt x="49904" y="95444"/>
                      </a:cubicBezTo>
                      <a:cubicBezTo>
                        <a:pt x="53220" y="94239"/>
                        <a:pt x="55430" y="91107"/>
                        <a:pt x="55430" y="87574"/>
                      </a:cubicBezTo>
                      <a:cubicBezTo>
                        <a:pt x="55497" y="85347"/>
                        <a:pt x="54576" y="83204"/>
                        <a:pt x="52918" y="81714"/>
                      </a:cubicBezTo>
                      <a:cubicBezTo>
                        <a:pt x="50976" y="80039"/>
                        <a:pt x="48766" y="78683"/>
                        <a:pt x="46388" y="77695"/>
                      </a:cubicBezTo>
                      <a:cubicBezTo>
                        <a:pt x="43542" y="76540"/>
                        <a:pt x="40628" y="75535"/>
                        <a:pt x="37681" y="74682"/>
                      </a:cubicBezTo>
                      <a:lnTo>
                        <a:pt x="28640" y="71667"/>
                      </a:lnTo>
                      <a:cubicBezTo>
                        <a:pt x="24454" y="70026"/>
                        <a:pt x="20368" y="68134"/>
                        <a:pt x="16416" y="65974"/>
                      </a:cubicBezTo>
                      <a:cubicBezTo>
                        <a:pt x="13084" y="64150"/>
                        <a:pt x="10087" y="61771"/>
                        <a:pt x="7542" y="58942"/>
                      </a:cubicBezTo>
                      <a:cubicBezTo>
                        <a:pt x="5047" y="56246"/>
                        <a:pt x="3155" y="53048"/>
                        <a:pt x="2016" y="49565"/>
                      </a:cubicBezTo>
                      <a:cubicBezTo>
                        <a:pt x="610" y="45597"/>
                        <a:pt x="-77" y="41394"/>
                        <a:pt x="7" y="37174"/>
                      </a:cubicBezTo>
                      <a:cubicBezTo>
                        <a:pt x="-93" y="31297"/>
                        <a:pt x="1414" y="25504"/>
                        <a:pt x="4360" y="20430"/>
                      </a:cubicBezTo>
                      <a:cubicBezTo>
                        <a:pt x="7173" y="15675"/>
                        <a:pt x="11075" y="11657"/>
                        <a:pt x="15746" y="8710"/>
                      </a:cubicBezTo>
                      <a:cubicBezTo>
                        <a:pt x="20904" y="5595"/>
                        <a:pt x="26580" y="3385"/>
                        <a:pt x="32490" y="2179"/>
                      </a:cubicBezTo>
                      <a:cubicBezTo>
                        <a:pt x="38803" y="689"/>
                        <a:pt x="45266" y="-48"/>
                        <a:pt x="51746" y="2"/>
                      </a:cubicBezTo>
                      <a:cubicBezTo>
                        <a:pt x="57021" y="-14"/>
                        <a:pt x="62278" y="371"/>
                        <a:pt x="67486" y="1175"/>
                      </a:cubicBezTo>
                      <a:cubicBezTo>
                        <a:pt x="72811" y="2012"/>
                        <a:pt x="78051" y="3184"/>
                        <a:pt x="83225" y="4691"/>
                      </a:cubicBezTo>
                      <a:lnTo>
                        <a:pt x="83225" y="32654"/>
                      </a:lnTo>
                      <a:cubicBezTo>
                        <a:pt x="78637" y="29941"/>
                        <a:pt x="73665" y="27898"/>
                        <a:pt x="68490" y="26625"/>
                      </a:cubicBezTo>
                      <a:cubicBezTo>
                        <a:pt x="63517" y="25303"/>
                        <a:pt x="58394" y="24633"/>
                        <a:pt x="53254" y="24616"/>
                      </a:cubicBezTo>
                      <a:cubicBezTo>
                        <a:pt x="51026" y="24349"/>
                        <a:pt x="48782" y="24349"/>
                        <a:pt x="46555" y="24616"/>
                      </a:cubicBezTo>
                      <a:cubicBezTo>
                        <a:pt x="44580" y="24918"/>
                        <a:pt x="42654" y="25554"/>
                        <a:pt x="40863" y="26458"/>
                      </a:cubicBezTo>
                      <a:cubicBezTo>
                        <a:pt x="39356" y="27078"/>
                        <a:pt x="38083" y="28133"/>
                        <a:pt x="37179" y="29472"/>
                      </a:cubicBezTo>
                      <a:cubicBezTo>
                        <a:pt x="36241" y="30728"/>
                        <a:pt x="35756" y="32268"/>
                        <a:pt x="35839" y="33826"/>
                      </a:cubicBezTo>
                      <a:cubicBezTo>
                        <a:pt x="35806" y="35801"/>
                        <a:pt x="36526" y="37710"/>
                        <a:pt x="37849" y="39184"/>
                      </a:cubicBezTo>
                      <a:cubicBezTo>
                        <a:pt x="39339" y="40875"/>
                        <a:pt x="41164" y="42231"/>
                        <a:pt x="43207" y="43202"/>
                      </a:cubicBezTo>
                      <a:cubicBezTo>
                        <a:pt x="45568" y="44442"/>
                        <a:pt x="48029" y="45446"/>
                        <a:pt x="50574" y="46216"/>
                      </a:cubicBezTo>
                      <a:lnTo>
                        <a:pt x="58611" y="48895"/>
                      </a:lnTo>
                      <a:cubicBezTo>
                        <a:pt x="63099" y="50419"/>
                        <a:pt x="67452" y="52261"/>
                        <a:pt x="71672" y="54421"/>
                      </a:cubicBezTo>
                      <a:cubicBezTo>
                        <a:pt x="75372" y="56145"/>
                        <a:pt x="78754" y="58473"/>
                        <a:pt x="81718" y="61286"/>
                      </a:cubicBezTo>
                      <a:cubicBezTo>
                        <a:pt x="84514" y="63898"/>
                        <a:pt x="86691" y="67096"/>
                        <a:pt x="88081" y="70663"/>
                      </a:cubicBezTo>
                      <a:cubicBezTo>
                        <a:pt x="91849" y="80709"/>
                        <a:pt x="91062" y="91894"/>
                        <a:pt x="85904" y="101305"/>
                      </a:cubicBezTo>
                      <a:cubicBezTo>
                        <a:pt x="82957" y="106261"/>
                        <a:pt x="78805" y="110414"/>
                        <a:pt x="73848" y="113360"/>
                      </a:cubicBezTo>
                      <a:cubicBezTo>
                        <a:pt x="68725" y="116592"/>
                        <a:pt x="63049" y="118853"/>
                        <a:pt x="57104" y="120058"/>
                      </a:cubicBezTo>
                      <a:cubicBezTo>
                        <a:pt x="50407" y="121548"/>
                        <a:pt x="43542" y="122285"/>
                        <a:pt x="36677" y="122235"/>
                      </a:cubicBezTo>
                      <a:cubicBezTo>
                        <a:pt x="24236" y="122569"/>
                        <a:pt x="11828" y="120761"/>
                        <a:pt x="7" y="116877"/>
                      </a:cubicBezTo>
                      <a:close/>
                    </a:path>
                  </a:pathLst>
                </a:custGeom>
                <a:solidFill>
                  <a:srgbClr val="1E1E1E"/>
                </a:solidFill>
                <a:ln w="16732" cap="flat">
                  <a:noFill/>
                  <a:prstDash val="solid"/>
                  <a:miter/>
                </a:ln>
              </p:spPr>
              <p:txBody>
                <a:bodyPr rtlCol="0" anchor="ctr"/>
                <a:lstStyle/>
                <a:p>
                  <a:endParaRPr lang="en-US"/>
                </a:p>
              </p:txBody>
            </p:sp>
          </p:grpSp>
          <p:grpSp>
            <p:nvGrpSpPr>
              <p:cNvPr id="351" name="Graphic 4">
                <a:extLst>
                  <a:ext uri="{FF2B5EF4-FFF2-40B4-BE49-F238E27FC236}">
                    <a16:creationId xmlns:a16="http://schemas.microsoft.com/office/drawing/2014/main" id="{F572C04A-07B5-4A63-9A3F-B7160715649D}"/>
                  </a:ext>
                </a:extLst>
              </p:cNvPr>
              <p:cNvGrpSpPr/>
              <p:nvPr/>
            </p:nvGrpSpPr>
            <p:grpSpPr>
              <a:xfrm>
                <a:off x="7475940" y="3699779"/>
                <a:ext cx="1031778" cy="457391"/>
                <a:chOff x="7475940" y="3699779"/>
                <a:chExt cx="1031778" cy="457391"/>
              </a:xfrm>
              <a:solidFill>
                <a:srgbClr val="1E1E1E"/>
              </a:solidFill>
            </p:grpSpPr>
            <p:sp>
              <p:nvSpPr>
                <p:cNvPr id="352" name="Freeform: Shape 351">
                  <a:extLst>
                    <a:ext uri="{FF2B5EF4-FFF2-40B4-BE49-F238E27FC236}">
                      <a16:creationId xmlns:a16="http://schemas.microsoft.com/office/drawing/2014/main" id="{C56D2E0C-C663-4437-A036-EDED16394954}"/>
                    </a:ext>
                  </a:extLst>
                </p:cNvPr>
                <p:cNvSpPr/>
                <p:nvPr/>
              </p:nvSpPr>
              <p:spPr>
                <a:xfrm>
                  <a:off x="7486153" y="3708486"/>
                  <a:ext cx="187199" cy="164259"/>
                </a:xfrm>
                <a:custGeom>
                  <a:avLst/>
                  <a:gdLst>
                    <a:gd name="connsiteX0" fmla="*/ 187200 w 187199"/>
                    <a:gd name="connsiteY0" fmla="*/ 164260 h 164259"/>
                    <a:gd name="connsiteX1" fmla="*/ 150697 w 187199"/>
                    <a:gd name="connsiteY1" fmla="*/ 164260 h 164259"/>
                    <a:gd name="connsiteX2" fmla="*/ 150697 w 187199"/>
                    <a:gd name="connsiteY2" fmla="*/ 65972 h 164259"/>
                    <a:gd name="connsiteX3" fmla="*/ 152037 w 187199"/>
                    <a:gd name="connsiteY3" fmla="*/ 30809 h 164259"/>
                    <a:gd name="connsiteX4" fmla="*/ 151199 w 187199"/>
                    <a:gd name="connsiteY4" fmla="*/ 30809 h 164259"/>
                    <a:gd name="connsiteX5" fmla="*/ 146009 w 187199"/>
                    <a:gd name="connsiteY5" fmla="*/ 52577 h 164259"/>
                    <a:gd name="connsiteX6" fmla="*/ 107497 w 187199"/>
                    <a:gd name="connsiteY6" fmla="*/ 164260 h 164259"/>
                    <a:gd name="connsiteX7" fmla="*/ 77358 w 187199"/>
                    <a:gd name="connsiteY7" fmla="*/ 164260 h 164259"/>
                    <a:gd name="connsiteX8" fmla="*/ 38177 w 187199"/>
                    <a:gd name="connsiteY8" fmla="*/ 53748 h 164259"/>
                    <a:gd name="connsiteX9" fmla="*/ 32986 w 187199"/>
                    <a:gd name="connsiteY9" fmla="*/ 30809 h 164259"/>
                    <a:gd name="connsiteX10" fmla="*/ 31981 w 187199"/>
                    <a:gd name="connsiteY10" fmla="*/ 30809 h 164259"/>
                    <a:gd name="connsiteX11" fmla="*/ 33488 w 187199"/>
                    <a:gd name="connsiteY11" fmla="*/ 73507 h 164259"/>
                    <a:gd name="connsiteX12" fmla="*/ 33488 w 187199"/>
                    <a:gd name="connsiteY12" fmla="*/ 164260 h 164259"/>
                    <a:gd name="connsiteX13" fmla="*/ 0 w 187199"/>
                    <a:gd name="connsiteY13" fmla="*/ 164260 h 164259"/>
                    <a:gd name="connsiteX14" fmla="*/ 0 w 187199"/>
                    <a:gd name="connsiteY14" fmla="*/ 0 h 164259"/>
                    <a:gd name="connsiteX15" fmla="*/ 55088 w 187199"/>
                    <a:gd name="connsiteY15" fmla="*/ 0 h 164259"/>
                    <a:gd name="connsiteX16" fmla="*/ 88577 w 187199"/>
                    <a:gd name="connsiteY16" fmla="*/ 97283 h 164259"/>
                    <a:gd name="connsiteX17" fmla="*/ 94437 w 187199"/>
                    <a:gd name="connsiteY17" fmla="*/ 120893 h 164259"/>
                    <a:gd name="connsiteX18" fmla="*/ 94437 w 187199"/>
                    <a:gd name="connsiteY18" fmla="*/ 120893 h 164259"/>
                    <a:gd name="connsiteX19" fmla="*/ 100967 w 187199"/>
                    <a:gd name="connsiteY19" fmla="*/ 97116 h 164259"/>
                    <a:gd name="connsiteX20" fmla="*/ 134455 w 187199"/>
                    <a:gd name="connsiteY20" fmla="*/ 0 h 164259"/>
                    <a:gd name="connsiteX21" fmla="*/ 187200 w 187199"/>
                    <a:gd name="connsiteY21" fmla="*/ 0 h 16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7199" h="164259">
                      <a:moveTo>
                        <a:pt x="187200" y="164260"/>
                      </a:moveTo>
                      <a:lnTo>
                        <a:pt x="150697" y="164260"/>
                      </a:lnTo>
                      <a:lnTo>
                        <a:pt x="150697" y="65972"/>
                      </a:lnTo>
                      <a:cubicBezTo>
                        <a:pt x="150697" y="55423"/>
                        <a:pt x="150697" y="43702"/>
                        <a:pt x="152037" y="30809"/>
                      </a:cubicBezTo>
                      <a:lnTo>
                        <a:pt x="151199" y="30809"/>
                      </a:lnTo>
                      <a:cubicBezTo>
                        <a:pt x="149893" y="38160"/>
                        <a:pt x="148152" y="45427"/>
                        <a:pt x="146009" y="52577"/>
                      </a:cubicBezTo>
                      <a:lnTo>
                        <a:pt x="107497" y="164260"/>
                      </a:lnTo>
                      <a:lnTo>
                        <a:pt x="77358" y="164260"/>
                      </a:lnTo>
                      <a:lnTo>
                        <a:pt x="38177" y="53748"/>
                      </a:lnTo>
                      <a:cubicBezTo>
                        <a:pt x="37172" y="50735"/>
                        <a:pt x="35497" y="43200"/>
                        <a:pt x="32986" y="30809"/>
                      </a:cubicBezTo>
                      <a:lnTo>
                        <a:pt x="31981" y="30809"/>
                      </a:lnTo>
                      <a:cubicBezTo>
                        <a:pt x="32986" y="47101"/>
                        <a:pt x="33488" y="61334"/>
                        <a:pt x="33488" y="73507"/>
                      </a:cubicBezTo>
                      <a:lnTo>
                        <a:pt x="33488" y="164260"/>
                      </a:lnTo>
                      <a:lnTo>
                        <a:pt x="0" y="164260"/>
                      </a:lnTo>
                      <a:lnTo>
                        <a:pt x="0" y="0"/>
                      </a:lnTo>
                      <a:lnTo>
                        <a:pt x="55088" y="0"/>
                      </a:lnTo>
                      <a:lnTo>
                        <a:pt x="88577" y="97283"/>
                      </a:lnTo>
                      <a:cubicBezTo>
                        <a:pt x="91155" y="104986"/>
                        <a:pt x="93114" y="112872"/>
                        <a:pt x="94437" y="120893"/>
                      </a:cubicBezTo>
                      <a:lnTo>
                        <a:pt x="94437" y="120893"/>
                      </a:lnTo>
                      <a:cubicBezTo>
                        <a:pt x="96128" y="112839"/>
                        <a:pt x="98322" y="104902"/>
                        <a:pt x="100967" y="97116"/>
                      </a:cubicBezTo>
                      <a:lnTo>
                        <a:pt x="134455" y="0"/>
                      </a:lnTo>
                      <a:lnTo>
                        <a:pt x="187200" y="0"/>
                      </a:lnTo>
                      <a:close/>
                    </a:path>
                  </a:pathLst>
                </a:custGeom>
                <a:solidFill>
                  <a:srgbClr val="1E1E1E"/>
                </a:solidFill>
                <a:ln w="16732"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202D8CC-D874-4630-9F30-3D2B546E7A30}"/>
                    </a:ext>
                  </a:extLst>
                </p:cNvPr>
                <p:cNvSpPr/>
                <p:nvPr/>
              </p:nvSpPr>
              <p:spPr>
                <a:xfrm>
                  <a:off x="7699265" y="3752858"/>
                  <a:ext cx="106366" cy="122961"/>
                </a:xfrm>
                <a:custGeom>
                  <a:avLst/>
                  <a:gdLst>
                    <a:gd name="connsiteX0" fmla="*/ 105027 w 106366"/>
                    <a:gd name="connsiteY0" fmla="*/ 119888 h 122961"/>
                    <a:gd name="connsiteX1" fmla="*/ 71539 w 106366"/>
                    <a:gd name="connsiteY1" fmla="*/ 119888 h 122961"/>
                    <a:gd name="connsiteX2" fmla="*/ 71539 w 106366"/>
                    <a:gd name="connsiteY2" fmla="*/ 103144 h 122961"/>
                    <a:gd name="connsiteX3" fmla="*/ 71539 w 106366"/>
                    <a:gd name="connsiteY3" fmla="*/ 103144 h 122961"/>
                    <a:gd name="connsiteX4" fmla="*/ 36711 w 106366"/>
                    <a:gd name="connsiteY4" fmla="*/ 122902 h 122961"/>
                    <a:gd name="connsiteX5" fmla="*/ 9753 w 106366"/>
                    <a:gd name="connsiteY5" fmla="*/ 113190 h 122961"/>
                    <a:gd name="connsiteX6" fmla="*/ 42 w 106366"/>
                    <a:gd name="connsiteY6" fmla="*/ 87404 h 122961"/>
                    <a:gd name="connsiteX7" fmla="*/ 40395 w 106366"/>
                    <a:gd name="connsiteY7" fmla="*/ 48056 h 122961"/>
                    <a:gd name="connsiteX8" fmla="*/ 72209 w 106366"/>
                    <a:gd name="connsiteY8" fmla="*/ 43702 h 122961"/>
                    <a:gd name="connsiteX9" fmla="*/ 51446 w 106366"/>
                    <a:gd name="connsiteY9" fmla="*/ 24614 h 122961"/>
                    <a:gd name="connsiteX10" fmla="*/ 11595 w 106366"/>
                    <a:gd name="connsiteY10" fmla="*/ 37005 h 122961"/>
                    <a:gd name="connsiteX11" fmla="*/ 11595 w 106366"/>
                    <a:gd name="connsiteY11" fmla="*/ 9712 h 122961"/>
                    <a:gd name="connsiteX12" fmla="*/ 32190 w 106366"/>
                    <a:gd name="connsiteY12" fmla="*/ 2846 h 122961"/>
                    <a:gd name="connsiteX13" fmla="*/ 56134 w 106366"/>
                    <a:gd name="connsiteY13" fmla="*/ 0 h 122961"/>
                    <a:gd name="connsiteX14" fmla="*/ 106367 w 106366"/>
                    <a:gd name="connsiteY14" fmla="*/ 50232 h 122961"/>
                    <a:gd name="connsiteX15" fmla="*/ 71539 w 106366"/>
                    <a:gd name="connsiteY15" fmla="*/ 72167 h 122961"/>
                    <a:gd name="connsiteX16" fmla="*/ 71539 w 106366"/>
                    <a:gd name="connsiteY16" fmla="*/ 64297 h 122961"/>
                    <a:gd name="connsiteX17" fmla="*/ 50274 w 106366"/>
                    <a:gd name="connsiteY17" fmla="*/ 67144 h 122961"/>
                    <a:gd name="connsiteX18" fmla="*/ 32693 w 106366"/>
                    <a:gd name="connsiteY18" fmla="*/ 83888 h 122961"/>
                    <a:gd name="connsiteX19" fmla="*/ 36879 w 106366"/>
                    <a:gd name="connsiteY19" fmla="*/ 93935 h 122961"/>
                    <a:gd name="connsiteX20" fmla="*/ 48599 w 106366"/>
                    <a:gd name="connsiteY20" fmla="*/ 97953 h 122961"/>
                    <a:gd name="connsiteX21" fmla="*/ 65344 w 106366"/>
                    <a:gd name="connsiteY21" fmla="*/ 90921 h 122961"/>
                    <a:gd name="connsiteX22" fmla="*/ 71036 w 106366"/>
                    <a:gd name="connsiteY22" fmla="*/ 72167 h 1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366" h="122961">
                      <a:moveTo>
                        <a:pt x="105027" y="119888"/>
                      </a:moveTo>
                      <a:lnTo>
                        <a:pt x="71539" y="119888"/>
                      </a:lnTo>
                      <a:lnTo>
                        <a:pt x="71539" y="103144"/>
                      </a:lnTo>
                      <a:lnTo>
                        <a:pt x="71539" y="103144"/>
                      </a:lnTo>
                      <a:cubicBezTo>
                        <a:pt x="64624" y="115802"/>
                        <a:pt x="51128" y="123454"/>
                        <a:pt x="36711" y="122902"/>
                      </a:cubicBezTo>
                      <a:cubicBezTo>
                        <a:pt x="26782" y="123471"/>
                        <a:pt x="17037" y="119972"/>
                        <a:pt x="9753" y="113190"/>
                      </a:cubicBezTo>
                      <a:cubicBezTo>
                        <a:pt x="3089" y="106308"/>
                        <a:pt x="-428" y="96965"/>
                        <a:pt x="42" y="87404"/>
                      </a:cubicBezTo>
                      <a:cubicBezTo>
                        <a:pt x="42" y="64632"/>
                        <a:pt x="13437" y="51572"/>
                        <a:pt x="40395" y="48056"/>
                      </a:cubicBezTo>
                      <a:lnTo>
                        <a:pt x="72209" y="43702"/>
                      </a:lnTo>
                      <a:cubicBezTo>
                        <a:pt x="72209" y="30977"/>
                        <a:pt x="65344" y="24614"/>
                        <a:pt x="51446" y="24614"/>
                      </a:cubicBezTo>
                      <a:cubicBezTo>
                        <a:pt x="37214" y="24614"/>
                        <a:pt x="23316" y="28934"/>
                        <a:pt x="11595" y="37005"/>
                      </a:cubicBezTo>
                      <a:lnTo>
                        <a:pt x="11595" y="9712"/>
                      </a:lnTo>
                      <a:cubicBezTo>
                        <a:pt x="18176" y="6647"/>
                        <a:pt x="25091" y="4337"/>
                        <a:pt x="32190" y="2846"/>
                      </a:cubicBezTo>
                      <a:cubicBezTo>
                        <a:pt x="40060" y="1072"/>
                        <a:pt x="48080" y="117"/>
                        <a:pt x="56134" y="0"/>
                      </a:cubicBezTo>
                      <a:cubicBezTo>
                        <a:pt x="89623" y="0"/>
                        <a:pt x="106367" y="16744"/>
                        <a:pt x="106367" y="50232"/>
                      </a:cubicBezTo>
                      <a:close/>
                      <a:moveTo>
                        <a:pt x="71539" y="72167"/>
                      </a:moveTo>
                      <a:lnTo>
                        <a:pt x="71539" y="64297"/>
                      </a:lnTo>
                      <a:lnTo>
                        <a:pt x="50274" y="67144"/>
                      </a:lnTo>
                      <a:cubicBezTo>
                        <a:pt x="38553" y="68651"/>
                        <a:pt x="32693" y="73842"/>
                        <a:pt x="32693" y="83888"/>
                      </a:cubicBezTo>
                      <a:cubicBezTo>
                        <a:pt x="32575" y="87689"/>
                        <a:pt x="34099" y="91339"/>
                        <a:pt x="36879" y="93935"/>
                      </a:cubicBezTo>
                      <a:cubicBezTo>
                        <a:pt x="40127" y="96731"/>
                        <a:pt x="44330" y="98154"/>
                        <a:pt x="48599" y="97953"/>
                      </a:cubicBezTo>
                      <a:cubicBezTo>
                        <a:pt x="54945" y="98187"/>
                        <a:pt x="61074" y="95609"/>
                        <a:pt x="65344" y="90921"/>
                      </a:cubicBezTo>
                      <a:cubicBezTo>
                        <a:pt x="69597" y="85646"/>
                        <a:pt x="71639" y="78915"/>
                        <a:pt x="71036" y="72167"/>
                      </a:cubicBezTo>
                      <a:close/>
                    </a:path>
                  </a:pathLst>
                </a:custGeom>
                <a:solidFill>
                  <a:srgbClr val="1E1E1E"/>
                </a:solidFill>
                <a:ln w="16732"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D572E87E-961D-45B4-8EFA-84651C032476}"/>
                    </a:ext>
                  </a:extLst>
                </p:cNvPr>
                <p:cNvSpPr/>
                <p:nvPr/>
              </p:nvSpPr>
              <p:spPr>
                <a:xfrm>
                  <a:off x="7832422" y="3752659"/>
                  <a:ext cx="113525" cy="120086"/>
                </a:xfrm>
                <a:custGeom>
                  <a:avLst/>
                  <a:gdLst>
                    <a:gd name="connsiteX0" fmla="*/ 113525 w 113525"/>
                    <a:gd name="connsiteY0" fmla="*/ 120086 h 120086"/>
                    <a:gd name="connsiteX1" fmla="*/ 77190 w 113525"/>
                    <a:gd name="connsiteY1" fmla="*/ 120086 h 120086"/>
                    <a:gd name="connsiteX2" fmla="*/ 77190 w 113525"/>
                    <a:gd name="connsiteY2" fmla="*/ 54952 h 120086"/>
                    <a:gd name="connsiteX3" fmla="*/ 57599 w 113525"/>
                    <a:gd name="connsiteY3" fmla="*/ 27659 h 120086"/>
                    <a:gd name="connsiteX4" fmla="*/ 42195 w 113525"/>
                    <a:gd name="connsiteY4" fmla="*/ 34859 h 120086"/>
                    <a:gd name="connsiteX5" fmla="*/ 36167 w 113525"/>
                    <a:gd name="connsiteY5" fmla="*/ 53110 h 120086"/>
                    <a:gd name="connsiteX6" fmla="*/ 36167 w 113525"/>
                    <a:gd name="connsiteY6" fmla="*/ 120086 h 120086"/>
                    <a:gd name="connsiteX7" fmla="*/ 0 w 113525"/>
                    <a:gd name="connsiteY7" fmla="*/ 120086 h 120086"/>
                    <a:gd name="connsiteX8" fmla="*/ 0 w 113525"/>
                    <a:gd name="connsiteY8" fmla="*/ 2877 h 120086"/>
                    <a:gd name="connsiteX9" fmla="*/ 36167 w 113525"/>
                    <a:gd name="connsiteY9" fmla="*/ 2877 h 120086"/>
                    <a:gd name="connsiteX10" fmla="*/ 36167 w 113525"/>
                    <a:gd name="connsiteY10" fmla="*/ 21296 h 120086"/>
                    <a:gd name="connsiteX11" fmla="*/ 36167 w 113525"/>
                    <a:gd name="connsiteY11" fmla="*/ 21296 h 120086"/>
                    <a:gd name="connsiteX12" fmla="*/ 73841 w 113525"/>
                    <a:gd name="connsiteY12" fmla="*/ 31 h 120086"/>
                    <a:gd name="connsiteX13" fmla="*/ 112688 w 113525"/>
                    <a:gd name="connsiteY13" fmla="*/ 48254 h 12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25" h="120086">
                      <a:moveTo>
                        <a:pt x="113525" y="120086"/>
                      </a:moveTo>
                      <a:lnTo>
                        <a:pt x="77190" y="120086"/>
                      </a:lnTo>
                      <a:lnTo>
                        <a:pt x="77190" y="54952"/>
                      </a:lnTo>
                      <a:cubicBezTo>
                        <a:pt x="77190" y="36701"/>
                        <a:pt x="70660" y="27659"/>
                        <a:pt x="57599" y="27659"/>
                      </a:cubicBezTo>
                      <a:cubicBezTo>
                        <a:pt x="51622" y="27508"/>
                        <a:pt x="45912" y="30170"/>
                        <a:pt x="42195" y="34859"/>
                      </a:cubicBezTo>
                      <a:cubicBezTo>
                        <a:pt x="38059" y="40033"/>
                        <a:pt x="35933" y="46496"/>
                        <a:pt x="36167" y="53110"/>
                      </a:cubicBezTo>
                      <a:lnTo>
                        <a:pt x="36167" y="120086"/>
                      </a:lnTo>
                      <a:lnTo>
                        <a:pt x="0" y="120086"/>
                      </a:lnTo>
                      <a:lnTo>
                        <a:pt x="0" y="2877"/>
                      </a:lnTo>
                      <a:lnTo>
                        <a:pt x="36167" y="2877"/>
                      </a:lnTo>
                      <a:lnTo>
                        <a:pt x="36167" y="21296"/>
                      </a:lnTo>
                      <a:lnTo>
                        <a:pt x="36167" y="21296"/>
                      </a:lnTo>
                      <a:cubicBezTo>
                        <a:pt x="43685" y="7650"/>
                        <a:pt x="58269" y="-572"/>
                        <a:pt x="73841" y="31"/>
                      </a:cubicBezTo>
                      <a:cubicBezTo>
                        <a:pt x="99795" y="31"/>
                        <a:pt x="112688" y="16775"/>
                        <a:pt x="112688" y="48254"/>
                      </a:cubicBezTo>
                      <a:close/>
                    </a:path>
                  </a:pathLst>
                </a:custGeom>
                <a:solidFill>
                  <a:srgbClr val="1E1E1E"/>
                </a:solidFill>
                <a:ln w="16732"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436D7774-B05E-445D-90AE-96C870D23237}"/>
                    </a:ext>
                  </a:extLst>
                </p:cNvPr>
                <p:cNvSpPr/>
                <p:nvPr/>
              </p:nvSpPr>
              <p:spPr>
                <a:xfrm>
                  <a:off x="7966847" y="3752858"/>
                  <a:ext cx="106355" cy="122964"/>
                </a:xfrm>
                <a:custGeom>
                  <a:avLst/>
                  <a:gdLst>
                    <a:gd name="connsiteX0" fmla="*/ 105853 w 106355"/>
                    <a:gd name="connsiteY0" fmla="*/ 119888 h 122964"/>
                    <a:gd name="connsiteX1" fmla="*/ 71528 w 106355"/>
                    <a:gd name="connsiteY1" fmla="*/ 119888 h 122964"/>
                    <a:gd name="connsiteX2" fmla="*/ 71528 w 106355"/>
                    <a:gd name="connsiteY2" fmla="*/ 103144 h 122964"/>
                    <a:gd name="connsiteX3" fmla="*/ 71528 w 106355"/>
                    <a:gd name="connsiteY3" fmla="*/ 103144 h 122964"/>
                    <a:gd name="connsiteX4" fmla="*/ 36700 w 106355"/>
                    <a:gd name="connsiteY4" fmla="*/ 122902 h 122964"/>
                    <a:gd name="connsiteX5" fmla="*/ 9910 w 106355"/>
                    <a:gd name="connsiteY5" fmla="*/ 113190 h 122964"/>
                    <a:gd name="connsiteX6" fmla="*/ 31 w 106355"/>
                    <a:gd name="connsiteY6" fmla="*/ 87404 h 122964"/>
                    <a:gd name="connsiteX7" fmla="*/ 40383 w 106355"/>
                    <a:gd name="connsiteY7" fmla="*/ 48056 h 122964"/>
                    <a:gd name="connsiteX8" fmla="*/ 72198 w 106355"/>
                    <a:gd name="connsiteY8" fmla="*/ 43702 h 122964"/>
                    <a:gd name="connsiteX9" fmla="*/ 51435 w 106355"/>
                    <a:gd name="connsiteY9" fmla="*/ 24614 h 122964"/>
                    <a:gd name="connsiteX10" fmla="*/ 11584 w 106355"/>
                    <a:gd name="connsiteY10" fmla="*/ 37005 h 122964"/>
                    <a:gd name="connsiteX11" fmla="*/ 11584 w 106355"/>
                    <a:gd name="connsiteY11" fmla="*/ 9712 h 122964"/>
                    <a:gd name="connsiteX12" fmla="*/ 32347 w 106355"/>
                    <a:gd name="connsiteY12" fmla="*/ 2846 h 122964"/>
                    <a:gd name="connsiteX13" fmla="*/ 56123 w 106355"/>
                    <a:gd name="connsiteY13" fmla="*/ 0 h 122964"/>
                    <a:gd name="connsiteX14" fmla="*/ 106355 w 106355"/>
                    <a:gd name="connsiteY14" fmla="*/ 50232 h 122964"/>
                    <a:gd name="connsiteX15" fmla="*/ 72365 w 106355"/>
                    <a:gd name="connsiteY15" fmla="*/ 72167 h 122964"/>
                    <a:gd name="connsiteX16" fmla="*/ 72365 w 106355"/>
                    <a:gd name="connsiteY16" fmla="*/ 64297 h 122964"/>
                    <a:gd name="connsiteX17" fmla="*/ 51100 w 106355"/>
                    <a:gd name="connsiteY17" fmla="*/ 67144 h 122964"/>
                    <a:gd name="connsiteX18" fmla="*/ 33519 w 106355"/>
                    <a:gd name="connsiteY18" fmla="*/ 83888 h 122964"/>
                    <a:gd name="connsiteX19" fmla="*/ 37872 w 106355"/>
                    <a:gd name="connsiteY19" fmla="*/ 93935 h 122964"/>
                    <a:gd name="connsiteX20" fmla="*/ 49425 w 106355"/>
                    <a:gd name="connsiteY20" fmla="*/ 97953 h 122964"/>
                    <a:gd name="connsiteX21" fmla="*/ 66170 w 106355"/>
                    <a:gd name="connsiteY21" fmla="*/ 90921 h 122964"/>
                    <a:gd name="connsiteX22" fmla="*/ 71695 w 106355"/>
                    <a:gd name="connsiteY22" fmla="*/ 72167 h 12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355" h="122964">
                      <a:moveTo>
                        <a:pt x="105853" y="119888"/>
                      </a:moveTo>
                      <a:lnTo>
                        <a:pt x="71528" y="119888"/>
                      </a:lnTo>
                      <a:lnTo>
                        <a:pt x="71528" y="103144"/>
                      </a:lnTo>
                      <a:lnTo>
                        <a:pt x="71528" y="103144"/>
                      </a:lnTo>
                      <a:cubicBezTo>
                        <a:pt x="64613" y="115802"/>
                        <a:pt x="51117" y="123454"/>
                        <a:pt x="36700" y="122902"/>
                      </a:cubicBezTo>
                      <a:cubicBezTo>
                        <a:pt x="26821" y="123488"/>
                        <a:pt x="17126" y="119972"/>
                        <a:pt x="9910" y="113190"/>
                      </a:cubicBezTo>
                      <a:cubicBezTo>
                        <a:pt x="3211" y="106325"/>
                        <a:pt x="-372" y="96999"/>
                        <a:pt x="31" y="87404"/>
                      </a:cubicBezTo>
                      <a:cubicBezTo>
                        <a:pt x="31" y="64632"/>
                        <a:pt x="13593" y="51572"/>
                        <a:pt x="40383" y="48056"/>
                      </a:cubicBezTo>
                      <a:lnTo>
                        <a:pt x="72198" y="43702"/>
                      </a:lnTo>
                      <a:cubicBezTo>
                        <a:pt x="72198" y="30977"/>
                        <a:pt x="65332" y="24614"/>
                        <a:pt x="51435" y="24614"/>
                      </a:cubicBezTo>
                      <a:cubicBezTo>
                        <a:pt x="37203" y="24631"/>
                        <a:pt x="23321" y="28951"/>
                        <a:pt x="11584" y="37005"/>
                      </a:cubicBezTo>
                      <a:lnTo>
                        <a:pt x="11584" y="9712"/>
                      </a:lnTo>
                      <a:cubicBezTo>
                        <a:pt x="18215" y="6614"/>
                        <a:pt x="25180" y="4320"/>
                        <a:pt x="32347" y="2846"/>
                      </a:cubicBezTo>
                      <a:cubicBezTo>
                        <a:pt x="40149" y="1072"/>
                        <a:pt x="48119" y="117"/>
                        <a:pt x="56123" y="0"/>
                      </a:cubicBezTo>
                      <a:cubicBezTo>
                        <a:pt x="89611" y="0"/>
                        <a:pt x="106355" y="16744"/>
                        <a:pt x="106355" y="50232"/>
                      </a:cubicBezTo>
                      <a:close/>
                      <a:moveTo>
                        <a:pt x="72365" y="72167"/>
                      </a:moveTo>
                      <a:lnTo>
                        <a:pt x="72365" y="64297"/>
                      </a:lnTo>
                      <a:lnTo>
                        <a:pt x="51100" y="67144"/>
                      </a:lnTo>
                      <a:cubicBezTo>
                        <a:pt x="39379" y="68651"/>
                        <a:pt x="33519" y="73842"/>
                        <a:pt x="33519" y="83888"/>
                      </a:cubicBezTo>
                      <a:cubicBezTo>
                        <a:pt x="33451" y="87706"/>
                        <a:pt x="35042" y="91373"/>
                        <a:pt x="37872" y="93935"/>
                      </a:cubicBezTo>
                      <a:cubicBezTo>
                        <a:pt x="41087" y="96681"/>
                        <a:pt x="45206" y="98121"/>
                        <a:pt x="49425" y="97953"/>
                      </a:cubicBezTo>
                      <a:cubicBezTo>
                        <a:pt x="55788" y="98254"/>
                        <a:pt x="61933" y="95676"/>
                        <a:pt x="66170" y="90921"/>
                      </a:cubicBezTo>
                      <a:cubicBezTo>
                        <a:pt x="70456" y="85663"/>
                        <a:pt x="72449" y="78915"/>
                        <a:pt x="71695" y="72167"/>
                      </a:cubicBezTo>
                      <a:close/>
                    </a:path>
                  </a:pathLst>
                </a:custGeom>
                <a:solidFill>
                  <a:srgbClr val="1E1E1E"/>
                </a:solidFill>
                <a:ln w="16732"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C5564C4D-5B00-4A84-95BA-135418590D11}"/>
                    </a:ext>
                  </a:extLst>
                </p:cNvPr>
                <p:cNvSpPr/>
                <p:nvPr/>
              </p:nvSpPr>
              <p:spPr>
                <a:xfrm>
                  <a:off x="8095032" y="3753810"/>
                  <a:ext cx="121590" cy="174708"/>
                </a:xfrm>
                <a:custGeom>
                  <a:avLst/>
                  <a:gdLst>
                    <a:gd name="connsiteX0" fmla="*/ 121500 w 121590"/>
                    <a:gd name="connsiteY0" fmla="*/ 106378 h 174708"/>
                    <a:gd name="connsiteX1" fmla="*/ 102579 w 121590"/>
                    <a:gd name="connsiteY1" fmla="*/ 156610 h 174708"/>
                    <a:gd name="connsiteX2" fmla="*/ 47826 w 121590"/>
                    <a:gd name="connsiteY2" fmla="*/ 174526 h 174708"/>
                    <a:gd name="connsiteX3" fmla="*/ 10319 w 121590"/>
                    <a:gd name="connsiteY3" fmla="*/ 167661 h 174708"/>
                    <a:gd name="connsiteX4" fmla="*/ 10319 w 121590"/>
                    <a:gd name="connsiteY4" fmla="*/ 137187 h 174708"/>
                    <a:gd name="connsiteX5" fmla="*/ 46821 w 121590"/>
                    <a:gd name="connsiteY5" fmla="*/ 147736 h 174708"/>
                    <a:gd name="connsiteX6" fmla="*/ 75286 w 121590"/>
                    <a:gd name="connsiteY6" fmla="*/ 138024 h 174708"/>
                    <a:gd name="connsiteX7" fmla="*/ 85333 w 121590"/>
                    <a:gd name="connsiteY7" fmla="*/ 111903 h 174708"/>
                    <a:gd name="connsiteX8" fmla="*/ 85333 w 121590"/>
                    <a:gd name="connsiteY8" fmla="*/ 102526 h 174708"/>
                    <a:gd name="connsiteX9" fmla="*/ 85333 w 121590"/>
                    <a:gd name="connsiteY9" fmla="*/ 102526 h 174708"/>
                    <a:gd name="connsiteX10" fmla="*/ 48830 w 121590"/>
                    <a:gd name="connsiteY10" fmla="*/ 122284 h 174708"/>
                    <a:gd name="connsiteX11" fmla="*/ 13333 w 121590"/>
                    <a:gd name="connsiteY11" fmla="*/ 106378 h 174708"/>
                    <a:gd name="connsiteX12" fmla="*/ 105 w 121590"/>
                    <a:gd name="connsiteY12" fmla="*/ 64182 h 174708"/>
                    <a:gd name="connsiteX13" fmla="*/ 14673 w 121590"/>
                    <a:gd name="connsiteY13" fmla="*/ 16796 h 174708"/>
                    <a:gd name="connsiteX14" fmla="*/ 53352 w 121590"/>
                    <a:gd name="connsiteY14" fmla="*/ 52 h 174708"/>
                    <a:gd name="connsiteX15" fmla="*/ 85333 w 121590"/>
                    <a:gd name="connsiteY15" fmla="*/ 16796 h 174708"/>
                    <a:gd name="connsiteX16" fmla="*/ 85333 w 121590"/>
                    <a:gd name="connsiteY16" fmla="*/ 16796 h 174708"/>
                    <a:gd name="connsiteX17" fmla="*/ 85333 w 121590"/>
                    <a:gd name="connsiteY17" fmla="*/ 3234 h 174708"/>
                    <a:gd name="connsiteX18" fmla="*/ 121500 w 121590"/>
                    <a:gd name="connsiteY18" fmla="*/ 3234 h 174708"/>
                    <a:gd name="connsiteX19" fmla="*/ 85835 w 121590"/>
                    <a:gd name="connsiteY19" fmla="*/ 63345 h 174708"/>
                    <a:gd name="connsiteX20" fmla="*/ 85835 w 121590"/>
                    <a:gd name="connsiteY20" fmla="*/ 54136 h 174708"/>
                    <a:gd name="connsiteX21" fmla="*/ 79137 w 121590"/>
                    <a:gd name="connsiteY21" fmla="*/ 35215 h 174708"/>
                    <a:gd name="connsiteX22" fmla="*/ 62393 w 121590"/>
                    <a:gd name="connsiteY22" fmla="*/ 27345 h 174708"/>
                    <a:gd name="connsiteX23" fmla="*/ 43473 w 121590"/>
                    <a:gd name="connsiteY23" fmla="*/ 36722 h 174708"/>
                    <a:gd name="connsiteX24" fmla="*/ 36608 w 121590"/>
                    <a:gd name="connsiteY24" fmla="*/ 63178 h 174708"/>
                    <a:gd name="connsiteX25" fmla="*/ 43138 w 121590"/>
                    <a:gd name="connsiteY25" fmla="*/ 86285 h 174708"/>
                    <a:gd name="connsiteX26" fmla="*/ 61054 w 121590"/>
                    <a:gd name="connsiteY26" fmla="*/ 94824 h 174708"/>
                    <a:gd name="connsiteX27" fmla="*/ 79137 w 121590"/>
                    <a:gd name="connsiteY27" fmla="*/ 86285 h 174708"/>
                    <a:gd name="connsiteX28" fmla="*/ 85835 w 121590"/>
                    <a:gd name="connsiteY28" fmla="*/ 62508 h 174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590" h="174708">
                      <a:moveTo>
                        <a:pt x="121500" y="106378"/>
                      </a:moveTo>
                      <a:cubicBezTo>
                        <a:pt x="122471" y="125030"/>
                        <a:pt x="115606" y="143231"/>
                        <a:pt x="102579" y="156610"/>
                      </a:cubicBezTo>
                      <a:cubicBezTo>
                        <a:pt x="87342" y="169469"/>
                        <a:pt x="67718" y="175899"/>
                        <a:pt x="47826" y="174526"/>
                      </a:cubicBezTo>
                      <a:cubicBezTo>
                        <a:pt x="34966" y="175062"/>
                        <a:pt x="22157" y="172718"/>
                        <a:pt x="10319" y="167661"/>
                      </a:cubicBezTo>
                      <a:lnTo>
                        <a:pt x="10319" y="137187"/>
                      </a:lnTo>
                      <a:cubicBezTo>
                        <a:pt x="21320" y="143901"/>
                        <a:pt x="33928" y="147551"/>
                        <a:pt x="46821" y="147736"/>
                      </a:cubicBezTo>
                      <a:cubicBezTo>
                        <a:pt x="57219" y="148422"/>
                        <a:pt x="67467" y="144923"/>
                        <a:pt x="75286" y="138024"/>
                      </a:cubicBezTo>
                      <a:cubicBezTo>
                        <a:pt x="82285" y="131192"/>
                        <a:pt x="85952" y="121665"/>
                        <a:pt x="85333" y="111903"/>
                      </a:cubicBezTo>
                      <a:lnTo>
                        <a:pt x="85333" y="102526"/>
                      </a:lnTo>
                      <a:lnTo>
                        <a:pt x="85333" y="102526"/>
                      </a:lnTo>
                      <a:cubicBezTo>
                        <a:pt x="77764" y="115369"/>
                        <a:pt x="63716" y="122971"/>
                        <a:pt x="48830" y="122284"/>
                      </a:cubicBezTo>
                      <a:cubicBezTo>
                        <a:pt x="35168" y="122837"/>
                        <a:pt x="22023" y="116943"/>
                        <a:pt x="13333" y="106378"/>
                      </a:cubicBezTo>
                      <a:cubicBezTo>
                        <a:pt x="3973" y="94372"/>
                        <a:pt x="-715" y="79386"/>
                        <a:pt x="105" y="64182"/>
                      </a:cubicBezTo>
                      <a:cubicBezTo>
                        <a:pt x="-816" y="47154"/>
                        <a:pt x="4342" y="30359"/>
                        <a:pt x="14673" y="16796"/>
                      </a:cubicBezTo>
                      <a:cubicBezTo>
                        <a:pt x="24300" y="5561"/>
                        <a:pt x="38567" y="-617"/>
                        <a:pt x="53352" y="52"/>
                      </a:cubicBezTo>
                      <a:cubicBezTo>
                        <a:pt x="66278" y="-651"/>
                        <a:pt x="78552" y="5779"/>
                        <a:pt x="85333" y="16796"/>
                      </a:cubicBezTo>
                      <a:lnTo>
                        <a:pt x="85333" y="16796"/>
                      </a:lnTo>
                      <a:lnTo>
                        <a:pt x="85333" y="3234"/>
                      </a:lnTo>
                      <a:lnTo>
                        <a:pt x="121500" y="3234"/>
                      </a:lnTo>
                      <a:close/>
                      <a:moveTo>
                        <a:pt x="85835" y="63345"/>
                      </a:moveTo>
                      <a:lnTo>
                        <a:pt x="85835" y="54136"/>
                      </a:lnTo>
                      <a:cubicBezTo>
                        <a:pt x="86036" y="47220"/>
                        <a:pt x="83642" y="40473"/>
                        <a:pt x="79137" y="35215"/>
                      </a:cubicBezTo>
                      <a:cubicBezTo>
                        <a:pt x="75052" y="30175"/>
                        <a:pt x="68890" y="27278"/>
                        <a:pt x="62393" y="27345"/>
                      </a:cubicBezTo>
                      <a:cubicBezTo>
                        <a:pt x="54926" y="27128"/>
                        <a:pt x="47826" y="30644"/>
                        <a:pt x="43473" y="36722"/>
                      </a:cubicBezTo>
                      <a:cubicBezTo>
                        <a:pt x="38466" y="44592"/>
                        <a:pt x="36055" y="53851"/>
                        <a:pt x="36608" y="63178"/>
                      </a:cubicBezTo>
                      <a:cubicBezTo>
                        <a:pt x="36172" y="71382"/>
                        <a:pt x="38466" y="79520"/>
                        <a:pt x="43138" y="86285"/>
                      </a:cubicBezTo>
                      <a:cubicBezTo>
                        <a:pt x="47357" y="91894"/>
                        <a:pt x="54038" y="95075"/>
                        <a:pt x="61054" y="94824"/>
                      </a:cubicBezTo>
                      <a:cubicBezTo>
                        <a:pt x="68103" y="95059"/>
                        <a:pt x="74834" y="91877"/>
                        <a:pt x="79137" y="86285"/>
                      </a:cubicBezTo>
                      <a:cubicBezTo>
                        <a:pt x="84161" y="79419"/>
                        <a:pt x="86538" y="70980"/>
                        <a:pt x="85835" y="62508"/>
                      </a:cubicBezTo>
                      <a:close/>
                    </a:path>
                  </a:pathLst>
                </a:custGeom>
                <a:solidFill>
                  <a:srgbClr val="1E1E1E"/>
                </a:solidFill>
                <a:ln w="16732"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EBDEA3B8-1C18-4D5E-8DB0-7CB7B18B459E}"/>
                    </a:ext>
                  </a:extLst>
                </p:cNvPr>
                <p:cNvSpPr/>
                <p:nvPr/>
              </p:nvSpPr>
              <p:spPr>
                <a:xfrm>
                  <a:off x="8239193" y="3752759"/>
                  <a:ext cx="112799" cy="122929"/>
                </a:xfrm>
                <a:custGeom>
                  <a:avLst/>
                  <a:gdLst>
                    <a:gd name="connsiteX0" fmla="*/ 112799 w 112799"/>
                    <a:gd name="connsiteY0" fmla="*/ 71596 h 122929"/>
                    <a:gd name="connsiteX1" fmla="*/ 36445 w 112799"/>
                    <a:gd name="connsiteY1" fmla="*/ 71596 h 122929"/>
                    <a:gd name="connsiteX2" fmla="*/ 68594 w 112799"/>
                    <a:gd name="connsiteY2" fmla="*/ 97215 h 122929"/>
                    <a:gd name="connsiteX3" fmla="*/ 102083 w 112799"/>
                    <a:gd name="connsiteY3" fmla="*/ 88005 h 122929"/>
                    <a:gd name="connsiteX4" fmla="*/ 102083 w 112799"/>
                    <a:gd name="connsiteY4" fmla="*/ 114126 h 122929"/>
                    <a:gd name="connsiteX5" fmla="*/ 59888 w 112799"/>
                    <a:gd name="connsiteY5" fmla="*/ 122833 h 122929"/>
                    <a:gd name="connsiteX6" fmla="*/ 15683 w 112799"/>
                    <a:gd name="connsiteY6" fmla="*/ 107094 h 122929"/>
                    <a:gd name="connsiteX7" fmla="*/ 111 w 112799"/>
                    <a:gd name="connsiteY7" fmla="*/ 63224 h 122929"/>
                    <a:gd name="connsiteX8" fmla="*/ 16855 w 112799"/>
                    <a:gd name="connsiteY8" fmla="*/ 16843 h 122929"/>
                    <a:gd name="connsiteX9" fmla="*/ 58548 w 112799"/>
                    <a:gd name="connsiteY9" fmla="*/ 99 h 122929"/>
                    <a:gd name="connsiteX10" fmla="*/ 98231 w 112799"/>
                    <a:gd name="connsiteY10" fmla="*/ 15336 h 122929"/>
                    <a:gd name="connsiteX11" fmla="*/ 112129 w 112799"/>
                    <a:gd name="connsiteY11" fmla="*/ 56527 h 122929"/>
                    <a:gd name="connsiteX12" fmla="*/ 79311 w 112799"/>
                    <a:gd name="connsiteY12" fmla="*/ 49494 h 122929"/>
                    <a:gd name="connsiteX13" fmla="*/ 58883 w 112799"/>
                    <a:gd name="connsiteY13" fmla="*/ 24210 h 122929"/>
                    <a:gd name="connsiteX14" fmla="*/ 43981 w 112799"/>
                    <a:gd name="connsiteY14" fmla="*/ 31410 h 122929"/>
                    <a:gd name="connsiteX15" fmla="*/ 36111 w 112799"/>
                    <a:gd name="connsiteY15" fmla="*/ 49494 h 12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799" h="122929">
                      <a:moveTo>
                        <a:pt x="112799" y="71596"/>
                      </a:moveTo>
                      <a:lnTo>
                        <a:pt x="36445" y="71596"/>
                      </a:lnTo>
                      <a:cubicBezTo>
                        <a:pt x="37668" y="88675"/>
                        <a:pt x="48384" y="97215"/>
                        <a:pt x="68594" y="97215"/>
                      </a:cubicBezTo>
                      <a:cubicBezTo>
                        <a:pt x="80399" y="97332"/>
                        <a:pt x="92003" y="94134"/>
                        <a:pt x="102083" y="88005"/>
                      </a:cubicBezTo>
                      <a:lnTo>
                        <a:pt x="102083" y="114126"/>
                      </a:lnTo>
                      <a:cubicBezTo>
                        <a:pt x="88922" y="120372"/>
                        <a:pt x="74455" y="123352"/>
                        <a:pt x="59888" y="122833"/>
                      </a:cubicBezTo>
                      <a:cubicBezTo>
                        <a:pt x="43629" y="123754"/>
                        <a:pt x="27706" y="118078"/>
                        <a:pt x="15683" y="107094"/>
                      </a:cubicBezTo>
                      <a:cubicBezTo>
                        <a:pt x="4783" y="95172"/>
                        <a:pt x="-843" y="79349"/>
                        <a:pt x="111" y="63224"/>
                      </a:cubicBezTo>
                      <a:cubicBezTo>
                        <a:pt x="-910" y="46128"/>
                        <a:pt x="5151" y="29351"/>
                        <a:pt x="16855" y="16843"/>
                      </a:cubicBezTo>
                      <a:cubicBezTo>
                        <a:pt x="27856" y="5758"/>
                        <a:pt x="42942" y="-286"/>
                        <a:pt x="58548" y="99"/>
                      </a:cubicBezTo>
                      <a:cubicBezTo>
                        <a:pt x="73367" y="-822"/>
                        <a:pt x="87850" y="4737"/>
                        <a:pt x="98231" y="15336"/>
                      </a:cubicBezTo>
                      <a:cubicBezTo>
                        <a:pt x="107976" y="26772"/>
                        <a:pt x="112949" y="41524"/>
                        <a:pt x="112129" y="56527"/>
                      </a:cubicBezTo>
                      <a:close/>
                      <a:moveTo>
                        <a:pt x="79311" y="49494"/>
                      </a:moveTo>
                      <a:cubicBezTo>
                        <a:pt x="79311" y="32750"/>
                        <a:pt x="72613" y="24210"/>
                        <a:pt x="58883" y="24210"/>
                      </a:cubicBezTo>
                      <a:cubicBezTo>
                        <a:pt x="53089" y="24294"/>
                        <a:pt x="47647" y="26923"/>
                        <a:pt x="43981" y="31410"/>
                      </a:cubicBezTo>
                      <a:cubicBezTo>
                        <a:pt x="39594" y="36517"/>
                        <a:pt x="36864" y="42813"/>
                        <a:pt x="36111" y="49494"/>
                      </a:cubicBezTo>
                      <a:close/>
                    </a:path>
                  </a:pathLst>
                </a:custGeom>
                <a:solidFill>
                  <a:srgbClr val="1E1E1E"/>
                </a:solidFill>
                <a:ln w="16732"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B73629C-E7C2-439D-BCE0-0A8B0EE75DF5}"/>
                    </a:ext>
                  </a:extLst>
                </p:cNvPr>
                <p:cNvSpPr/>
                <p:nvPr/>
              </p:nvSpPr>
              <p:spPr>
                <a:xfrm>
                  <a:off x="8368791" y="3699779"/>
                  <a:ext cx="121340" cy="175361"/>
                </a:xfrm>
                <a:custGeom>
                  <a:avLst/>
                  <a:gdLst>
                    <a:gd name="connsiteX0" fmla="*/ 121340 w 121340"/>
                    <a:gd name="connsiteY0" fmla="*/ 172967 h 175361"/>
                    <a:gd name="connsiteX1" fmla="*/ 85173 w 121340"/>
                    <a:gd name="connsiteY1" fmla="*/ 172967 h 175361"/>
                    <a:gd name="connsiteX2" fmla="*/ 85173 w 121340"/>
                    <a:gd name="connsiteY2" fmla="*/ 156223 h 175361"/>
                    <a:gd name="connsiteX3" fmla="*/ 85173 w 121340"/>
                    <a:gd name="connsiteY3" fmla="*/ 156223 h 175361"/>
                    <a:gd name="connsiteX4" fmla="*/ 48838 w 121340"/>
                    <a:gd name="connsiteY4" fmla="*/ 175311 h 175361"/>
                    <a:gd name="connsiteX5" fmla="*/ 13508 w 121340"/>
                    <a:gd name="connsiteY5" fmla="*/ 159739 h 175361"/>
                    <a:gd name="connsiteX6" fmla="*/ 113 w 121340"/>
                    <a:gd name="connsiteY6" fmla="*/ 116372 h 175361"/>
                    <a:gd name="connsiteX7" fmla="*/ 14847 w 121340"/>
                    <a:gd name="connsiteY7" fmla="*/ 69823 h 175361"/>
                    <a:gd name="connsiteX8" fmla="*/ 53526 w 121340"/>
                    <a:gd name="connsiteY8" fmla="*/ 53079 h 175361"/>
                    <a:gd name="connsiteX9" fmla="*/ 85173 w 121340"/>
                    <a:gd name="connsiteY9" fmla="*/ 69823 h 175361"/>
                    <a:gd name="connsiteX10" fmla="*/ 85173 w 121340"/>
                    <a:gd name="connsiteY10" fmla="*/ 69823 h 175361"/>
                    <a:gd name="connsiteX11" fmla="*/ 85173 w 121340"/>
                    <a:gd name="connsiteY11" fmla="*/ 0 h 175361"/>
                    <a:gd name="connsiteX12" fmla="*/ 121340 w 121340"/>
                    <a:gd name="connsiteY12" fmla="*/ 0 h 175361"/>
                    <a:gd name="connsiteX13" fmla="*/ 85842 w 121340"/>
                    <a:gd name="connsiteY13" fmla="*/ 115869 h 175361"/>
                    <a:gd name="connsiteX14" fmla="*/ 85842 w 121340"/>
                    <a:gd name="connsiteY14" fmla="*/ 107162 h 175361"/>
                    <a:gd name="connsiteX15" fmla="*/ 79145 w 121340"/>
                    <a:gd name="connsiteY15" fmla="*/ 88074 h 175361"/>
                    <a:gd name="connsiteX16" fmla="*/ 46025 w 121340"/>
                    <a:gd name="connsiteY16" fmla="*/ 86735 h 175361"/>
                    <a:gd name="connsiteX17" fmla="*/ 43145 w 121340"/>
                    <a:gd name="connsiteY17" fmla="*/ 89916 h 175361"/>
                    <a:gd name="connsiteX18" fmla="*/ 36447 w 121340"/>
                    <a:gd name="connsiteY18" fmla="*/ 115869 h 175361"/>
                    <a:gd name="connsiteX19" fmla="*/ 42977 w 121340"/>
                    <a:gd name="connsiteY19" fmla="*/ 139646 h 175361"/>
                    <a:gd name="connsiteX20" fmla="*/ 61061 w 121340"/>
                    <a:gd name="connsiteY20" fmla="*/ 148018 h 175361"/>
                    <a:gd name="connsiteX21" fmla="*/ 78978 w 121340"/>
                    <a:gd name="connsiteY21" fmla="*/ 139311 h 175361"/>
                    <a:gd name="connsiteX22" fmla="*/ 85842 w 121340"/>
                    <a:gd name="connsiteY22" fmla="*/ 115869 h 17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340" h="175361">
                      <a:moveTo>
                        <a:pt x="121340" y="172967"/>
                      </a:moveTo>
                      <a:lnTo>
                        <a:pt x="85173" y="172967"/>
                      </a:lnTo>
                      <a:lnTo>
                        <a:pt x="85173" y="156223"/>
                      </a:lnTo>
                      <a:lnTo>
                        <a:pt x="85173" y="156223"/>
                      </a:lnTo>
                      <a:cubicBezTo>
                        <a:pt x="77437" y="168730"/>
                        <a:pt x="63523" y="176048"/>
                        <a:pt x="48838" y="175311"/>
                      </a:cubicBezTo>
                      <a:cubicBezTo>
                        <a:pt x="35309" y="175763"/>
                        <a:pt x="22299" y="170036"/>
                        <a:pt x="13508" y="159739"/>
                      </a:cubicBezTo>
                      <a:cubicBezTo>
                        <a:pt x="3947" y="147382"/>
                        <a:pt x="-808" y="131977"/>
                        <a:pt x="113" y="116372"/>
                      </a:cubicBezTo>
                      <a:cubicBezTo>
                        <a:pt x="-641" y="99594"/>
                        <a:pt x="4567" y="83101"/>
                        <a:pt x="14847" y="69823"/>
                      </a:cubicBezTo>
                      <a:cubicBezTo>
                        <a:pt x="24475" y="58588"/>
                        <a:pt x="38741" y="52409"/>
                        <a:pt x="53526" y="53079"/>
                      </a:cubicBezTo>
                      <a:cubicBezTo>
                        <a:pt x="66420" y="52074"/>
                        <a:pt x="78743" y="58604"/>
                        <a:pt x="85173" y="69823"/>
                      </a:cubicBezTo>
                      <a:lnTo>
                        <a:pt x="85173" y="69823"/>
                      </a:lnTo>
                      <a:lnTo>
                        <a:pt x="85173" y="0"/>
                      </a:lnTo>
                      <a:lnTo>
                        <a:pt x="121340" y="0"/>
                      </a:lnTo>
                      <a:close/>
                      <a:moveTo>
                        <a:pt x="85842" y="115869"/>
                      </a:moveTo>
                      <a:lnTo>
                        <a:pt x="85842" y="107162"/>
                      </a:lnTo>
                      <a:cubicBezTo>
                        <a:pt x="86127" y="100180"/>
                        <a:pt x="83733" y="93348"/>
                        <a:pt x="79145" y="88074"/>
                      </a:cubicBezTo>
                      <a:cubicBezTo>
                        <a:pt x="70371" y="78563"/>
                        <a:pt x="55535" y="77961"/>
                        <a:pt x="46025" y="86735"/>
                      </a:cubicBezTo>
                      <a:cubicBezTo>
                        <a:pt x="44970" y="87706"/>
                        <a:pt x="43999" y="88760"/>
                        <a:pt x="43145" y="89916"/>
                      </a:cubicBezTo>
                      <a:cubicBezTo>
                        <a:pt x="38273" y="97669"/>
                        <a:pt x="35945" y="106727"/>
                        <a:pt x="36447" y="115869"/>
                      </a:cubicBezTo>
                      <a:cubicBezTo>
                        <a:pt x="35878" y="124308"/>
                        <a:pt x="38189" y="132680"/>
                        <a:pt x="42977" y="139646"/>
                      </a:cubicBezTo>
                      <a:cubicBezTo>
                        <a:pt x="47264" y="145238"/>
                        <a:pt x="54029" y="148370"/>
                        <a:pt x="61061" y="148018"/>
                      </a:cubicBezTo>
                      <a:cubicBezTo>
                        <a:pt x="68077" y="148152"/>
                        <a:pt x="74741" y="144920"/>
                        <a:pt x="78978" y="139311"/>
                      </a:cubicBezTo>
                      <a:cubicBezTo>
                        <a:pt x="83816" y="132479"/>
                        <a:pt x="86228" y="124225"/>
                        <a:pt x="85842" y="115869"/>
                      </a:cubicBezTo>
                      <a:close/>
                    </a:path>
                  </a:pathLst>
                </a:custGeom>
                <a:solidFill>
                  <a:srgbClr val="1E1E1E"/>
                </a:solidFill>
                <a:ln w="16732"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770D840B-A6E3-4CF1-955B-0EAA2AF64F7C}"/>
                    </a:ext>
                  </a:extLst>
                </p:cNvPr>
                <p:cNvSpPr/>
                <p:nvPr/>
              </p:nvSpPr>
              <p:spPr>
                <a:xfrm>
                  <a:off x="7475940" y="4034635"/>
                  <a:ext cx="76353" cy="119411"/>
                </a:xfrm>
                <a:custGeom>
                  <a:avLst/>
                  <a:gdLst>
                    <a:gd name="connsiteX0" fmla="*/ 76353 w 76353"/>
                    <a:gd name="connsiteY0" fmla="*/ 34854 h 119411"/>
                    <a:gd name="connsiteX1" fmla="*/ 61284 w 76353"/>
                    <a:gd name="connsiteY1" fmla="*/ 31170 h 119411"/>
                    <a:gd name="connsiteX2" fmla="*/ 42865 w 76353"/>
                    <a:gd name="connsiteY2" fmla="*/ 39877 h 119411"/>
                    <a:gd name="connsiteX3" fmla="*/ 36167 w 76353"/>
                    <a:gd name="connsiteY3" fmla="*/ 63319 h 119411"/>
                    <a:gd name="connsiteX4" fmla="*/ 36167 w 76353"/>
                    <a:gd name="connsiteY4" fmla="*/ 119412 h 119411"/>
                    <a:gd name="connsiteX5" fmla="*/ 0 w 76353"/>
                    <a:gd name="connsiteY5" fmla="*/ 119412 h 119411"/>
                    <a:gd name="connsiteX6" fmla="*/ 0 w 76353"/>
                    <a:gd name="connsiteY6" fmla="*/ 2203 h 119411"/>
                    <a:gd name="connsiteX7" fmla="*/ 36167 w 76353"/>
                    <a:gd name="connsiteY7" fmla="*/ 2203 h 119411"/>
                    <a:gd name="connsiteX8" fmla="*/ 36167 w 76353"/>
                    <a:gd name="connsiteY8" fmla="*/ 23970 h 119411"/>
                    <a:gd name="connsiteX9" fmla="*/ 36167 w 76353"/>
                    <a:gd name="connsiteY9" fmla="*/ 23970 h 119411"/>
                    <a:gd name="connsiteX10" fmla="*/ 66976 w 76353"/>
                    <a:gd name="connsiteY10" fmla="*/ 26 h 119411"/>
                    <a:gd name="connsiteX11" fmla="*/ 75851 w 76353"/>
                    <a:gd name="connsiteY11" fmla="*/ 1533 h 11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53" h="119411">
                      <a:moveTo>
                        <a:pt x="76353" y="34854"/>
                      </a:moveTo>
                      <a:cubicBezTo>
                        <a:pt x="71749" y="32292"/>
                        <a:pt x="66541" y="31019"/>
                        <a:pt x="61284" y="31170"/>
                      </a:cubicBezTo>
                      <a:cubicBezTo>
                        <a:pt x="54067" y="30819"/>
                        <a:pt x="47168" y="34084"/>
                        <a:pt x="42865" y="39877"/>
                      </a:cubicBezTo>
                      <a:cubicBezTo>
                        <a:pt x="38043" y="46709"/>
                        <a:pt x="35681" y="54964"/>
                        <a:pt x="36167" y="63319"/>
                      </a:cubicBezTo>
                      <a:lnTo>
                        <a:pt x="36167" y="119412"/>
                      </a:lnTo>
                      <a:lnTo>
                        <a:pt x="0" y="119412"/>
                      </a:lnTo>
                      <a:lnTo>
                        <a:pt x="0" y="2203"/>
                      </a:lnTo>
                      <a:lnTo>
                        <a:pt x="36167" y="2203"/>
                      </a:lnTo>
                      <a:lnTo>
                        <a:pt x="36167" y="23970"/>
                      </a:lnTo>
                      <a:lnTo>
                        <a:pt x="36167" y="23970"/>
                      </a:lnTo>
                      <a:cubicBezTo>
                        <a:pt x="39600" y="9788"/>
                        <a:pt x="52375" y="-141"/>
                        <a:pt x="66976" y="26"/>
                      </a:cubicBezTo>
                      <a:cubicBezTo>
                        <a:pt x="70007" y="-125"/>
                        <a:pt x="73038" y="378"/>
                        <a:pt x="75851" y="1533"/>
                      </a:cubicBezTo>
                      <a:close/>
                    </a:path>
                  </a:pathLst>
                </a:custGeom>
                <a:solidFill>
                  <a:srgbClr val="1E1E1E"/>
                </a:solidFill>
                <a:ln w="16732"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A9F7E36-D2BC-4A02-AC92-0C7B5F31C864}"/>
                    </a:ext>
                  </a:extLst>
                </p:cNvPr>
                <p:cNvSpPr/>
                <p:nvPr/>
              </p:nvSpPr>
              <p:spPr>
                <a:xfrm>
                  <a:off x="7562084" y="4034060"/>
                  <a:ext cx="113110" cy="123110"/>
                </a:xfrm>
                <a:custGeom>
                  <a:avLst/>
                  <a:gdLst>
                    <a:gd name="connsiteX0" fmla="*/ 113111 w 113110"/>
                    <a:gd name="connsiteY0" fmla="*/ 71596 h 123110"/>
                    <a:gd name="connsiteX1" fmla="*/ 36590 w 113110"/>
                    <a:gd name="connsiteY1" fmla="*/ 71596 h 123110"/>
                    <a:gd name="connsiteX2" fmla="*/ 68739 w 113110"/>
                    <a:gd name="connsiteY2" fmla="*/ 97215 h 123110"/>
                    <a:gd name="connsiteX3" fmla="*/ 102227 w 113110"/>
                    <a:gd name="connsiteY3" fmla="*/ 88005 h 123110"/>
                    <a:gd name="connsiteX4" fmla="*/ 102227 w 113110"/>
                    <a:gd name="connsiteY4" fmla="*/ 114126 h 123110"/>
                    <a:gd name="connsiteX5" fmla="*/ 60032 w 113110"/>
                    <a:gd name="connsiteY5" fmla="*/ 122833 h 123110"/>
                    <a:gd name="connsiteX6" fmla="*/ 272 w 113110"/>
                    <a:gd name="connsiteY6" fmla="*/ 73974 h 123110"/>
                    <a:gd name="connsiteX7" fmla="*/ 256 w 113110"/>
                    <a:gd name="connsiteY7" fmla="*/ 63224 h 123110"/>
                    <a:gd name="connsiteX8" fmla="*/ 17000 w 113110"/>
                    <a:gd name="connsiteY8" fmla="*/ 16843 h 123110"/>
                    <a:gd name="connsiteX9" fmla="*/ 58692 w 113110"/>
                    <a:gd name="connsiteY9" fmla="*/ 99 h 123110"/>
                    <a:gd name="connsiteX10" fmla="*/ 98376 w 113110"/>
                    <a:gd name="connsiteY10" fmla="*/ 15336 h 123110"/>
                    <a:gd name="connsiteX11" fmla="*/ 112441 w 113110"/>
                    <a:gd name="connsiteY11" fmla="*/ 56526 h 123110"/>
                    <a:gd name="connsiteX12" fmla="*/ 79623 w 113110"/>
                    <a:gd name="connsiteY12" fmla="*/ 49494 h 123110"/>
                    <a:gd name="connsiteX13" fmla="*/ 59362 w 113110"/>
                    <a:gd name="connsiteY13" fmla="*/ 24210 h 123110"/>
                    <a:gd name="connsiteX14" fmla="*/ 44293 w 113110"/>
                    <a:gd name="connsiteY14" fmla="*/ 31410 h 123110"/>
                    <a:gd name="connsiteX15" fmla="*/ 36590 w 113110"/>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10" h="123110">
                      <a:moveTo>
                        <a:pt x="113111" y="71596"/>
                      </a:moveTo>
                      <a:lnTo>
                        <a:pt x="36590" y="71596"/>
                      </a:lnTo>
                      <a:cubicBezTo>
                        <a:pt x="37812" y="88675"/>
                        <a:pt x="48529" y="97215"/>
                        <a:pt x="68739" y="97215"/>
                      </a:cubicBezTo>
                      <a:cubicBezTo>
                        <a:pt x="80543" y="97332"/>
                        <a:pt x="92147" y="94134"/>
                        <a:pt x="102227" y="88005"/>
                      </a:cubicBezTo>
                      <a:lnTo>
                        <a:pt x="102227" y="114126"/>
                      </a:lnTo>
                      <a:cubicBezTo>
                        <a:pt x="89066" y="120372"/>
                        <a:pt x="74600" y="123352"/>
                        <a:pt x="60032" y="122833"/>
                      </a:cubicBezTo>
                      <a:cubicBezTo>
                        <a:pt x="30043" y="125847"/>
                        <a:pt x="3286" y="103962"/>
                        <a:pt x="272" y="73974"/>
                      </a:cubicBezTo>
                      <a:cubicBezTo>
                        <a:pt x="-80" y="70390"/>
                        <a:pt x="-96" y="66791"/>
                        <a:pt x="256" y="63224"/>
                      </a:cubicBezTo>
                      <a:cubicBezTo>
                        <a:pt x="-682" y="46128"/>
                        <a:pt x="5362" y="29401"/>
                        <a:pt x="17000" y="16843"/>
                      </a:cubicBezTo>
                      <a:cubicBezTo>
                        <a:pt x="28034" y="5808"/>
                        <a:pt x="43087" y="-236"/>
                        <a:pt x="58692" y="99"/>
                      </a:cubicBezTo>
                      <a:cubicBezTo>
                        <a:pt x="73511" y="-822"/>
                        <a:pt x="87995" y="4737"/>
                        <a:pt x="98376" y="15336"/>
                      </a:cubicBezTo>
                      <a:cubicBezTo>
                        <a:pt x="108239" y="26722"/>
                        <a:pt x="113278" y="41490"/>
                        <a:pt x="112441" y="56526"/>
                      </a:cubicBezTo>
                      <a:close/>
                      <a:moveTo>
                        <a:pt x="79623" y="49494"/>
                      </a:moveTo>
                      <a:cubicBezTo>
                        <a:pt x="79623" y="32750"/>
                        <a:pt x="72925" y="24210"/>
                        <a:pt x="59362" y="24210"/>
                      </a:cubicBezTo>
                      <a:cubicBezTo>
                        <a:pt x="53519" y="24260"/>
                        <a:pt x="48010" y="26906"/>
                        <a:pt x="44293" y="31410"/>
                      </a:cubicBezTo>
                      <a:cubicBezTo>
                        <a:pt x="39889" y="36467"/>
                        <a:pt x="37193" y="42796"/>
                        <a:pt x="36590" y="49494"/>
                      </a:cubicBezTo>
                      <a:close/>
                    </a:path>
                  </a:pathLst>
                </a:custGeom>
                <a:solidFill>
                  <a:srgbClr val="1E1E1E"/>
                </a:solidFill>
                <a:ln w="16732"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E9F917C-6238-4701-A892-61CC76A9D31E}"/>
                    </a:ext>
                  </a:extLst>
                </p:cNvPr>
                <p:cNvSpPr/>
                <p:nvPr/>
              </p:nvSpPr>
              <p:spPr>
                <a:xfrm>
                  <a:off x="7691917" y="4034158"/>
                  <a:ext cx="90284" cy="122436"/>
                </a:xfrm>
                <a:custGeom>
                  <a:avLst/>
                  <a:gdLst>
                    <a:gd name="connsiteX0" fmla="*/ 22 w 90284"/>
                    <a:gd name="connsiteY0" fmla="*/ 116707 h 122436"/>
                    <a:gd name="connsiteX1" fmla="*/ 22 w 90284"/>
                    <a:gd name="connsiteY1" fmla="*/ 87405 h 122436"/>
                    <a:gd name="connsiteX2" fmla="*/ 17770 w 90284"/>
                    <a:gd name="connsiteY2" fmla="*/ 95442 h 122436"/>
                    <a:gd name="connsiteX3" fmla="*/ 34515 w 90284"/>
                    <a:gd name="connsiteY3" fmla="*/ 98121 h 122436"/>
                    <a:gd name="connsiteX4" fmla="*/ 49752 w 90284"/>
                    <a:gd name="connsiteY4" fmla="*/ 95442 h 122436"/>
                    <a:gd name="connsiteX5" fmla="*/ 55277 w 90284"/>
                    <a:gd name="connsiteY5" fmla="*/ 87405 h 122436"/>
                    <a:gd name="connsiteX6" fmla="*/ 52766 w 90284"/>
                    <a:gd name="connsiteY6" fmla="*/ 81712 h 122436"/>
                    <a:gd name="connsiteX7" fmla="*/ 46236 w 90284"/>
                    <a:gd name="connsiteY7" fmla="*/ 77693 h 122436"/>
                    <a:gd name="connsiteX8" fmla="*/ 37528 w 90284"/>
                    <a:gd name="connsiteY8" fmla="*/ 74679 h 122436"/>
                    <a:gd name="connsiteX9" fmla="*/ 28487 w 90284"/>
                    <a:gd name="connsiteY9" fmla="*/ 71498 h 122436"/>
                    <a:gd name="connsiteX10" fmla="*/ 16264 w 90284"/>
                    <a:gd name="connsiteY10" fmla="*/ 65805 h 122436"/>
                    <a:gd name="connsiteX11" fmla="*/ 7389 w 90284"/>
                    <a:gd name="connsiteY11" fmla="*/ 58772 h 122436"/>
                    <a:gd name="connsiteX12" fmla="*/ 1863 w 90284"/>
                    <a:gd name="connsiteY12" fmla="*/ 49563 h 122436"/>
                    <a:gd name="connsiteX13" fmla="*/ 22 w 90284"/>
                    <a:gd name="connsiteY13" fmla="*/ 37005 h 122436"/>
                    <a:gd name="connsiteX14" fmla="*/ 4208 w 90284"/>
                    <a:gd name="connsiteY14" fmla="*/ 20261 h 122436"/>
                    <a:gd name="connsiteX15" fmla="*/ 15594 w 90284"/>
                    <a:gd name="connsiteY15" fmla="*/ 8707 h 122436"/>
                    <a:gd name="connsiteX16" fmla="*/ 32338 w 90284"/>
                    <a:gd name="connsiteY16" fmla="*/ 2010 h 122436"/>
                    <a:gd name="connsiteX17" fmla="*/ 51593 w 90284"/>
                    <a:gd name="connsiteY17" fmla="*/ 0 h 122436"/>
                    <a:gd name="connsiteX18" fmla="*/ 83072 w 90284"/>
                    <a:gd name="connsiteY18" fmla="*/ 4689 h 122436"/>
                    <a:gd name="connsiteX19" fmla="*/ 83072 w 90284"/>
                    <a:gd name="connsiteY19" fmla="*/ 32484 h 122436"/>
                    <a:gd name="connsiteX20" fmla="*/ 68505 w 90284"/>
                    <a:gd name="connsiteY20" fmla="*/ 26623 h 122436"/>
                    <a:gd name="connsiteX21" fmla="*/ 53101 w 90284"/>
                    <a:gd name="connsiteY21" fmla="*/ 24614 h 122436"/>
                    <a:gd name="connsiteX22" fmla="*/ 46403 w 90284"/>
                    <a:gd name="connsiteY22" fmla="*/ 24614 h 122436"/>
                    <a:gd name="connsiteX23" fmla="*/ 40877 w 90284"/>
                    <a:gd name="connsiteY23" fmla="*/ 26456 h 122436"/>
                    <a:gd name="connsiteX24" fmla="*/ 37026 w 90284"/>
                    <a:gd name="connsiteY24" fmla="*/ 29637 h 122436"/>
                    <a:gd name="connsiteX25" fmla="*/ 35687 w 90284"/>
                    <a:gd name="connsiteY25" fmla="*/ 33823 h 122436"/>
                    <a:gd name="connsiteX26" fmla="*/ 37696 w 90284"/>
                    <a:gd name="connsiteY26" fmla="*/ 39349 h 122436"/>
                    <a:gd name="connsiteX27" fmla="*/ 43054 w 90284"/>
                    <a:gd name="connsiteY27" fmla="*/ 43368 h 122436"/>
                    <a:gd name="connsiteX28" fmla="*/ 50422 w 90284"/>
                    <a:gd name="connsiteY28" fmla="*/ 46382 h 122436"/>
                    <a:gd name="connsiteX29" fmla="*/ 58459 w 90284"/>
                    <a:gd name="connsiteY29" fmla="*/ 49061 h 122436"/>
                    <a:gd name="connsiteX30" fmla="*/ 71519 w 90284"/>
                    <a:gd name="connsiteY30" fmla="*/ 54419 h 122436"/>
                    <a:gd name="connsiteX31" fmla="*/ 81565 w 90284"/>
                    <a:gd name="connsiteY31" fmla="*/ 61451 h 122436"/>
                    <a:gd name="connsiteX32" fmla="*/ 88096 w 90284"/>
                    <a:gd name="connsiteY32" fmla="*/ 70828 h 122436"/>
                    <a:gd name="connsiteX33" fmla="*/ 90273 w 90284"/>
                    <a:gd name="connsiteY33" fmla="*/ 83721 h 122436"/>
                    <a:gd name="connsiteX34" fmla="*/ 85752 w 90284"/>
                    <a:gd name="connsiteY34" fmla="*/ 101470 h 122436"/>
                    <a:gd name="connsiteX35" fmla="*/ 73696 w 90284"/>
                    <a:gd name="connsiteY35" fmla="*/ 113525 h 122436"/>
                    <a:gd name="connsiteX36" fmla="*/ 56952 w 90284"/>
                    <a:gd name="connsiteY36" fmla="*/ 120223 h 122436"/>
                    <a:gd name="connsiteX37" fmla="*/ 36524 w 90284"/>
                    <a:gd name="connsiteY37" fmla="*/ 122400 h 122436"/>
                    <a:gd name="connsiteX38" fmla="*/ 22 w 90284"/>
                    <a:gd name="connsiteY38" fmla="*/ 116707 h 12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0284" h="122436">
                      <a:moveTo>
                        <a:pt x="22" y="116707"/>
                      </a:moveTo>
                      <a:lnTo>
                        <a:pt x="22" y="87405"/>
                      </a:lnTo>
                      <a:cubicBezTo>
                        <a:pt x="5531" y="90904"/>
                        <a:pt x="11508" y="93617"/>
                        <a:pt x="17770" y="95442"/>
                      </a:cubicBezTo>
                      <a:cubicBezTo>
                        <a:pt x="23179" y="97183"/>
                        <a:pt x="28822" y="98070"/>
                        <a:pt x="34515" y="98121"/>
                      </a:cubicBezTo>
                      <a:cubicBezTo>
                        <a:pt x="39722" y="98355"/>
                        <a:pt x="44930" y="97451"/>
                        <a:pt x="49752" y="95442"/>
                      </a:cubicBezTo>
                      <a:cubicBezTo>
                        <a:pt x="53117" y="94219"/>
                        <a:pt x="55344" y="90988"/>
                        <a:pt x="55277" y="87405"/>
                      </a:cubicBezTo>
                      <a:cubicBezTo>
                        <a:pt x="55294" y="85228"/>
                        <a:pt x="54390" y="83152"/>
                        <a:pt x="52766" y="81712"/>
                      </a:cubicBezTo>
                      <a:cubicBezTo>
                        <a:pt x="50823" y="80037"/>
                        <a:pt x="48613" y="78681"/>
                        <a:pt x="46236" y="77693"/>
                      </a:cubicBezTo>
                      <a:cubicBezTo>
                        <a:pt x="43423" y="76471"/>
                        <a:pt x="40509" y="75449"/>
                        <a:pt x="37528" y="74679"/>
                      </a:cubicBezTo>
                      <a:lnTo>
                        <a:pt x="28487" y="71498"/>
                      </a:lnTo>
                      <a:cubicBezTo>
                        <a:pt x="24267" y="69924"/>
                        <a:pt x="20182" y="68032"/>
                        <a:pt x="16264" y="65805"/>
                      </a:cubicBezTo>
                      <a:cubicBezTo>
                        <a:pt x="12931" y="63980"/>
                        <a:pt x="9934" y="61602"/>
                        <a:pt x="7389" y="58772"/>
                      </a:cubicBezTo>
                      <a:cubicBezTo>
                        <a:pt x="4894" y="56143"/>
                        <a:pt x="3002" y="52995"/>
                        <a:pt x="1863" y="49563"/>
                      </a:cubicBezTo>
                      <a:cubicBezTo>
                        <a:pt x="507" y="45527"/>
                        <a:pt x="-129" y="41274"/>
                        <a:pt x="22" y="37005"/>
                      </a:cubicBezTo>
                      <a:cubicBezTo>
                        <a:pt x="-112" y="31144"/>
                        <a:pt x="1328" y="25368"/>
                        <a:pt x="4208" y="20261"/>
                      </a:cubicBezTo>
                      <a:cubicBezTo>
                        <a:pt x="7071" y="15589"/>
                        <a:pt x="10956" y="11638"/>
                        <a:pt x="15594" y="8707"/>
                      </a:cubicBezTo>
                      <a:cubicBezTo>
                        <a:pt x="20784" y="5610"/>
                        <a:pt x="26444" y="3349"/>
                        <a:pt x="32338" y="2010"/>
                      </a:cubicBezTo>
                      <a:cubicBezTo>
                        <a:pt x="38667" y="653"/>
                        <a:pt x="45130" y="-16"/>
                        <a:pt x="51593" y="0"/>
                      </a:cubicBezTo>
                      <a:cubicBezTo>
                        <a:pt x="62260" y="34"/>
                        <a:pt x="72859" y="1608"/>
                        <a:pt x="83072" y="4689"/>
                      </a:cubicBezTo>
                      <a:lnTo>
                        <a:pt x="83072" y="32484"/>
                      </a:lnTo>
                      <a:cubicBezTo>
                        <a:pt x="78552" y="29771"/>
                        <a:pt x="73646" y="27796"/>
                        <a:pt x="68505" y="26623"/>
                      </a:cubicBezTo>
                      <a:cubicBezTo>
                        <a:pt x="63465" y="25317"/>
                        <a:pt x="58291" y="24648"/>
                        <a:pt x="53101" y="24614"/>
                      </a:cubicBezTo>
                      <a:cubicBezTo>
                        <a:pt x="50873" y="24430"/>
                        <a:pt x="48630" y="24430"/>
                        <a:pt x="46403" y="24614"/>
                      </a:cubicBezTo>
                      <a:cubicBezTo>
                        <a:pt x="44477" y="24966"/>
                        <a:pt x="42619" y="25585"/>
                        <a:pt x="40877" y="26456"/>
                      </a:cubicBezTo>
                      <a:cubicBezTo>
                        <a:pt x="39320" y="27143"/>
                        <a:pt x="37997" y="28248"/>
                        <a:pt x="37026" y="29637"/>
                      </a:cubicBezTo>
                      <a:cubicBezTo>
                        <a:pt x="36088" y="30826"/>
                        <a:pt x="35620" y="32317"/>
                        <a:pt x="35687" y="33823"/>
                      </a:cubicBezTo>
                      <a:cubicBezTo>
                        <a:pt x="35637" y="35850"/>
                        <a:pt x="36357" y="37825"/>
                        <a:pt x="37696" y="39349"/>
                      </a:cubicBezTo>
                      <a:cubicBezTo>
                        <a:pt x="39237" y="40990"/>
                        <a:pt x="41045" y="42346"/>
                        <a:pt x="43054" y="43368"/>
                      </a:cubicBezTo>
                      <a:lnTo>
                        <a:pt x="50422" y="46382"/>
                      </a:lnTo>
                      <a:cubicBezTo>
                        <a:pt x="53101" y="46382"/>
                        <a:pt x="55947" y="48056"/>
                        <a:pt x="58459" y="49061"/>
                      </a:cubicBezTo>
                      <a:cubicBezTo>
                        <a:pt x="62913" y="50601"/>
                        <a:pt x="67266" y="52393"/>
                        <a:pt x="71519" y="54419"/>
                      </a:cubicBezTo>
                      <a:cubicBezTo>
                        <a:pt x="75219" y="56210"/>
                        <a:pt x="78619" y="58588"/>
                        <a:pt x="81565" y="61451"/>
                      </a:cubicBezTo>
                      <a:cubicBezTo>
                        <a:pt x="84362" y="64097"/>
                        <a:pt x="86589" y="67278"/>
                        <a:pt x="88096" y="70828"/>
                      </a:cubicBezTo>
                      <a:cubicBezTo>
                        <a:pt x="89586" y="74964"/>
                        <a:pt x="90323" y="79334"/>
                        <a:pt x="90273" y="83721"/>
                      </a:cubicBezTo>
                      <a:cubicBezTo>
                        <a:pt x="90440" y="89950"/>
                        <a:pt x="88883" y="96095"/>
                        <a:pt x="85752" y="101470"/>
                      </a:cubicBezTo>
                      <a:cubicBezTo>
                        <a:pt x="82704" y="106359"/>
                        <a:pt x="78585" y="110478"/>
                        <a:pt x="73696" y="113525"/>
                      </a:cubicBezTo>
                      <a:cubicBezTo>
                        <a:pt x="68522" y="116673"/>
                        <a:pt x="62862" y="118934"/>
                        <a:pt x="56952" y="120223"/>
                      </a:cubicBezTo>
                      <a:cubicBezTo>
                        <a:pt x="50254" y="121713"/>
                        <a:pt x="43389" y="122450"/>
                        <a:pt x="36524" y="122400"/>
                      </a:cubicBezTo>
                      <a:cubicBezTo>
                        <a:pt x="24116" y="122735"/>
                        <a:pt x="11743" y="120809"/>
                        <a:pt x="22" y="116707"/>
                      </a:cubicBezTo>
                      <a:close/>
                    </a:path>
                  </a:pathLst>
                </a:custGeom>
                <a:solidFill>
                  <a:srgbClr val="1E1E1E"/>
                </a:solidFill>
                <a:ln w="16732"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4A05DAE0-3813-4E77-85F9-2908F82B6EC6}"/>
                    </a:ext>
                  </a:extLst>
                </p:cNvPr>
                <p:cNvSpPr/>
                <p:nvPr/>
              </p:nvSpPr>
              <p:spPr>
                <a:xfrm>
                  <a:off x="7795928" y="4033230"/>
                  <a:ext cx="127180" cy="123745"/>
                </a:xfrm>
                <a:custGeom>
                  <a:avLst/>
                  <a:gdLst>
                    <a:gd name="connsiteX0" fmla="*/ 63452 w 127180"/>
                    <a:gd name="connsiteY0" fmla="*/ 123663 h 123745"/>
                    <a:gd name="connsiteX1" fmla="*/ 17405 w 127180"/>
                    <a:gd name="connsiteY1" fmla="*/ 106919 h 123745"/>
                    <a:gd name="connsiteX2" fmla="*/ 17405 w 127180"/>
                    <a:gd name="connsiteY2" fmla="*/ 16836 h 123745"/>
                    <a:gd name="connsiteX3" fmla="*/ 64456 w 127180"/>
                    <a:gd name="connsiteY3" fmla="*/ 91 h 123745"/>
                    <a:gd name="connsiteX4" fmla="*/ 110335 w 127180"/>
                    <a:gd name="connsiteY4" fmla="*/ 16836 h 123745"/>
                    <a:gd name="connsiteX5" fmla="*/ 127079 w 127180"/>
                    <a:gd name="connsiteY5" fmla="*/ 60203 h 123745"/>
                    <a:gd name="connsiteX6" fmla="*/ 110335 w 127180"/>
                    <a:gd name="connsiteY6" fmla="*/ 106417 h 123745"/>
                    <a:gd name="connsiteX7" fmla="*/ 63452 w 127180"/>
                    <a:gd name="connsiteY7" fmla="*/ 123663 h 123745"/>
                    <a:gd name="connsiteX8" fmla="*/ 64289 w 127180"/>
                    <a:gd name="connsiteY8" fmla="*/ 28389 h 123745"/>
                    <a:gd name="connsiteX9" fmla="*/ 44363 w 127180"/>
                    <a:gd name="connsiteY9" fmla="*/ 37263 h 123745"/>
                    <a:gd name="connsiteX10" fmla="*/ 37331 w 127180"/>
                    <a:gd name="connsiteY10" fmla="*/ 62212 h 123745"/>
                    <a:gd name="connsiteX11" fmla="*/ 64456 w 127180"/>
                    <a:gd name="connsiteY11" fmla="*/ 95701 h 123745"/>
                    <a:gd name="connsiteX12" fmla="*/ 90577 w 127180"/>
                    <a:gd name="connsiteY12" fmla="*/ 61040 h 123745"/>
                    <a:gd name="connsiteX13" fmla="*/ 64624 w 127180"/>
                    <a:gd name="connsiteY13" fmla="*/ 27887 h 12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180" h="123745">
                      <a:moveTo>
                        <a:pt x="63452" y="123663"/>
                      </a:moveTo>
                      <a:cubicBezTo>
                        <a:pt x="46473" y="124534"/>
                        <a:pt x="29863" y="118489"/>
                        <a:pt x="17405" y="106919"/>
                      </a:cubicBezTo>
                      <a:cubicBezTo>
                        <a:pt x="-5802" y="81384"/>
                        <a:pt x="-5802" y="42371"/>
                        <a:pt x="17405" y="16836"/>
                      </a:cubicBezTo>
                      <a:cubicBezTo>
                        <a:pt x="30248" y="5249"/>
                        <a:pt x="47177" y="-779"/>
                        <a:pt x="64456" y="91"/>
                      </a:cubicBezTo>
                      <a:cubicBezTo>
                        <a:pt x="81401" y="-829"/>
                        <a:pt x="97961" y="5232"/>
                        <a:pt x="110335" y="16836"/>
                      </a:cubicBezTo>
                      <a:cubicBezTo>
                        <a:pt x="121688" y="28339"/>
                        <a:pt x="127749" y="44045"/>
                        <a:pt x="127079" y="60203"/>
                      </a:cubicBezTo>
                      <a:cubicBezTo>
                        <a:pt x="128050" y="77248"/>
                        <a:pt x="122006" y="93942"/>
                        <a:pt x="110335" y="106417"/>
                      </a:cubicBezTo>
                      <a:cubicBezTo>
                        <a:pt x="97660" y="118238"/>
                        <a:pt x="80765" y="124450"/>
                        <a:pt x="63452" y="123663"/>
                      </a:cubicBezTo>
                      <a:close/>
                      <a:moveTo>
                        <a:pt x="64289" y="28389"/>
                      </a:moveTo>
                      <a:cubicBezTo>
                        <a:pt x="56620" y="28004"/>
                        <a:pt x="49219" y="31302"/>
                        <a:pt x="44363" y="37263"/>
                      </a:cubicBezTo>
                      <a:cubicBezTo>
                        <a:pt x="39239" y="44530"/>
                        <a:pt x="36745" y="53338"/>
                        <a:pt x="37331" y="62212"/>
                      </a:cubicBezTo>
                      <a:cubicBezTo>
                        <a:pt x="37331" y="84532"/>
                        <a:pt x="46373" y="95701"/>
                        <a:pt x="64456" y="95701"/>
                      </a:cubicBezTo>
                      <a:cubicBezTo>
                        <a:pt x="82540" y="95701"/>
                        <a:pt x="91247" y="84147"/>
                        <a:pt x="90577" y="61040"/>
                      </a:cubicBezTo>
                      <a:cubicBezTo>
                        <a:pt x="90912" y="39273"/>
                        <a:pt x="82205" y="27887"/>
                        <a:pt x="64624" y="27887"/>
                      </a:cubicBezTo>
                      <a:close/>
                    </a:path>
                  </a:pathLst>
                </a:custGeom>
                <a:solidFill>
                  <a:srgbClr val="1E1E1E"/>
                </a:solidFill>
                <a:ln w="16732"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111847C-CB88-4CEF-B46C-2A40C0FC82B5}"/>
                    </a:ext>
                  </a:extLst>
                </p:cNvPr>
                <p:cNvSpPr/>
                <p:nvPr/>
              </p:nvSpPr>
              <p:spPr>
                <a:xfrm>
                  <a:off x="7945612" y="4036336"/>
                  <a:ext cx="113190" cy="120560"/>
                </a:xfrm>
                <a:custGeom>
                  <a:avLst/>
                  <a:gdLst>
                    <a:gd name="connsiteX0" fmla="*/ 112520 w 113190"/>
                    <a:gd name="connsiteY0" fmla="*/ 117711 h 120560"/>
                    <a:gd name="connsiteX1" fmla="*/ 76521 w 113190"/>
                    <a:gd name="connsiteY1" fmla="*/ 117711 h 120560"/>
                    <a:gd name="connsiteX2" fmla="*/ 76521 w 113190"/>
                    <a:gd name="connsiteY2" fmla="*/ 99795 h 120560"/>
                    <a:gd name="connsiteX3" fmla="*/ 76521 w 113190"/>
                    <a:gd name="connsiteY3" fmla="*/ 99795 h 120560"/>
                    <a:gd name="connsiteX4" fmla="*/ 40688 w 113190"/>
                    <a:gd name="connsiteY4" fmla="*/ 120558 h 120560"/>
                    <a:gd name="connsiteX5" fmla="*/ 0 w 113190"/>
                    <a:gd name="connsiteY5" fmla="*/ 71162 h 120560"/>
                    <a:gd name="connsiteX6" fmla="*/ 0 w 113190"/>
                    <a:gd name="connsiteY6" fmla="*/ 502 h 120560"/>
                    <a:gd name="connsiteX7" fmla="*/ 36000 w 113190"/>
                    <a:gd name="connsiteY7" fmla="*/ 502 h 120560"/>
                    <a:gd name="connsiteX8" fmla="*/ 36000 w 113190"/>
                    <a:gd name="connsiteY8" fmla="*/ 67479 h 120560"/>
                    <a:gd name="connsiteX9" fmla="*/ 55758 w 113190"/>
                    <a:gd name="connsiteY9" fmla="*/ 92260 h 120560"/>
                    <a:gd name="connsiteX10" fmla="*/ 71330 w 113190"/>
                    <a:gd name="connsiteY10" fmla="*/ 85562 h 120560"/>
                    <a:gd name="connsiteX11" fmla="*/ 77191 w 113190"/>
                    <a:gd name="connsiteY11" fmla="*/ 66976 h 120560"/>
                    <a:gd name="connsiteX12" fmla="*/ 77191 w 113190"/>
                    <a:gd name="connsiteY12" fmla="*/ 0 h 120560"/>
                    <a:gd name="connsiteX13" fmla="*/ 113190 w 113190"/>
                    <a:gd name="connsiteY13" fmla="*/ 0 h 12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0" h="120560">
                      <a:moveTo>
                        <a:pt x="112520" y="117711"/>
                      </a:moveTo>
                      <a:lnTo>
                        <a:pt x="76521" y="117711"/>
                      </a:lnTo>
                      <a:lnTo>
                        <a:pt x="76521" y="99795"/>
                      </a:lnTo>
                      <a:lnTo>
                        <a:pt x="76521" y="99795"/>
                      </a:lnTo>
                      <a:cubicBezTo>
                        <a:pt x="69287" y="112755"/>
                        <a:pt x="55541" y="120725"/>
                        <a:pt x="40688" y="120558"/>
                      </a:cubicBezTo>
                      <a:cubicBezTo>
                        <a:pt x="13563" y="120558"/>
                        <a:pt x="0" y="103813"/>
                        <a:pt x="0" y="71162"/>
                      </a:cubicBezTo>
                      <a:lnTo>
                        <a:pt x="0" y="502"/>
                      </a:lnTo>
                      <a:lnTo>
                        <a:pt x="36000" y="502"/>
                      </a:lnTo>
                      <a:lnTo>
                        <a:pt x="36000" y="67479"/>
                      </a:lnTo>
                      <a:cubicBezTo>
                        <a:pt x="36000" y="84223"/>
                        <a:pt x="42698" y="92260"/>
                        <a:pt x="55758" y="92260"/>
                      </a:cubicBezTo>
                      <a:cubicBezTo>
                        <a:pt x="61702" y="92528"/>
                        <a:pt x="67446" y="90067"/>
                        <a:pt x="71330" y="85562"/>
                      </a:cubicBezTo>
                      <a:cubicBezTo>
                        <a:pt x="75466" y="80271"/>
                        <a:pt x="77542" y="73674"/>
                        <a:pt x="77191" y="66976"/>
                      </a:cubicBezTo>
                      <a:lnTo>
                        <a:pt x="77191" y="0"/>
                      </a:lnTo>
                      <a:lnTo>
                        <a:pt x="113190" y="0"/>
                      </a:lnTo>
                      <a:close/>
                    </a:path>
                  </a:pathLst>
                </a:custGeom>
                <a:solidFill>
                  <a:srgbClr val="1E1E1E"/>
                </a:solidFill>
                <a:ln w="16732"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51A1F7B-347B-4E3D-9DB9-19C7F8085189}"/>
                    </a:ext>
                  </a:extLst>
                </p:cNvPr>
                <p:cNvSpPr/>
                <p:nvPr/>
              </p:nvSpPr>
              <p:spPr>
                <a:xfrm>
                  <a:off x="8087770" y="4034635"/>
                  <a:ext cx="76353" cy="119411"/>
                </a:xfrm>
                <a:custGeom>
                  <a:avLst/>
                  <a:gdLst>
                    <a:gd name="connsiteX0" fmla="*/ 76353 w 76353"/>
                    <a:gd name="connsiteY0" fmla="*/ 34854 h 119411"/>
                    <a:gd name="connsiteX1" fmla="*/ 61283 w 76353"/>
                    <a:gd name="connsiteY1" fmla="*/ 31170 h 119411"/>
                    <a:gd name="connsiteX2" fmla="*/ 42865 w 76353"/>
                    <a:gd name="connsiteY2" fmla="*/ 39877 h 119411"/>
                    <a:gd name="connsiteX3" fmla="*/ 36167 w 76353"/>
                    <a:gd name="connsiteY3" fmla="*/ 63319 h 119411"/>
                    <a:gd name="connsiteX4" fmla="*/ 36167 w 76353"/>
                    <a:gd name="connsiteY4" fmla="*/ 119412 h 119411"/>
                    <a:gd name="connsiteX5" fmla="*/ 0 w 76353"/>
                    <a:gd name="connsiteY5" fmla="*/ 119412 h 119411"/>
                    <a:gd name="connsiteX6" fmla="*/ 0 w 76353"/>
                    <a:gd name="connsiteY6" fmla="*/ 2203 h 119411"/>
                    <a:gd name="connsiteX7" fmla="*/ 36167 w 76353"/>
                    <a:gd name="connsiteY7" fmla="*/ 2203 h 119411"/>
                    <a:gd name="connsiteX8" fmla="*/ 36167 w 76353"/>
                    <a:gd name="connsiteY8" fmla="*/ 23970 h 119411"/>
                    <a:gd name="connsiteX9" fmla="*/ 36167 w 76353"/>
                    <a:gd name="connsiteY9" fmla="*/ 23970 h 119411"/>
                    <a:gd name="connsiteX10" fmla="*/ 66976 w 76353"/>
                    <a:gd name="connsiteY10" fmla="*/ 26 h 119411"/>
                    <a:gd name="connsiteX11" fmla="*/ 75851 w 76353"/>
                    <a:gd name="connsiteY11" fmla="*/ 1533 h 119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53" h="119411">
                      <a:moveTo>
                        <a:pt x="76353" y="34854"/>
                      </a:moveTo>
                      <a:cubicBezTo>
                        <a:pt x="71748" y="32292"/>
                        <a:pt x="66541" y="31019"/>
                        <a:pt x="61283" y="31170"/>
                      </a:cubicBezTo>
                      <a:cubicBezTo>
                        <a:pt x="54083" y="30819"/>
                        <a:pt x="47168" y="34084"/>
                        <a:pt x="42865" y="39877"/>
                      </a:cubicBezTo>
                      <a:cubicBezTo>
                        <a:pt x="38042" y="46709"/>
                        <a:pt x="35681" y="54964"/>
                        <a:pt x="36167" y="63319"/>
                      </a:cubicBezTo>
                      <a:lnTo>
                        <a:pt x="36167" y="119412"/>
                      </a:lnTo>
                      <a:lnTo>
                        <a:pt x="0" y="119412"/>
                      </a:lnTo>
                      <a:lnTo>
                        <a:pt x="0" y="2203"/>
                      </a:lnTo>
                      <a:lnTo>
                        <a:pt x="36167" y="2203"/>
                      </a:lnTo>
                      <a:lnTo>
                        <a:pt x="36167" y="23970"/>
                      </a:lnTo>
                      <a:lnTo>
                        <a:pt x="36167" y="23970"/>
                      </a:lnTo>
                      <a:cubicBezTo>
                        <a:pt x="39600" y="9788"/>
                        <a:pt x="52375" y="-141"/>
                        <a:pt x="66976" y="26"/>
                      </a:cubicBezTo>
                      <a:cubicBezTo>
                        <a:pt x="70007" y="-125"/>
                        <a:pt x="73038" y="378"/>
                        <a:pt x="75851" y="1533"/>
                      </a:cubicBezTo>
                      <a:close/>
                    </a:path>
                  </a:pathLst>
                </a:custGeom>
                <a:solidFill>
                  <a:srgbClr val="1E1E1E"/>
                </a:solidFill>
                <a:ln w="16732"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E52DBE57-8AC7-45B5-A305-AF56DE6C7C1B}"/>
                    </a:ext>
                  </a:extLst>
                </p:cNvPr>
                <p:cNvSpPr/>
                <p:nvPr/>
              </p:nvSpPr>
              <p:spPr>
                <a:xfrm>
                  <a:off x="8175082" y="4033857"/>
                  <a:ext cx="95868" cy="123158"/>
                </a:xfrm>
                <a:custGeom>
                  <a:avLst/>
                  <a:gdLst>
                    <a:gd name="connsiteX0" fmla="*/ 95868 w 95868"/>
                    <a:gd name="connsiteY0" fmla="*/ 115836 h 123158"/>
                    <a:gd name="connsiteX1" fmla="*/ 60539 w 95868"/>
                    <a:gd name="connsiteY1" fmla="*/ 123036 h 123158"/>
                    <a:gd name="connsiteX2" fmla="*/ 16836 w 95868"/>
                    <a:gd name="connsiteY2" fmla="*/ 106292 h 123158"/>
                    <a:gd name="connsiteX3" fmla="*/ 92 w 95868"/>
                    <a:gd name="connsiteY3" fmla="*/ 64097 h 123158"/>
                    <a:gd name="connsiteX4" fmla="*/ 18008 w 95868"/>
                    <a:gd name="connsiteY4" fmla="*/ 16879 h 123158"/>
                    <a:gd name="connsiteX5" fmla="*/ 65897 w 95868"/>
                    <a:gd name="connsiteY5" fmla="*/ 134 h 123158"/>
                    <a:gd name="connsiteX6" fmla="*/ 95868 w 95868"/>
                    <a:gd name="connsiteY6" fmla="*/ 5492 h 123158"/>
                    <a:gd name="connsiteX7" fmla="*/ 95868 w 95868"/>
                    <a:gd name="connsiteY7" fmla="*/ 36301 h 123158"/>
                    <a:gd name="connsiteX8" fmla="*/ 70585 w 95868"/>
                    <a:gd name="connsiteY8" fmla="*/ 27762 h 123158"/>
                    <a:gd name="connsiteX9" fmla="*/ 45971 w 95868"/>
                    <a:gd name="connsiteY9" fmla="*/ 36804 h 123158"/>
                    <a:gd name="connsiteX10" fmla="*/ 36762 w 95868"/>
                    <a:gd name="connsiteY10" fmla="*/ 61920 h 123158"/>
                    <a:gd name="connsiteX11" fmla="*/ 45469 w 95868"/>
                    <a:gd name="connsiteY11" fmla="*/ 86366 h 123158"/>
                    <a:gd name="connsiteX12" fmla="*/ 69413 w 95868"/>
                    <a:gd name="connsiteY12" fmla="*/ 95241 h 123158"/>
                    <a:gd name="connsiteX13" fmla="*/ 95868 w 95868"/>
                    <a:gd name="connsiteY13" fmla="*/ 86869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5868" h="123158">
                      <a:moveTo>
                        <a:pt x="95868" y="115836"/>
                      </a:moveTo>
                      <a:cubicBezTo>
                        <a:pt x="84918" y="121278"/>
                        <a:pt x="72745" y="123756"/>
                        <a:pt x="60539" y="123036"/>
                      </a:cubicBezTo>
                      <a:cubicBezTo>
                        <a:pt x="44297" y="123639"/>
                        <a:pt x="28507" y="117594"/>
                        <a:pt x="16836" y="106292"/>
                      </a:cubicBezTo>
                      <a:cubicBezTo>
                        <a:pt x="5551" y="95207"/>
                        <a:pt x="-527" y="79887"/>
                        <a:pt x="92" y="64097"/>
                      </a:cubicBezTo>
                      <a:cubicBezTo>
                        <a:pt x="-862" y="46532"/>
                        <a:pt x="5635" y="29386"/>
                        <a:pt x="18008" y="16879"/>
                      </a:cubicBezTo>
                      <a:cubicBezTo>
                        <a:pt x="31153" y="5241"/>
                        <a:pt x="48349" y="-787"/>
                        <a:pt x="65897" y="134"/>
                      </a:cubicBezTo>
                      <a:cubicBezTo>
                        <a:pt x="76177" y="-536"/>
                        <a:pt x="86459" y="1306"/>
                        <a:pt x="95868" y="5492"/>
                      </a:cubicBezTo>
                      <a:lnTo>
                        <a:pt x="95868" y="36301"/>
                      </a:lnTo>
                      <a:cubicBezTo>
                        <a:pt x="88618" y="30726"/>
                        <a:pt x="79727" y="27729"/>
                        <a:pt x="70585" y="27762"/>
                      </a:cubicBezTo>
                      <a:cubicBezTo>
                        <a:pt x="61493" y="27310"/>
                        <a:pt x="52602" y="30575"/>
                        <a:pt x="45971" y="36804"/>
                      </a:cubicBezTo>
                      <a:cubicBezTo>
                        <a:pt x="39541" y="43535"/>
                        <a:pt x="36209" y="52627"/>
                        <a:pt x="36762" y="61920"/>
                      </a:cubicBezTo>
                      <a:cubicBezTo>
                        <a:pt x="36259" y="70912"/>
                        <a:pt x="39391" y="79719"/>
                        <a:pt x="45469" y="86366"/>
                      </a:cubicBezTo>
                      <a:cubicBezTo>
                        <a:pt x="51848" y="92562"/>
                        <a:pt x="60539" y="95777"/>
                        <a:pt x="69413" y="95241"/>
                      </a:cubicBezTo>
                      <a:cubicBezTo>
                        <a:pt x="78857" y="95074"/>
                        <a:pt x="88049" y="92160"/>
                        <a:pt x="95868" y="86869"/>
                      </a:cubicBezTo>
                      <a:close/>
                    </a:path>
                  </a:pathLst>
                </a:custGeom>
                <a:solidFill>
                  <a:srgbClr val="1E1E1E"/>
                </a:solidFill>
                <a:ln w="16732"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D14F3E6F-818D-41D9-875B-40386C69747C}"/>
                    </a:ext>
                  </a:extLst>
                </p:cNvPr>
                <p:cNvSpPr/>
                <p:nvPr/>
              </p:nvSpPr>
              <p:spPr>
                <a:xfrm>
                  <a:off x="8287104" y="4034060"/>
                  <a:ext cx="112943" cy="123110"/>
                </a:xfrm>
                <a:custGeom>
                  <a:avLst/>
                  <a:gdLst>
                    <a:gd name="connsiteX0" fmla="*/ 112943 w 112943"/>
                    <a:gd name="connsiteY0" fmla="*/ 71596 h 123110"/>
                    <a:gd name="connsiteX1" fmla="*/ 36590 w 112943"/>
                    <a:gd name="connsiteY1" fmla="*/ 71596 h 123110"/>
                    <a:gd name="connsiteX2" fmla="*/ 68739 w 112943"/>
                    <a:gd name="connsiteY2" fmla="*/ 97215 h 123110"/>
                    <a:gd name="connsiteX3" fmla="*/ 102227 w 112943"/>
                    <a:gd name="connsiteY3" fmla="*/ 88005 h 123110"/>
                    <a:gd name="connsiteX4" fmla="*/ 102227 w 112943"/>
                    <a:gd name="connsiteY4" fmla="*/ 114126 h 123110"/>
                    <a:gd name="connsiteX5" fmla="*/ 60032 w 112943"/>
                    <a:gd name="connsiteY5" fmla="*/ 122833 h 123110"/>
                    <a:gd name="connsiteX6" fmla="*/ 272 w 112943"/>
                    <a:gd name="connsiteY6" fmla="*/ 73974 h 123110"/>
                    <a:gd name="connsiteX7" fmla="*/ 255 w 112943"/>
                    <a:gd name="connsiteY7" fmla="*/ 63224 h 123110"/>
                    <a:gd name="connsiteX8" fmla="*/ 17000 w 112943"/>
                    <a:gd name="connsiteY8" fmla="*/ 16843 h 123110"/>
                    <a:gd name="connsiteX9" fmla="*/ 58692 w 112943"/>
                    <a:gd name="connsiteY9" fmla="*/ 99 h 123110"/>
                    <a:gd name="connsiteX10" fmla="*/ 98376 w 112943"/>
                    <a:gd name="connsiteY10" fmla="*/ 15336 h 123110"/>
                    <a:gd name="connsiteX11" fmla="*/ 112274 w 112943"/>
                    <a:gd name="connsiteY11" fmla="*/ 56526 h 123110"/>
                    <a:gd name="connsiteX12" fmla="*/ 79455 w 112943"/>
                    <a:gd name="connsiteY12" fmla="*/ 49494 h 123110"/>
                    <a:gd name="connsiteX13" fmla="*/ 59027 w 112943"/>
                    <a:gd name="connsiteY13" fmla="*/ 24210 h 123110"/>
                    <a:gd name="connsiteX14" fmla="*/ 44125 w 112943"/>
                    <a:gd name="connsiteY14" fmla="*/ 31410 h 123110"/>
                    <a:gd name="connsiteX15" fmla="*/ 36255 w 112943"/>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943" h="123110">
                      <a:moveTo>
                        <a:pt x="112943" y="71596"/>
                      </a:moveTo>
                      <a:lnTo>
                        <a:pt x="36590" y="71596"/>
                      </a:lnTo>
                      <a:cubicBezTo>
                        <a:pt x="37813" y="88675"/>
                        <a:pt x="48529" y="97215"/>
                        <a:pt x="68739" y="97215"/>
                      </a:cubicBezTo>
                      <a:cubicBezTo>
                        <a:pt x="80544" y="97332"/>
                        <a:pt x="92147" y="94134"/>
                        <a:pt x="102227" y="88005"/>
                      </a:cubicBezTo>
                      <a:lnTo>
                        <a:pt x="102227" y="114126"/>
                      </a:lnTo>
                      <a:cubicBezTo>
                        <a:pt x="89066" y="120372"/>
                        <a:pt x="74599" y="123352"/>
                        <a:pt x="60032" y="122833"/>
                      </a:cubicBezTo>
                      <a:cubicBezTo>
                        <a:pt x="30043" y="125847"/>
                        <a:pt x="3286" y="103962"/>
                        <a:pt x="272" y="73974"/>
                      </a:cubicBezTo>
                      <a:cubicBezTo>
                        <a:pt x="-79" y="70390"/>
                        <a:pt x="-96" y="66791"/>
                        <a:pt x="255" y="63224"/>
                      </a:cubicBezTo>
                      <a:cubicBezTo>
                        <a:pt x="-682" y="46128"/>
                        <a:pt x="5362" y="29401"/>
                        <a:pt x="17000" y="16843"/>
                      </a:cubicBezTo>
                      <a:cubicBezTo>
                        <a:pt x="28017" y="5775"/>
                        <a:pt x="43087" y="-270"/>
                        <a:pt x="58692" y="99"/>
                      </a:cubicBezTo>
                      <a:cubicBezTo>
                        <a:pt x="73511" y="-822"/>
                        <a:pt x="87994" y="4737"/>
                        <a:pt x="98376" y="15336"/>
                      </a:cubicBezTo>
                      <a:cubicBezTo>
                        <a:pt x="108171" y="26739"/>
                        <a:pt x="113161" y="41507"/>
                        <a:pt x="112274" y="56526"/>
                      </a:cubicBezTo>
                      <a:close/>
                      <a:moveTo>
                        <a:pt x="79455" y="49494"/>
                      </a:moveTo>
                      <a:cubicBezTo>
                        <a:pt x="79455" y="32750"/>
                        <a:pt x="72758" y="24210"/>
                        <a:pt x="59027" y="24210"/>
                      </a:cubicBezTo>
                      <a:cubicBezTo>
                        <a:pt x="53234" y="24294"/>
                        <a:pt x="47792" y="26923"/>
                        <a:pt x="44125" y="31410"/>
                      </a:cubicBezTo>
                      <a:cubicBezTo>
                        <a:pt x="39738" y="36517"/>
                        <a:pt x="37009" y="42813"/>
                        <a:pt x="36255" y="49494"/>
                      </a:cubicBezTo>
                      <a:close/>
                    </a:path>
                  </a:pathLst>
                </a:custGeom>
                <a:solidFill>
                  <a:srgbClr val="1E1E1E"/>
                </a:solidFill>
                <a:ln w="16732"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44BB3211-F18E-48CE-B379-A5EF9656E3D9}"/>
                    </a:ext>
                  </a:extLst>
                </p:cNvPr>
                <p:cNvSpPr/>
                <p:nvPr/>
              </p:nvSpPr>
              <p:spPr>
                <a:xfrm>
                  <a:off x="8416447" y="4034152"/>
                  <a:ext cx="91271" cy="122458"/>
                </a:xfrm>
                <a:custGeom>
                  <a:avLst/>
                  <a:gdLst>
                    <a:gd name="connsiteX0" fmla="*/ 177 w 91271"/>
                    <a:gd name="connsiteY0" fmla="*/ 116714 h 122458"/>
                    <a:gd name="connsiteX1" fmla="*/ 177 w 91271"/>
                    <a:gd name="connsiteY1" fmla="*/ 87411 h 122458"/>
                    <a:gd name="connsiteX2" fmla="*/ 17926 w 91271"/>
                    <a:gd name="connsiteY2" fmla="*/ 95449 h 122458"/>
                    <a:gd name="connsiteX3" fmla="*/ 34670 w 91271"/>
                    <a:gd name="connsiteY3" fmla="*/ 98128 h 122458"/>
                    <a:gd name="connsiteX4" fmla="*/ 49740 w 91271"/>
                    <a:gd name="connsiteY4" fmla="*/ 95449 h 122458"/>
                    <a:gd name="connsiteX5" fmla="*/ 55265 w 91271"/>
                    <a:gd name="connsiteY5" fmla="*/ 87411 h 122458"/>
                    <a:gd name="connsiteX6" fmla="*/ 52754 w 91271"/>
                    <a:gd name="connsiteY6" fmla="*/ 81719 h 122458"/>
                    <a:gd name="connsiteX7" fmla="*/ 46391 w 91271"/>
                    <a:gd name="connsiteY7" fmla="*/ 77700 h 122458"/>
                    <a:gd name="connsiteX8" fmla="*/ 37684 w 91271"/>
                    <a:gd name="connsiteY8" fmla="*/ 74686 h 122458"/>
                    <a:gd name="connsiteX9" fmla="*/ 28642 w 91271"/>
                    <a:gd name="connsiteY9" fmla="*/ 71505 h 122458"/>
                    <a:gd name="connsiteX10" fmla="*/ 16419 w 91271"/>
                    <a:gd name="connsiteY10" fmla="*/ 65812 h 122458"/>
                    <a:gd name="connsiteX11" fmla="*/ 7377 w 91271"/>
                    <a:gd name="connsiteY11" fmla="*/ 58779 h 122458"/>
                    <a:gd name="connsiteX12" fmla="*/ 2019 w 91271"/>
                    <a:gd name="connsiteY12" fmla="*/ 49570 h 122458"/>
                    <a:gd name="connsiteX13" fmla="*/ 10 w 91271"/>
                    <a:gd name="connsiteY13" fmla="*/ 37012 h 122458"/>
                    <a:gd name="connsiteX14" fmla="*/ 4363 w 91271"/>
                    <a:gd name="connsiteY14" fmla="*/ 20268 h 122458"/>
                    <a:gd name="connsiteX15" fmla="*/ 15749 w 91271"/>
                    <a:gd name="connsiteY15" fmla="*/ 8714 h 122458"/>
                    <a:gd name="connsiteX16" fmla="*/ 32493 w 91271"/>
                    <a:gd name="connsiteY16" fmla="*/ 2016 h 122458"/>
                    <a:gd name="connsiteX17" fmla="*/ 51582 w 91271"/>
                    <a:gd name="connsiteY17" fmla="*/ 7 h 122458"/>
                    <a:gd name="connsiteX18" fmla="*/ 68326 w 91271"/>
                    <a:gd name="connsiteY18" fmla="*/ 1179 h 122458"/>
                    <a:gd name="connsiteX19" fmla="*/ 84065 w 91271"/>
                    <a:gd name="connsiteY19" fmla="*/ 4696 h 122458"/>
                    <a:gd name="connsiteX20" fmla="*/ 84065 w 91271"/>
                    <a:gd name="connsiteY20" fmla="*/ 32491 h 122458"/>
                    <a:gd name="connsiteX21" fmla="*/ 69330 w 91271"/>
                    <a:gd name="connsiteY21" fmla="*/ 26630 h 122458"/>
                    <a:gd name="connsiteX22" fmla="*/ 53926 w 91271"/>
                    <a:gd name="connsiteY22" fmla="*/ 24621 h 122458"/>
                    <a:gd name="connsiteX23" fmla="*/ 47228 w 91271"/>
                    <a:gd name="connsiteY23" fmla="*/ 24621 h 122458"/>
                    <a:gd name="connsiteX24" fmla="*/ 41703 w 91271"/>
                    <a:gd name="connsiteY24" fmla="*/ 26463 h 122458"/>
                    <a:gd name="connsiteX25" fmla="*/ 38019 w 91271"/>
                    <a:gd name="connsiteY25" fmla="*/ 29644 h 122458"/>
                    <a:gd name="connsiteX26" fmla="*/ 36512 w 91271"/>
                    <a:gd name="connsiteY26" fmla="*/ 33830 h 122458"/>
                    <a:gd name="connsiteX27" fmla="*/ 38688 w 91271"/>
                    <a:gd name="connsiteY27" fmla="*/ 39356 h 122458"/>
                    <a:gd name="connsiteX28" fmla="*/ 44047 w 91271"/>
                    <a:gd name="connsiteY28" fmla="*/ 43374 h 122458"/>
                    <a:gd name="connsiteX29" fmla="*/ 51414 w 91271"/>
                    <a:gd name="connsiteY29" fmla="*/ 46388 h 122458"/>
                    <a:gd name="connsiteX30" fmla="*/ 59451 w 91271"/>
                    <a:gd name="connsiteY30" fmla="*/ 49068 h 122458"/>
                    <a:gd name="connsiteX31" fmla="*/ 72512 w 91271"/>
                    <a:gd name="connsiteY31" fmla="*/ 54426 h 122458"/>
                    <a:gd name="connsiteX32" fmla="*/ 82558 w 91271"/>
                    <a:gd name="connsiteY32" fmla="*/ 61458 h 122458"/>
                    <a:gd name="connsiteX33" fmla="*/ 88921 w 91271"/>
                    <a:gd name="connsiteY33" fmla="*/ 70835 h 122458"/>
                    <a:gd name="connsiteX34" fmla="*/ 86744 w 91271"/>
                    <a:gd name="connsiteY34" fmla="*/ 101476 h 122458"/>
                    <a:gd name="connsiteX35" fmla="*/ 74689 w 91271"/>
                    <a:gd name="connsiteY35" fmla="*/ 113532 h 122458"/>
                    <a:gd name="connsiteX36" fmla="*/ 57945 w 91271"/>
                    <a:gd name="connsiteY36" fmla="*/ 120230 h 122458"/>
                    <a:gd name="connsiteX37" fmla="*/ 37517 w 91271"/>
                    <a:gd name="connsiteY37" fmla="*/ 122407 h 122458"/>
                    <a:gd name="connsiteX38" fmla="*/ 177 w 91271"/>
                    <a:gd name="connsiteY38" fmla="*/ 116714 h 12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271" h="122458">
                      <a:moveTo>
                        <a:pt x="177" y="116714"/>
                      </a:moveTo>
                      <a:lnTo>
                        <a:pt x="177" y="87411"/>
                      </a:lnTo>
                      <a:cubicBezTo>
                        <a:pt x="5703" y="90878"/>
                        <a:pt x="11681" y="93590"/>
                        <a:pt x="17926" y="95449"/>
                      </a:cubicBezTo>
                      <a:cubicBezTo>
                        <a:pt x="23351" y="97173"/>
                        <a:pt x="28994" y="98077"/>
                        <a:pt x="34670" y="98128"/>
                      </a:cubicBezTo>
                      <a:cubicBezTo>
                        <a:pt x="39827" y="98412"/>
                        <a:pt x="44984" y="97492"/>
                        <a:pt x="49740" y="95449"/>
                      </a:cubicBezTo>
                      <a:cubicBezTo>
                        <a:pt x="53106" y="94226"/>
                        <a:pt x="55332" y="90995"/>
                        <a:pt x="55265" y="87411"/>
                      </a:cubicBezTo>
                      <a:cubicBezTo>
                        <a:pt x="55282" y="85235"/>
                        <a:pt x="54378" y="83159"/>
                        <a:pt x="52754" y="81719"/>
                      </a:cubicBezTo>
                      <a:cubicBezTo>
                        <a:pt x="50845" y="80078"/>
                        <a:pt x="48702" y="78721"/>
                        <a:pt x="46391" y="77700"/>
                      </a:cubicBezTo>
                      <a:cubicBezTo>
                        <a:pt x="43578" y="76478"/>
                        <a:pt x="40664" y="75456"/>
                        <a:pt x="37684" y="74686"/>
                      </a:cubicBezTo>
                      <a:cubicBezTo>
                        <a:pt x="34502" y="73681"/>
                        <a:pt x="31489" y="72677"/>
                        <a:pt x="28642" y="71505"/>
                      </a:cubicBezTo>
                      <a:cubicBezTo>
                        <a:pt x="24406" y="69981"/>
                        <a:pt x="20320" y="68072"/>
                        <a:pt x="16419" y="65812"/>
                      </a:cubicBezTo>
                      <a:cubicBezTo>
                        <a:pt x="13037" y="63970"/>
                        <a:pt x="9989" y="61609"/>
                        <a:pt x="7377" y="58779"/>
                      </a:cubicBezTo>
                      <a:cubicBezTo>
                        <a:pt x="4983" y="56100"/>
                        <a:pt x="3158" y="52969"/>
                        <a:pt x="2019" y="49570"/>
                      </a:cubicBezTo>
                      <a:cubicBezTo>
                        <a:pt x="596" y="45534"/>
                        <a:pt x="-91" y="41281"/>
                        <a:pt x="10" y="37012"/>
                      </a:cubicBezTo>
                      <a:cubicBezTo>
                        <a:pt x="-24" y="31151"/>
                        <a:pt x="1466" y="25375"/>
                        <a:pt x="4363" y="20268"/>
                      </a:cubicBezTo>
                      <a:cubicBezTo>
                        <a:pt x="7226" y="15596"/>
                        <a:pt x="11111" y="11644"/>
                        <a:pt x="15749" y="8714"/>
                      </a:cubicBezTo>
                      <a:cubicBezTo>
                        <a:pt x="20923" y="5583"/>
                        <a:pt x="26583" y="3322"/>
                        <a:pt x="32493" y="2016"/>
                      </a:cubicBezTo>
                      <a:cubicBezTo>
                        <a:pt x="38772" y="677"/>
                        <a:pt x="45169" y="-9"/>
                        <a:pt x="51582" y="7"/>
                      </a:cubicBezTo>
                      <a:cubicBezTo>
                        <a:pt x="57191" y="-60"/>
                        <a:pt x="62784" y="342"/>
                        <a:pt x="68326" y="1179"/>
                      </a:cubicBezTo>
                      <a:cubicBezTo>
                        <a:pt x="73650" y="1933"/>
                        <a:pt x="78925" y="3105"/>
                        <a:pt x="84065" y="4696"/>
                      </a:cubicBezTo>
                      <a:lnTo>
                        <a:pt x="84065" y="32491"/>
                      </a:lnTo>
                      <a:cubicBezTo>
                        <a:pt x="79494" y="29778"/>
                        <a:pt x="74521" y="27802"/>
                        <a:pt x="69330" y="26630"/>
                      </a:cubicBezTo>
                      <a:cubicBezTo>
                        <a:pt x="64307" y="25308"/>
                        <a:pt x="59133" y="24638"/>
                        <a:pt x="53926" y="24621"/>
                      </a:cubicBezTo>
                      <a:cubicBezTo>
                        <a:pt x="51699" y="24454"/>
                        <a:pt x="49455" y="24454"/>
                        <a:pt x="47228" y="24621"/>
                      </a:cubicBezTo>
                      <a:cubicBezTo>
                        <a:pt x="45320" y="25040"/>
                        <a:pt x="43477" y="25643"/>
                        <a:pt x="41703" y="26463"/>
                      </a:cubicBezTo>
                      <a:cubicBezTo>
                        <a:pt x="40229" y="27200"/>
                        <a:pt x="38957" y="28288"/>
                        <a:pt x="38019" y="29644"/>
                      </a:cubicBezTo>
                      <a:cubicBezTo>
                        <a:pt x="37031" y="30816"/>
                        <a:pt x="36495" y="32307"/>
                        <a:pt x="36512" y="33830"/>
                      </a:cubicBezTo>
                      <a:cubicBezTo>
                        <a:pt x="36528" y="35873"/>
                        <a:pt x="37299" y="37849"/>
                        <a:pt x="38688" y="39356"/>
                      </a:cubicBezTo>
                      <a:cubicBezTo>
                        <a:pt x="40229" y="40997"/>
                        <a:pt x="42037" y="42353"/>
                        <a:pt x="44047" y="43374"/>
                      </a:cubicBezTo>
                      <a:lnTo>
                        <a:pt x="51414" y="46388"/>
                      </a:lnTo>
                      <a:lnTo>
                        <a:pt x="59451" y="49068"/>
                      </a:lnTo>
                      <a:cubicBezTo>
                        <a:pt x="63905" y="50608"/>
                        <a:pt x="68259" y="52399"/>
                        <a:pt x="72512" y="54426"/>
                      </a:cubicBezTo>
                      <a:cubicBezTo>
                        <a:pt x="76162" y="56301"/>
                        <a:pt x="79544" y="58662"/>
                        <a:pt x="82558" y="61458"/>
                      </a:cubicBezTo>
                      <a:cubicBezTo>
                        <a:pt x="85305" y="64104"/>
                        <a:pt x="87481" y="67302"/>
                        <a:pt x="88921" y="70835"/>
                      </a:cubicBezTo>
                      <a:cubicBezTo>
                        <a:pt x="92688" y="80881"/>
                        <a:pt x="91901" y="92066"/>
                        <a:pt x="86744" y="101476"/>
                      </a:cubicBezTo>
                      <a:cubicBezTo>
                        <a:pt x="83647" y="106332"/>
                        <a:pt x="79544" y="110435"/>
                        <a:pt x="74689" y="113532"/>
                      </a:cubicBezTo>
                      <a:cubicBezTo>
                        <a:pt x="69498" y="116647"/>
                        <a:pt x="63855" y="118907"/>
                        <a:pt x="57945" y="120230"/>
                      </a:cubicBezTo>
                      <a:cubicBezTo>
                        <a:pt x="51230" y="121720"/>
                        <a:pt x="44382" y="122440"/>
                        <a:pt x="37517" y="122407"/>
                      </a:cubicBezTo>
                      <a:cubicBezTo>
                        <a:pt x="24825" y="122809"/>
                        <a:pt x="12166" y="120883"/>
                        <a:pt x="177" y="116714"/>
                      </a:cubicBezTo>
                      <a:close/>
                    </a:path>
                  </a:pathLst>
                </a:custGeom>
                <a:solidFill>
                  <a:srgbClr val="1E1E1E"/>
                </a:solidFill>
                <a:ln w="16732" cap="flat">
                  <a:noFill/>
                  <a:prstDash val="solid"/>
                  <a:miter/>
                </a:ln>
              </p:spPr>
              <p:txBody>
                <a:bodyPr rtlCol="0" anchor="ctr"/>
                <a:lstStyle/>
                <a:p>
                  <a:endParaRPr lang="en-US"/>
                </a:p>
              </p:txBody>
            </p:sp>
          </p:grpSp>
          <p:grpSp>
            <p:nvGrpSpPr>
              <p:cNvPr id="368" name="Graphic 4">
                <a:extLst>
                  <a:ext uri="{FF2B5EF4-FFF2-40B4-BE49-F238E27FC236}">
                    <a16:creationId xmlns:a16="http://schemas.microsoft.com/office/drawing/2014/main" id="{F572C04A-07B5-4A63-9A3F-B7160715649D}"/>
                  </a:ext>
                </a:extLst>
              </p:cNvPr>
              <p:cNvGrpSpPr/>
              <p:nvPr/>
            </p:nvGrpSpPr>
            <p:grpSpPr>
              <a:xfrm>
                <a:off x="3775133" y="3699109"/>
                <a:ext cx="857658" cy="458061"/>
                <a:chOff x="3775133" y="3699109"/>
                <a:chExt cx="857658" cy="458061"/>
              </a:xfrm>
              <a:solidFill>
                <a:srgbClr val="1E1E1E"/>
              </a:solidFill>
            </p:grpSpPr>
            <p:sp>
              <p:nvSpPr>
                <p:cNvPr id="369" name="Freeform: Shape 368">
                  <a:extLst>
                    <a:ext uri="{FF2B5EF4-FFF2-40B4-BE49-F238E27FC236}">
                      <a16:creationId xmlns:a16="http://schemas.microsoft.com/office/drawing/2014/main" id="{D96E6E9F-06C0-422B-930F-B60D5DED65B9}"/>
                    </a:ext>
                  </a:extLst>
                </p:cNvPr>
                <p:cNvSpPr/>
                <p:nvPr/>
              </p:nvSpPr>
              <p:spPr>
                <a:xfrm>
                  <a:off x="3857536" y="3708486"/>
                  <a:ext cx="98287" cy="164259"/>
                </a:xfrm>
                <a:custGeom>
                  <a:avLst/>
                  <a:gdLst>
                    <a:gd name="connsiteX0" fmla="*/ 98288 w 98287"/>
                    <a:gd name="connsiteY0" fmla="*/ 164260 h 164259"/>
                    <a:gd name="connsiteX1" fmla="*/ 0 w 98287"/>
                    <a:gd name="connsiteY1" fmla="*/ 164260 h 164259"/>
                    <a:gd name="connsiteX2" fmla="*/ 0 w 98287"/>
                    <a:gd name="connsiteY2" fmla="*/ 0 h 164259"/>
                    <a:gd name="connsiteX3" fmla="*/ 37005 w 98287"/>
                    <a:gd name="connsiteY3" fmla="*/ 0 h 164259"/>
                    <a:gd name="connsiteX4" fmla="*/ 37005 w 98287"/>
                    <a:gd name="connsiteY4" fmla="*/ 133953 h 164259"/>
                    <a:gd name="connsiteX5" fmla="*/ 97786 w 98287"/>
                    <a:gd name="connsiteY5" fmla="*/ 133953 h 16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287" h="164259">
                      <a:moveTo>
                        <a:pt x="98288" y="164260"/>
                      </a:moveTo>
                      <a:lnTo>
                        <a:pt x="0" y="164260"/>
                      </a:lnTo>
                      <a:lnTo>
                        <a:pt x="0" y="0"/>
                      </a:lnTo>
                      <a:lnTo>
                        <a:pt x="37005" y="0"/>
                      </a:lnTo>
                      <a:lnTo>
                        <a:pt x="37005" y="133953"/>
                      </a:lnTo>
                      <a:lnTo>
                        <a:pt x="97786" y="133953"/>
                      </a:lnTo>
                      <a:close/>
                    </a:path>
                  </a:pathLst>
                </a:custGeom>
                <a:solidFill>
                  <a:srgbClr val="1E1E1E"/>
                </a:solidFill>
                <a:ln w="16732"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A386F22F-9DBB-4BC9-85F6-0112CD3AB270}"/>
                    </a:ext>
                  </a:extLst>
                </p:cNvPr>
                <p:cNvSpPr/>
                <p:nvPr/>
              </p:nvSpPr>
              <p:spPr>
                <a:xfrm>
                  <a:off x="3970715" y="3699753"/>
                  <a:ext cx="41565" cy="172992"/>
                </a:xfrm>
                <a:custGeom>
                  <a:avLst/>
                  <a:gdLst>
                    <a:gd name="connsiteX0" fmla="*/ 20774 w 41565"/>
                    <a:gd name="connsiteY0" fmla="*/ 37197 h 172992"/>
                    <a:gd name="connsiteX1" fmla="*/ 5704 w 41565"/>
                    <a:gd name="connsiteY1" fmla="*/ 31672 h 172992"/>
                    <a:gd name="connsiteX2" fmla="*/ 11 w 41565"/>
                    <a:gd name="connsiteY2" fmla="*/ 18444 h 172992"/>
                    <a:gd name="connsiteX3" fmla="*/ 5704 w 41565"/>
                    <a:gd name="connsiteY3" fmla="*/ 5216 h 172992"/>
                    <a:gd name="connsiteX4" fmla="*/ 20774 w 41565"/>
                    <a:gd name="connsiteY4" fmla="*/ 25 h 172992"/>
                    <a:gd name="connsiteX5" fmla="*/ 35844 w 41565"/>
                    <a:gd name="connsiteY5" fmla="*/ 5216 h 172992"/>
                    <a:gd name="connsiteX6" fmla="*/ 41537 w 41565"/>
                    <a:gd name="connsiteY6" fmla="*/ 18444 h 172992"/>
                    <a:gd name="connsiteX7" fmla="*/ 35844 w 41565"/>
                    <a:gd name="connsiteY7" fmla="*/ 32007 h 172992"/>
                    <a:gd name="connsiteX8" fmla="*/ 20774 w 41565"/>
                    <a:gd name="connsiteY8" fmla="*/ 37197 h 172992"/>
                    <a:gd name="connsiteX9" fmla="*/ 38690 w 41565"/>
                    <a:gd name="connsiteY9" fmla="*/ 172992 h 172992"/>
                    <a:gd name="connsiteX10" fmla="*/ 2523 w 41565"/>
                    <a:gd name="connsiteY10" fmla="*/ 172992 h 172992"/>
                    <a:gd name="connsiteX11" fmla="*/ 2523 w 41565"/>
                    <a:gd name="connsiteY11" fmla="*/ 55783 h 172992"/>
                    <a:gd name="connsiteX12" fmla="*/ 38690 w 41565"/>
                    <a:gd name="connsiteY12" fmla="*/ 55783 h 17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565" h="172992">
                      <a:moveTo>
                        <a:pt x="20774" y="37197"/>
                      </a:moveTo>
                      <a:cubicBezTo>
                        <a:pt x="15215" y="37415"/>
                        <a:pt x="9807" y="35422"/>
                        <a:pt x="5704" y="31672"/>
                      </a:cubicBezTo>
                      <a:cubicBezTo>
                        <a:pt x="1903" y="28340"/>
                        <a:pt x="-173" y="23484"/>
                        <a:pt x="11" y="18444"/>
                      </a:cubicBezTo>
                      <a:cubicBezTo>
                        <a:pt x="-173" y="13404"/>
                        <a:pt x="1903" y="8548"/>
                        <a:pt x="5704" y="5216"/>
                      </a:cubicBezTo>
                      <a:cubicBezTo>
                        <a:pt x="9891" y="1650"/>
                        <a:pt x="15282" y="-209"/>
                        <a:pt x="20774" y="25"/>
                      </a:cubicBezTo>
                      <a:cubicBezTo>
                        <a:pt x="26283" y="-242"/>
                        <a:pt x="31675" y="1616"/>
                        <a:pt x="35844" y="5216"/>
                      </a:cubicBezTo>
                      <a:cubicBezTo>
                        <a:pt x="39645" y="8548"/>
                        <a:pt x="41721" y="13404"/>
                        <a:pt x="41537" y="18444"/>
                      </a:cubicBezTo>
                      <a:cubicBezTo>
                        <a:pt x="41838" y="23601"/>
                        <a:pt x="39728" y="28608"/>
                        <a:pt x="35844" y="32007"/>
                      </a:cubicBezTo>
                      <a:cubicBezTo>
                        <a:pt x="31641" y="35540"/>
                        <a:pt x="26266" y="37382"/>
                        <a:pt x="20774" y="37197"/>
                      </a:cubicBezTo>
                      <a:close/>
                      <a:moveTo>
                        <a:pt x="38690" y="172992"/>
                      </a:moveTo>
                      <a:lnTo>
                        <a:pt x="2523" y="172992"/>
                      </a:lnTo>
                      <a:lnTo>
                        <a:pt x="2523" y="55783"/>
                      </a:lnTo>
                      <a:lnTo>
                        <a:pt x="38690" y="55783"/>
                      </a:lnTo>
                      <a:close/>
                    </a:path>
                  </a:pathLst>
                </a:custGeom>
                <a:solidFill>
                  <a:srgbClr val="1E1E1E"/>
                </a:solidFill>
                <a:ln w="16732"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136BC4F-E0ED-434F-8654-178BBBA3D0CB}"/>
                    </a:ext>
                  </a:extLst>
                </p:cNvPr>
                <p:cNvSpPr/>
                <p:nvPr/>
              </p:nvSpPr>
              <p:spPr>
                <a:xfrm>
                  <a:off x="4039377" y="3752665"/>
                  <a:ext cx="113190" cy="120080"/>
                </a:xfrm>
                <a:custGeom>
                  <a:avLst/>
                  <a:gdLst>
                    <a:gd name="connsiteX0" fmla="*/ 113190 w 113190"/>
                    <a:gd name="connsiteY0" fmla="*/ 120080 h 120080"/>
                    <a:gd name="connsiteX1" fmla="*/ 77190 w 113190"/>
                    <a:gd name="connsiteY1" fmla="*/ 120080 h 120080"/>
                    <a:gd name="connsiteX2" fmla="*/ 77190 w 113190"/>
                    <a:gd name="connsiteY2" fmla="*/ 54945 h 120080"/>
                    <a:gd name="connsiteX3" fmla="*/ 57600 w 113190"/>
                    <a:gd name="connsiteY3" fmla="*/ 27652 h 120080"/>
                    <a:gd name="connsiteX4" fmla="*/ 42195 w 113190"/>
                    <a:gd name="connsiteY4" fmla="*/ 34853 h 120080"/>
                    <a:gd name="connsiteX5" fmla="*/ 36167 w 113190"/>
                    <a:gd name="connsiteY5" fmla="*/ 53104 h 120080"/>
                    <a:gd name="connsiteX6" fmla="*/ 36167 w 113190"/>
                    <a:gd name="connsiteY6" fmla="*/ 120080 h 120080"/>
                    <a:gd name="connsiteX7" fmla="*/ 0 w 113190"/>
                    <a:gd name="connsiteY7" fmla="*/ 120080 h 120080"/>
                    <a:gd name="connsiteX8" fmla="*/ 0 w 113190"/>
                    <a:gd name="connsiteY8" fmla="*/ 2871 h 120080"/>
                    <a:gd name="connsiteX9" fmla="*/ 35832 w 113190"/>
                    <a:gd name="connsiteY9" fmla="*/ 2871 h 120080"/>
                    <a:gd name="connsiteX10" fmla="*/ 35832 w 113190"/>
                    <a:gd name="connsiteY10" fmla="*/ 21290 h 120080"/>
                    <a:gd name="connsiteX11" fmla="*/ 35832 w 113190"/>
                    <a:gd name="connsiteY11" fmla="*/ 21290 h 120080"/>
                    <a:gd name="connsiteX12" fmla="*/ 73339 w 113190"/>
                    <a:gd name="connsiteY12" fmla="*/ 25 h 120080"/>
                    <a:gd name="connsiteX13" fmla="*/ 112353 w 113190"/>
                    <a:gd name="connsiteY13" fmla="*/ 48248 h 1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190" h="120080">
                      <a:moveTo>
                        <a:pt x="113190" y="120080"/>
                      </a:moveTo>
                      <a:lnTo>
                        <a:pt x="77190" y="120080"/>
                      </a:lnTo>
                      <a:lnTo>
                        <a:pt x="77190" y="54945"/>
                      </a:lnTo>
                      <a:cubicBezTo>
                        <a:pt x="77190" y="36694"/>
                        <a:pt x="70660" y="27652"/>
                        <a:pt x="57600" y="27652"/>
                      </a:cubicBezTo>
                      <a:cubicBezTo>
                        <a:pt x="51622" y="27502"/>
                        <a:pt x="45912" y="30164"/>
                        <a:pt x="42195" y="34853"/>
                      </a:cubicBezTo>
                      <a:cubicBezTo>
                        <a:pt x="38059" y="40026"/>
                        <a:pt x="35933" y="46490"/>
                        <a:pt x="36167" y="53104"/>
                      </a:cubicBezTo>
                      <a:lnTo>
                        <a:pt x="36167" y="120080"/>
                      </a:lnTo>
                      <a:lnTo>
                        <a:pt x="0" y="120080"/>
                      </a:lnTo>
                      <a:lnTo>
                        <a:pt x="0" y="2871"/>
                      </a:lnTo>
                      <a:lnTo>
                        <a:pt x="35832" y="2871"/>
                      </a:lnTo>
                      <a:lnTo>
                        <a:pt x="35832" y="21290"/>
                      </a:lnTo>
                      <a:lnTo>
                        <a:pt x="35832" y="21290"/>
                      </a:lnTo>
                      <a:cubicBezTo>
                        <a:pt x="43334" y="7693"/>
                        <a:pt x="57834" y="-511"/>
                        <a:pt x="73339" y="25"/>
                      </a:cubicBezTo>
                      <a:cubicBezTo>
                        <a:pt x="99292" y="25"/>
                        <a:pt x="112353" y="16769"/>
                        <a:pt x="112353" y="48248"/>
                      </a:cubicBezTo>
                      <a:close/>
                    </a:path>
                  </a:pathLst>
                </a:custGeom>
                <a:solidFill>
                  <a:srgbClr val="1E1E1E"/>
                </a:solidFill>
                <a:ln w="16732"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00A724FD-B0D1-49F1-9A5A-2878DE4D3CD4}"/>
                    </a:ext>
                  </a:extLst>
                </p:cNvPr>
                <p:cNvSpPr/>
                <p:nvPr/>
              </p:nvSpPr>
              <p:spPr>
                <a:xfrm>
                  <a:off x="4181367" y="3699109"/>
                  <a:ext cx="117041" cy="173636"/>
                </a:xfrm>
                <a:custGeom>
                  <a:avLst/>
                  <a:gdLst>
                    <a:gd name="connsiteX0" fmla="*/ 117041 w 117041"/>
                    <a:gd name="connsiteY0" fmla="*/ 173636 h 173636"/>
                    <a:gd name="connsiteX1" fmla="*/ 73674 w 117041"/>
                    <a:gd name="connsiteY1" fmla="*/ 173636 h 173636"/>
                    <a:gd name="connsiteX2" fmla="*/ 36167 w 117041"/>
                    <a:gd name="connsiteY2" fmla="*/ 115367 h 173636"/>
                    <a:gd name="connsiteX3" fmla="*/ 36167 w 117041"/>
                    <a:gd name="connsiteY3" fmla="*/ 115367 h 173636"/>
                    <a:gd name="connsiteX4" fmla="*/ 36167 w 117041"/>
                    <a:gd name="connsiteY4" fmla="*/ 173636 h 173636"/>
                    <a:gd name="connsiteX5" fmla="*/ 0 w 117041"/>
                    <a:gd name="connsiteY5" fmla="*/ 173636 h 173636"/>
                    <a:gd name="connsiteX6" fmla="*/ 0 w 117041"/>
                    <a:gd name="connsiteY6" fmla="*/ 0 h 173636"/>
                    <a:gd name="connsiteX7" fmla="*/ 36167 w 117041"/>
                    <a:gd name="connsiteY7" fmla="*/ 0 h 173636"/>
                    <a:gd name="connsiteX8" fmla="*/ 36167 w 117041"/>
                    <a:gd name="connsiteY8" fmla="*/ 110846 h 173636"/>
                    <a:gd name="connsiteX9" fmla="*/ 36167 w 117041"/>
                    <a:gd name="connsiteY9" fmla="*/ 110846 h 173636"/>
                    <a:gd name="connsiteX10" fmla="*/ 71162 w 117041"/>
                    <a:gd name="connsiteY10" fmla="*/ 56763 h 173636"/>
                    <a:gd name="connsiteX11" fmla="*/ 114027 w 117041"/>
                    <a:gd name="connsiteY11" fmla="*/ 56763 h 173636"/>
                    <a:gd name="connsiteX12" fmla="*/ 72000 w 117041"/>
                    <a:gd name="connsiteY12" fmla="*/ 110846 h 17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041" h="173636">
                      <a:moveTo>
                        <a:pt x="117041" y="173636"/>
                      </a:moveTo>
                      <a:lnTo>
                        <a:pt x="73674" y="173636"/>
                      </a:lnTo>
                      <a:lnTo>
                        <a:pt x="36167" y="115367"/>
                      </a:lnTo>
                      <a:lnTo>
                        <a:pt x="36167" y="115367"/>
                      </a:lnTo>
                      <a:lnTo>
                        <a:pt x="36167" y="173636"/>
                      </a:lnTo>
                      <a:lnTo>
                        <a:pt x="0" y="173636"/>
                      </a:lnTo>
                      <a:lnTo>
                        <a:pt x="0" y="0"/>
                      </a:lnTo>
                      <a:lnTo>
                        <a:pt x="36167" y="0"/>
                      </a:lnTo>
                      <a:lnTo>
                        <a:pt x="36167" y="110846"/>
                      </a:lnTo>
                      <a:lnTo>
                        <a:pt x="36167" y="110846"/>
                      </a:lnTo>
                      <a:lnTo>
                        <a:pt x="71162" y="56763"/>
                      </a:lnTo>
                      <a:lnTo>
                        <a:pt x="114027" y="56763"/>
                      </a:lnTo>
                      <a:lnTo>
                        <a:pt x="72000" y="110846"/>
                      </a:lnTo>
                      <a:close/>
                    </a:path>
                  </a:pathLst>
                </a:custGeom>
                <a:solidFill>
                  <a:srgbClr val="1E1E1E"/>
                </a:solidFill>
                <a:ln w="16732"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308B7CD-DD25-4C48-9AB3-6E33BCED8253}"/>
                    </a:ext>
                  </a:extLst>
                </p:cNvPr>
                <p:cNvSpPr/>
                <p:nvPr/>
              </p:nvSpPr>
              <p:spPr>
                <a:xfrm>
                  <a:off x="4300984" y="3752759"/>
                  <a:ext cx="112792" cy="122929"/>
                </a:xfrm>
                <a:custGeom>
                  <a:avLst/>
                  <a:gdLst>
                    <a:gd name="connsiteX0" fmla="*/ 112792 w 112792"/>
                    <a:gd name="connsiteY0" fmla="*/ 71596 h 122929"/>
                    <a:gd name="connsiteX1" fmla="*/ 36439 w 112792"/>
                    <a:gd name="connsiteY1" fmla="*/ 71596 h 122929"/>
                    <a:gd name="connsiteX2" fmla="*/ 68588 w 112792"/>
                    <a:gd name="connsiteY2" fmla="*/ 97215 h 122929"/>
                    <a:gd name="connsiteX3" fmla="*/ 102076 w 112792"/>
                    <a:gd name="connsiteY3" fmla="*/ 88005 h 122929"/>
                    <a:gd name="connsiteX4" fmla="*/ 102076 w 112792"/>
                    <a:gd name="connsiteY4" fmla="*/ 114126 h 122929"/>
                    <a:gd name="connsiteX5" fmla="*/ 59881 w 112792"/>
                    <a:gd name="connsiteY5" fmla="*/ 122833 h 122929"/>
                    <a:gd name="connsiteX6" fmla="*/ 15676 w 112792"/>
                    <a:gd name="connsiteY6" fmla="*/ 107094 h 122929"/>
                    <a:gd name="connsiteX7" fmla="*/ 104 w 112792"/>
                    <a:gd name="connsiteY7" fmla="*/ 63224 h 122929"/>
                    <a:gd name="connsiteX8" fmla="*/ 16848 w 112792"/>
                    <a:gd name="connsiteY8" fmla="*/ 16843 h 122929"/>
                    <a:gd name="connsiteX9" fmla="*/ 58541 w 112792"/>
                    <a:gd name="connsiteY9" fmla="*/ 99 h 122929"/>
                    <a:gd name="connsiteX10" fmla="*/ 98225 w 112792"/>
                    <a:gd name="connsiteY10" fmla="*/ 15336 h 122929"/>
                    <a:gd name="connsiteX11" fmla="*/ 112122 w 112792"/>
                    <a:gd name="connsiteY11" fmla="*/ 56527 h 122929"/>
                    <a:gd name="connsiteX12" fmla="*/ 79304 w 112792"/>
                    <a:gd name="connsiteY12" fmla="*/ 49494 h 122929"/>
                    <a:gd name="connsiteX13" fmla="*/ 58876 w 112792"/>
                    <a:gd name="connsiteY13" fmla="*/ 24210 h 122929"/>
                    <a:gd name="connsiteX14" fmla="*/ 43974 w 112792"/>
                    <a:gd name="connsiteY14" fmla="*/ 31410 h 122929"/>
                    <a:gd name="connsiteX15" fmla="*/ 36104 w 112792"/>
                    <a:gd name="connsiteY15" fmla="*/ 49494 h 12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792" h="122929">
                      <a:moveTo>
                        <a:pt x="112792" y="71596"/>
                      </a:moveTo>
                      <a:lnTo>
                        <a:pt x="36439" y="71596"/>
                      </a:lnTo>
                      <a:cubicBezTo>
                        <a:pt x="37561" y="88675"/>
                        <a:pt x="48277" y="97215"/>
                        <a:pt x="68588" y="97215"/>
                      </a:cubicBezTo>
                      <a:cubicBezTo>
                        <a:pt x="80392" y="97332"/>
                        <a:pt x="91996" y="94134"/>
                        <a:pt x="102076" y="88005"/>
                      </a:cubicBezTo>
                      <a:lnTo>
                        <a:pt x="102076" y="114126"/>
                      </a:lnTo>
                      <a:cubicBezTo>
                        <a:pt x="88915" y="120372"/>
                        <a:pt x="74448" y="123352"/>
                        <a:pt x="59881" y="122833"/>
                      </a:cubicBezTo>
                      <a:cubicBezTo>
                        <a:pt x="43622" y="123754"/>
                        <a:pt x="27699" y="118078"/>
                        <a:pt x="15676" y="107094"/>
                      </a:cubicBezTo>
                      <a:cubicBezTo>
                        <a:pt x="4776" y="95172"/>
                        <a:pt x="-850" y="79349"/>
                        <a:pt x="104" y="63224"/>
                      </a:cubicBezTo>
                      <a:cubicBezTo>
                        <a:pt x="-833" y="46128"/>
                        <a:pt x="5211" y="29401"/>
                        <a:pt x="16848" y="16843"/>
                      </a:cubicBezTo>
                      <a:cubicBezTo>
                        <a:pt x="27849" y="5758"/>
                        <a:pt x="42936" y="-286"/>
                        <a:pt x="58541" y="99"/>
                      </a:cubicBezTo>
                      <a:cubicBezTo>
                        <a:pt x="73360" y="-822"/>
                        <a:pt x="87843" y="4737"/>
                        <a:pt x="98225" y="15336"/>
                      </a:cubicBezTo>
                      <a:cubicBezTo>
                        <a:pt x="108037" y="26739"/>
                        <a:pt x="113010" y="41507"/>
                        <a:pt x="112122" y="56527"/>
                      </a:cubicBezTo>
                      <a:close/>
                      <a:moveTo>
                        <a:pt x="79304" y="49494"/>
                      </a:moveTo>
                      <a:cubicBezTo>
                        <a:pt x="79304" y="32750"/>
                        <a:pt x="72606" y="24210"/>
                        <a:pt x="58876" y="24210"/>
                      </a:cubicBezTo>
                      <a:cubicBezTo>
                        <a:pt x="53083" y="24294"/>
                        <a:pt x="47641" y="26923"/>
                        <a:pt x="43974" y="31410"/>
                      </a:cubicBezTo>
                      <a:cubicBezTo>
                        <a:pt x="39587" y="36517"/>
                        <a:pt x="36858" y="42813"/>
                        <a:pt x="36104" y="49494"/>
                      </a:cubicBezTo>
                      <a:close/>
                    </a:path>
                  </a:pathLst>
                </a:custGeom>
                <a:solidFill>
                  <a:srgbClr val="1E1E1E"/>
                </a:solidFill>
                <a:ln w="16732"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A7D34FA-594E-4C64-91B4-CCEED1B89086}"/>
                    </a:ext>
                  </a:extLst>
                </p:cNvPr>
                <p:cNvSpPr/>
                <p:nvPr/>
              </p:nvSpPr>
              <p:spPr>
                <a:xfrm>
                  <a:off x="4430072" y="3700449"/>
                  <a:ext cx="121842" cy="174718"/>
                </a:xfrm>
                <a:custGeom>
                  <a:avLst/>
                  <a:gdLst>
                    <a:gd name="connsiteX0" fmla="*/ 121842 w 121842"/>
                    <a:gd name="connsiteY0" fmla="*/ 172297 h 174718"/>
                    <a:gd name="connsiteX1" fmla="*/ 85675 w 121842"/>
                    <a:gd name="connsiteY1" fmla="*/ 172297 h 174718"/>
                    <a:gd name="connsiteX2" fmla="*/ 85675 w 121842"/>
                    <a:gd name="connsiteY2" fmla="*/ 155553 h 174718"/>
                    <a:gd name="connsiteX3" fmla="*/ 85675 w 121842"/>
                    <a:gd name="connsiteY3" fmla="*/ 155553 h 174718"/>
                    <a:gd name="connsiteX4" fmla="*/ 49508 w 121842"/>
                    <a:gd name="connsiteY4" fmla="*/ 174641 h 174718"/>
                    <a:gd name="connsiteX5" fmla="*/ 13508 w 121842"/>
                    <a:gd name="connsiteY5" fmla="*/ 159739 h 174718"/>
                    <a:gd name="connsiteX6" fmla="*/ 113 w 121842"/>
                    <a:gd name="connsiteY6" fmla="*/ 116372 h 174718"/>
                    <a:gd name="connsiteX7" fmla="*/ 14847 w 121842"/>
                    <a:gd name="connsiteY7" fmla="*/ 69823 h 174718"/>
                    <a:gd name="connsiteX8" fmla="*/ 53694 w 121842"/>
                    <a:gd name="connsiteY8" fmla="*/ 53079 h 174718"/>
                    <a:gd name="connsiteX9" fmla="*/ 85173 w 121842"/>
                    <a:gd name="connsiteY9" fmla="*/ 69823 h 174718"/>
                    <a:gd name="connsiteX10" fmla="*/ 85173 w 121842"/>
                    <a:gd name="connsiteY10" fmla="*/ 69823 h 174718"/>
                    <a:gd name="connsiteX11" fmla="*/ 85173 w 121842"/>
                    <a:gd name="connsiteY11" fmla="*/ 0 h 174718"/>
                    <a:gd name="connsiteX12" fmla="*/ 121340 w 121842"/>
                    <a:gd name="connsiteY12" fmla="*/ 0 h 174718"/>
                    <a:gd name="connsiteX13" fmla="*/ 86345 w 121842"/>
                    <a:gd name="connsiteY13" fmla="*/ 115199 h 174718"/>
                    <a:gd name="connsiteX14" fmla="*/ 86345 w 121842"/>
                    <a:gd name="connsiteY14" fmla="*/ 106493 h 174718"/>
                    <a:gd name="connsiteX15" fmla="*/ 79647 w 121842"/>
                    <a:gd name="connsiteY15" fmla="*/ 87404 h 174718"/>
                    <a:gd name="connsiteX16" fmla="*/ 62903 w 121842"/>
                    <a:gd name="connsiteY16" fmla="*/ 79869 h 174718"/>
                    <a:gd name="connsiteX17" fmla="*/ 44150 w 121842"/>
                    <a:gd name="connsiteY17" fmla="*/ 89246 h 174718"/>
                    <a:gd name="connsiteX18" fmla="*/ 37452 w 121842"/>
                    <a:gd name="connsiteY18" fmla="*/ 115199 h 174718"/>
                    <a:gd name="connsiteX19" fmla="*/ 43982 w 121842"/>
                    <a:gd name="connsiteY19" fmla="*/ 138976 h 174718"/>
                    <a:gd name="connsiteX20" fmla="*/ 62066 w 121842"/>
                    <a:gd name="connsiteY20" fmla="*/ 147348 h 174718"/>
                    <a:gd name="connsiteX21" fmla="*/ 79982 w 121842"/>
                    <a:gd name="connsiteY21" fmla="*/ 138641 h 174718"/>
                    <a:gd name="connsiteX22" fmla="*/ 86345 w 121842"/>
                    <a:gd name="connsiteY22" fmla="*/ 115199 h 17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842" h="174718">
                      <a:moveTo>
                        <a:pt x="121842" y="172297"/>
                      </a:moveTo>
                      <a:lnTo>
                        <a:pt x="85675" y="172297"/>
                      </a:lnTo>
                      <a:lnTo>
                        <a:pt x="85675" y="155553"/>
                      </a:lnTo>
                      <a:lnTo>
                        <a:pt x="85675" y="155553"/>
                      </a:lnTo>
                      <a:cubicBezTo>
                        <a:pt x="77973" y="168010"/>
                        <a:pt x="64125" y="175311"/>
                        <a:pt x="49508" y="174641"/>
                      </a:cubicBezTo>
                      <a:cubicBezTo>
                        <a:pt x="35861" y="175445"/>
                        <a:pt x="22600" y="169953"/>
                        <a:pt x="13508" y="159739"/>
                      </a:cubicBezTo>
                      <a:cubicBezTo>
                        <a:pt x="3947" y="147381"/>
                        <a:pt x="-808" y="131977"/>
                        <a:pt x="113" y="116372"/>
                      </a:cubicBezTo>
                      <a:cubicBezTo>
                        <a:pt x="-641" y="99594"/>
                        <a:pt x="4567" y="83101"/>
                        <a:pt x="14847" y="69823"/>
                      </a:cubicBezTo>
                      <a:cubicBezTo>
                        <a:pt x="24509" y="58537"/>
                        <a:pt x="38859" y="52359"/>
                        <a:pt x="53694" y="53079"/>
                      </a:cubicBezTo>
                      <a:cubicBezTo>
                        <a:pt x="66537" y="52141"/>
                        <a:pt x="78776" y="58654"/>
                        <a:pt x="85173" y="69823"/>
                      </a:cubicBezTo>
                      <a:lnTo>
                        <a:pt x="85173" y="69823"/>
                      </a:lnTo>
                      <a:lnTo>
                        <a:pt x="85173" y="0"/>
                      </a:lnTo>
                      <a:lnTo>
                        <a:pt x="121340" y="0"/>
                      </a:lnTo>
                      <a:close/>
                      <a:moveTo>
                        <a:pt x="86345" y="115199"/>
                      </a:moveTo>
                      <a:lnTo>
                        <a:pt x="86345" y="106493"/>
                      </a:lnTo>
                      <a:cubicBezTo>
                        <a:pt x="86629" y="99510"/>
                        <a:pt x="84235" y="92678"/>
                        <a:pt x="79647" y="87404"/>
                      </a:cubicBezTo>
                      <a:cubicBezTo>
                        <a:pt x="75461" y="82532"/>
                        <a:pt x="69333" y="79769"/>
                        <a:pt x="62903" y="79869"/>
                      </a:cubicBezTo>
                      <a:cubicBezTo>
                        <a:pt x="55469" y="79618"/>
                        <a:pt x="48403" y="83134"/>
                        <a:pt x="44150" y="89246"/>
                      </a:cubicBezTo>
                      <a:cubicBezTo>
                        <a:pt x="39277" y="96999"/>
                        <a:pt x="36950" y="106057"/>
                        <a:pt x="37452" y="115199"/>
                      </a:cubicBezTo>
                      <a:cubicBezTo>
                        <a:pt x="36883" y="123638"/>
                        <a:pt x="39193" y="132010"/>
                        <a:pt x="43982" y="138976"/>
                      </a:cubicBezTo>
                      <a:cubicBezTo>
                        <a:pt x="48269" y="144568"/>
                        <a:pt x="55033" y="147700"/>
                        <a:pt x="62066" y="147348"/>
                      </a:cubicBezTo>
                      <a:cubicBezTo>
                        <a:pt x="69082" y="147482"/>
                        <a:pt x="75746" y="144250"/>
                        <a:pt x="79982" y="138641"/>
                      </a:cubicBezTo>
                      <a:cubicBezTo>
                        <a:pt x="84637" y="131743"/>
                        <a:pt x="86881" y="123504"/>
                        <a:pt x="86345" y="115199"/>
                      </a:cubicBezTo>
                      <a:close/>
                    </a:path>
                  </a:pathLst>
                </a:custGeom>
                <a:solidFill>
                  <a:srgbClr val="1E1E1E"/>
                </a:solidFill>
                <a:ln w="16732"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293A72-7A31-4BD6-A55E-FE283FAAFF31}"/>
                    </a:ext>
                  </a:extLst>
                </p:cNvPr>
                <p:cNvSpPr/>
                <p:nvPr/>
              </p:nvSpPr>
              <p:spPr>
                <a:xfrm>
                  <a:off x="3775133" y="4034158"/>
                  <a:ext cx="90435" cy="122440"/>
                </a:xfrm>
                <a:custGeom>
                  <a:avLst/>
                  <a:gdLst>
                    <a:gd name="connsiteX0" fmla="*/ 22 w 90435"/>
                    <a:gd name="connsiteY0" fmla="*/ 116707 h 122440"/>
                    <a:gd name="connsiteX1" fmla="*/ 22 w 90435"/>
                    <a:gd name="connsiteY1" fmla="*/ 87405 h 122440"/>
                    <a:gd name="connsiteX2" fmla="*/ 17770 w 90435"/>
                    <a:gd name="connsiteY2" fmla="*/ 95442 h 122440"/>
                    <a:gd name="connsiteX3" fmla="*/ 34515 w 90435"/>
                    <a:gd name="connsiteY3" fmla="*/ 98121 h 122440"/>
                    <a:gd name="connsiteX4" fmla="*/ 49752 w 90435"/>
                    <a:gd name="connsiteY4" fmla="*/ 95442 h 122440"/>
                    <a:gd name="connsiteX5" fmla="*/ 55277 w 90435"/>
                    <a:gd name="connsiteY5" fmla="*/ 87405 h 122440"/>
                    <a:gd name="connsiteX6" fmla="*/ 52766 w 90435"/>
                    <a:gd name="connsiteY6" fmla="*/ 81712 h 122440"/>
                    <a:gd name="connsiteX7" fmla="*/ 46235 w 90435"/>
                    <a:gd name="connsiteY7" fmla="*/ 77693 h 122440"/>
                    <a:gd name="connsiteX8" fmla="*/ 37696 w 90435"/>
                    <a:gd name="connsiteY8" fmla="*/ 74679 h 122440"/>
                    <a:gd name="connsiteX9" fmla="*/ 28654 w 90435"/>
                    <a:gd name="connsiteY9" fmla="*/ 71498 h 122440"/>
                    <a:gd name="connsiteX10" fmla="*/ 16264 w 90435"/>
                    <a:gd name="connsiteY10" fmla="*/ 65805 h 122440"/>
                    <a:gd name="connsiteX11" fmla="*/ 7389 w 90435"/>
                    <a:gd name="connsiteY11" fmla="*/ 58772 h 122440"/>
                    <a:gd name="connsiteX12" fmla="*/ 1864 w 90435"/>
                    <a:gd name="connsiteY12" fmla="*/ 49563 h 122440"/>
                    <a:gd name="connsiteX13" fmla="*/ 22 w 90435"/>
                    <a:gd name="connsiteY13" fmla="*/ 37005 h 122440"/>
                    <a:gd name="connsiteX14" fmla="*/ 4208 w 90435"/>
                    <a:gd name="connsiteY14" fmla="*/ 20261 h 122440"/>
                    <a:gd name="connsiteX15" fmla="*/ 15761 w 90435"/>
                    <a:gd name="connsiteY15" fmla="*/ 8708 h 122440"/>
                    <a:gd name="connsiteX16" fmla="*/ 32505 w 90435"/>
                    <a:gd name="connsiteY16" fmla="*/ 2010 h 122440"/>
                    <a:gd name="connsiteX17" fmla="*/ 51761 w 90435"/>
                    <a:gd name="connsiteY17" fmla="*/ 1 h 122440"/>
                    <a:gd name="connsiteX18" fmla="*/ 67500 w 90435"/>
                    <a:gd name="connsiteY18" fmla="*/ 1173 h 122440"/>
                    <a:gd name="connsiteX19" fmla="*/ 83407 w 90435"/>
                    <a:gd name="connsiteY19" fmla="*/ 4689 h 122440"/>
                    <a:gd name="connsiteX20" fmla="*/ 83407 w 90435"/>
                    <a:gd name="connsiteY20" fmla="*/ 32484 h 122440"/>
                    <a:gd name="connsiteX21" fmla="*/ 68672 w 90435"/>
                    <a:gd name="connsiteY21" fmla="*/ 26624 h 122440"/>
                    <a:gd name="connsiteX22" fmla="*/ 53268 w 90435"/>
                    <a:gd name="connsiteY22" fmla="*/ 24614 h 122440"/>
                    <a:gd name="connsiteX23" fmla="*/ 46570 w 90435"/>
                    <a:gd name="connsiteY23" fmla="*/ 24614 h 122440"/>
                    <a:gd name="connsiteX24" fmla="*/ 41045 w 90435"/>
                    <a:gd name="connsiteY24" fmla="*/ 26456 h 122440"/>
                    <a:gd name="connsiteX25" fmla="*/ 37194 w 90435"/>
                    <a:gd name="connsiteY25" fmla="*/ 29638 h 122440"/>
                    <a:gd name="connsiteX26" fmla="*/ 35854 w 90435"/>
                    <a:gd name="connsiteY26" fmla="*/ 33824 h 122440"/>
                    <a:gd name="connsiteX27" fmla="*/ 37863 w 90435"/>
                    <a:gd name="connsiteY27" fmla="*/ 39349 h 122440"/>
                    <a:gd name="connsiteX28" fmla="*/ 43222 w 90435"/>
                    <a:gd name="connsiteY28" fmla="*/ 43368 h 122440"/>
                    <a:gd name="connsiteX29" fmla="*/ 50589 w 90435"/>
                    <a:gd name="connsiteY29" fmla="*/ 46382 h 122440"/>
                    <a:gd name="connsiteX30" fmla="*/ 58793 w 90435"/>
                    <a:gd name="connsiteY30" fmla="*/ 49061 h 122440"/>
                    <a:gd name="connsiteX31" fmla="*/ 71854 w 90435"/>
                    <a:gd name="connsiteY31" fmla="*/ 54419 h 122440"/>
                    <a:gd name="connsiteX32" fmla="*/ 81733 w 90435"/>
                    <a:gd name="connsiteY32" fmla="*/ 61451 h 122440"/>
                    <a:gd name="connsiteX33" fmla="*/ 88263 w 90435"/>
                    <a:gd name="connsiteY33" fmla="*/ 70828 h 122440"/>
                    <a:gd name="connsiteX34" fmla="*/ 85919 w 90435"/>
                    <a:gd name="connsiteY34" fmla="*/ 101470 h 122440"/>
                    <a:gd name="connsiteX35" fmla="*/ 73863 w 90435"/>
                    <a:gd name="connsiteY35" fmla="*/ 113526 h 122440"/>
                    <a:gd name="connsiteX36" fmla="*/ 57119 w 90435"/>
                    <a:gd name="connsiteY36" fmla="*/ 120223 h 122440"/>
                    <a:gd name="connsiteX37" fmla="*/ 36859 w 90435"/>
                    <a:gd name="connsiteY37" fmla="*/ 122400 h 122440"/>
                    <a:gd name="connsiteX38" fmla="*/ 22 w 90435"/>
                    <a:gd name="connsiteY38" fmla="*/ 116707 h 12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0435" h="122440">
                      <a:moveTo>
                        <a:pt x="22" y="116707"/>
                      </a:moveTo>
                      <a:lnTo>
                        <a:pt x="22" y="87405"/>
                      </a:lnTo>
                      <a:cubicBezTo>
                        <a:pt x="5530" y="90904"/>
                        <a:pt x="11508" y="93617"/>
                        <a:pt x="17770" y="95442"/>
                      </a:cubicBezTo>
                      <a:cubicBezTo>
                        <a:pt x="23179" y="97183"/>
                        <a:pt x="28822" y="98071"/>
                        <a:pt x="34515" y="98121"/>
                      </a:cubicBezTo>
                      <a:cubicBezTo>
                        <a:pt x="39722" y="98372"/>
                        <a:pt x="44929" y="97468"/>
                        <a:pt x="49752" y="95442"/>
                      </a:cubicBezTo>
                      <a:cubicBezTo>
                        <a:pt x="53117" y="94220"/>
                        <a:pt x="55344" y="90988"/>
                        <a:pt x="55277" y="87405"/>
                      </a:cubicBezTo>
                      <a:cubicBezTo>
                        <a:pt x="55294" y="85228"/>
                        <a:pt x="54390" y="83152"/>
                        <a:pt x="52766" y="81712"/>
                      </a:cubicBezTo>
                      <a:cubicBezTo>
                        <a:pt x="50823" y="80037"/>
                        <a:pt x="48613" y="78681"/>
                        <a:pt x="46235" y="77693"/>
                      </a:cubicBezTo>
                      <a:cubicBezTo>
                        <a:pt x="43456" y="76488"/>
                        <a:pt x="40609" y="75483"/>
                        <a:pt x="37696" y="74679"/>
                      </a:cubicBezTo>
                      <a:cubicBezTo>
                        <a:pt x="34515" y="73675"/>
                        <a:pt x="31501" y="72670"/>
                        <a:pt x="28654" y="71498"/>
                      </a:cubicBezTo>
                      <a:cubicBezTo>
                        <a:pt x="24368" y="69957"/>
                        <a:pt x="20215" y="68065"/>
                        <a:pt x="16264" y="65805"/>
                      </a:cubicBezTo>
                      <a:cubicBezTo>
                        <a:pt x="12931" y="63980"/>
                        <a:pt x="9934" y="61602"/>
                        <a:pt x="7389" y="58772"/>
                      </a:cubicBezTo>
                      <a:cubicBezTo>
                        <a:pt x="4894" y="56143"/>
                        <a:pt x="3002" y="52996"/>
                        <a:pt x="1864" y="49563"/>
                      </a:cubicBezTo>
                      <a:cubicBezTo>
                        <a:pt x="507" y="45528"/>
                        <a:pt x="-129" y="41275"/>
                        <a:pt x="22" y="37005"/>
                      </a:cubicBezTo>
                      <a:cubicBezTo>
                        <a:pt x="-112" y="31145"/>
                        <a:pt x="1328" y="25368"/>
                        <a:pt x="4208" y="20261"/>
                      </a:cubicBezTo>
                      <a:cubicBezTo>
                        <a:pt x="7088" y="15539"/>
                        <a:pt x="11039" y="11587"/>
                        <a:pt x="15761" y="8708"/>
                      </a:cubicBezTo>
                      <a:cubicBezTo>
                        <a:pt x="20935" y="5560"/>
                        <a:pt x="26595" y="3299"/>
                        <a:pt x="32505" y="2010"/>
                      </a:cubicBezTo>
                      <a:cubicBezTo>
                        <a:pt x="38834" y="654"/>
                        <a:pt x="45281" y="-16"/>
                        <a:pt x="51761" y="1"/>
                      </a:cubicBezTo>
                      <a:cubicBezTo>
                        <a:pt x="57035" y="-16"/>
                        <a:pt x="62293" y="369"/>
                        <a:pt x="67500" y="1173"/>
                      </a:cubicBezTo>
                      <a:cubicBezTo>
                        <a:pt x="72892" y="1926"/>
                        <a:pt x="78200" y="3098"/>
                        <a:pt x="83407" y="4689"/>
                      </a:cubicBezTo>
                      <a:lnTo>
                        <a:pt x="83407" y="32484"/>
                      </a:lnTo>
                      <a:cubicBezTo>
                        <a:pt x="78819" y="29805"/>
                        <a:pt x="73846" y="27829"/>
                        <a:pt x="68672" y="26624"/>
                      </a:cubicBezTo>
                      <a:cubicBezTo>
                        <a:pt x="63649" y="25301"/>
                        <a:pt x="58459" y="24631"/>
                        <a:pt x="53268" y="24614"/>
                      </a:cubicBezTo>
                      <a:cubicBezTo>
                        <a:pt x="51041" y="24430"/>
                        <a:pt x="48797" y="24430"/>
                        <a:pt x="46570" y="24614"/>
                      </a:cubicBezTo>
                      <a:cubicBezTo>
                        <a:pt x="44662" y="24966"/>
                        <a:pt x="42786" y="25586"/>
                        <a:pt x="41045" y="26456"/>
                      </a:cubicBezTo>
                      <a:cubicBezTo>
                        <a:pt x="39521" y="27193"/>
                        <a:pt x="38198" y="28281"/>
                        <a:pt x="37194" y="29638"/>
                      </a:cubicBezTo>
                      <a:cubicBezTo>
                        <a:pt x="36340" y="30860"/>
                        <a:pt x="35871" y="32317"/>
                        <a:pt x="35854" y="33824"/>
                      </a:cubicBezTo>
                      <a:cubicBezTo>
                        <a:pt x="35804" y="35850"/>
                        <a:pt x="36524" y="37826"/>
                        <a:pt x="37863" y="39349"/>
                      </a:cubicBezTo>
                      <a:cubicBezTo>
                        <a:pt x="39404" y="40990"/>
                        <a:pt x="41212" y="42347"/>
                        <a:pt x="43222" y="43368"/>
                      </a:cubicBezTo>
                      <a:lnTo>
                        <a:pt x="50589" y="46382"/>
                      </a:lnTo>
                      <a:lnTo>
                        <a:pt x="58793" y="49061"/>
                      </a:lnTo>
                      <a:cubicBezTo>
                        <a:pt x="63482" y="50735"/>
                        <a:pt x="67835" y="52577"/>
                        <a:pt x="71854" y="54419"/>
                      </a:cubicBezTo>
                      <a:cubicBezTo>
                        <a:pt x="75488" y="56244"/>
                        <a:pt x="78819" y="58622"/>
                        <a:pt x="81733" y="61451"/>
                      </a:cubicBezTo>
                      <a:cubicBezTo>
                        <a:pt x="84529" y="64097"/>
                        <a:pt x="86756" y="67278"/>
                        <a:pt x="88263" y="70828"/>
                      </a:cubicBezTo>
                      <a:cubicBezTo>
                        <a:pt x="91830" y="80925"/>
                        <a:pt x="90976" y="92043"/>
                        <a:pt x="85919" y="101470"/>
                      </a:cubicBezTo>
                      <a:cubicBezTo>
                        <a:pt x="82872" y="106359"/>
                        <a:pt x="78752" y="110478"/>
                        <a:pt x="73863" y="113526"/>
                      </a:cubicBezTo>
                      <a:cubicBezTo>
                        <a:pt x="68689" y="116674"/>
                        <a:pt x="63030" y="118934"/>
                        <a:pt x="57119" y="120223"/>
                      </a:cubicBezTo>
                      <a:cubicBezTo>
                        <a:pt x="50472" y="121713"/>
                        <a:pt x="43674" y="122450"/>
                        <a:pt x="36859" y="122400"/>
                      </a:cubicBezTo>
                      <a:cubicBezTo>
                        <a:pt x="24334" y="122752"/>
                        <a:pt x="11860" y="120826"/>
                        <a:pt x="22" y="116707"/>
                      </a:cubicBezTo>
                      <a:close/>
                    </a:path>
                  </a:pathLst>
                </a:custGeom>
                <a:solidFill>
                  <a:srgbClr val="1E1E1E"/>
                </a:solidFill>
                <a:ln w="16732"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00B12AC-0863-46FC-9112-C4A79C466945}"/>
                    </a:ext>
                  </a:extLst>
                </p:cNvPr>
                <p:cNvSpPr/>
                <p:nvPr/>
              </p:nvSpPr>
              <p:spPr>
                <a:xfrm>
                  <a:off x="3878378" y="4034060"/>
                  <a:ext cx="113110" cy="123110"/>
                </a:xfrm>
                <a:custGeom>
                  <a:avLst/>
                  <a:gdLst>
                    <a:gd name="connsiteX0" fmla="*/ 113111 w 113110"/>
                    <a:gd name="connsiteY0" fmla="*/ 71596 h 123110"/>
                    <a:gd name="connsiteX1" fmla="*/ 36590 w 113110"/>
                    <a:gd name="connsiteY1" fmla="*/ 71596 h 123110"/>
                    <a:gd name="connsiteX2" fmla="*/ 68739 w 113110"/>
                    <a:gd name="connsiteY2" fmla="*/ 97215 h 123110"/>
                    <a:gd name="connsiteX3" fmla="*/ 102227 w 113110"/>
                    <a:gd name="connsiteY3" fmla="*/ 88005 h 123110"/>
                    <a:gd name="connsiteX4" fmla="*/ 102227 w 113110"/>
                    <a:gd name="connsiteY4" fmla="*/ 114126 h 123110"/>
                    <a:gd name="connsiteX5" fmla="*/ 60032 w 113110"/>
                    <a:gd name="connsiteY5" fmla="*/ 122833 h 123110"/>
                    <a:gd name="connsiteX6" fmla="*/ 272 w 113110"/>
                    <a:gd name="connsiteY6" fmla="*/ 73974 h 123110"/>
                    <a:gd name="connsiteX7" fmla="*/ 255 w 113110"/>
                    <a:gd name="connsiteY7" fmla="*/ 63224 h 123110"/>
                    <a:gd name="connsiteX8" fmla="*/ 17000 w 113110"/>
                    <a:gd name="connsiteY8" fmla="*/ 16843 h 123110"/>
                    <a:gd name="connsiteX9" fmla="*/ 58692 w 113110"/>
                    <a:gd name="connsiteY9" fmla="*/ 99 h 123110"/>
                    <a:gd name="connsiteX10" fmla="*/ 98376 w 113110"/>
                    <a:gd name="connsiteY10" fmla="*/ 15336 h 123110"/>
                    <a:gd name="connsiteX11" fmla="*/ 112441 w 113110"/>
                    <a:gd name="connsiteY11" fmla="*/ 56526 h 123110"/>
                    <a:gd name="connsiteX12" fmla="*/ 79623 w 113110"/>
                    <a:gd name="connsiteY12" fmla="*/ 49494 h 123110"/>
                    <a:gd name="connsiteX13" fmla="*/ 59362 w 113110"/>
                    <a:gd name="connsiteY13" fmla="*/ 24210 h 123110"/>
                    <a:gd name="connsiteX14" fmla="*/ 44292 w 113110"/>
                    <a:gd name="connsiteY14" fmla="*/ 31410 h 123110"/>
                    <a:gd name="connsiteX15" fmla="*/ 36590 w 113110"/>
                    <a:gd name="connsiteY15" fmla="*/ 49494 h 12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110" h="123110">
                      <a:moveTo>
                        <a:pt x="113111" y="71596"/>
                      </a:moveTo>
                      <a:lnTo>
                        <a:pt x="36590" y="71596"/>
                      </a:lnTo>
                      <a:cubicBezTo>
                        <a:pt x="37712" y="88675"/>
                        <a:pt x="48428" y="97215"/>
                        <a:pt x="68739" y="97215"/>
                      </a:cubicBezTo>
                      <a:cubicBezTo>
                        <a:pt x="80543" y="97332"/>
                        <a:pt x="92147" y="94134"/>
                        <a:pt x="102227" y="88005"/>
                      </a:cubicBezTo>
                      <a:lnTo>
                        <a:pt x="102227" y="114126"/>
                      </a:lnTo>
                      <a:cubicBezTo>
                        <a:pt x="89066" y="120372"/>
                        <a:pt x="74599" y="123352"/>
                        <a:pt x="60032" y="122833"/>
                      </a:cubicBezTo>
                      <a:cubicBezTo>
                        <a:pt x="30043" y="125847"/>
                        <a:pt x="3286" y="103962"/>
                        <a:pt x="272" y="73974"/>
                      </a:cubicBezTo>
                      <a:cubicBezTo>
                        <a:pt x="-79" y="70390"/>
                        <a:pt x="-96" y="66791"/>
                        <a:pt x="255" y="63224"/>
                      </a:cubicBezTo>
                      <a:cubicBezTo>
                        <a:pt x="-682" y="46128"/>
                        <a:pt x="5362" y="29401"/>
                        <a:pt x="17000" y="16843"/>
                      </a:cubicBezTo>
                      <a:cubicBezTo>
                        <a:pt x="28034" y="5808"/>
                        <a:pt x="43087" y="-236"/>
                        <a:pt x="58692" y="99"/>
                      </a:cubicBezTo>
                      <a:cubicBezTo>
                        <a:pt x="73511" y="-822"/>
                        <a:pt x="87995" y="4737"/>
                        <a:pt x="98376" y="15336"/>
                      </a:cubicBezTo>
                      <a:cubicBezTo>
                        <a:pt x="108238" y="26722"/>
                        <a:pt x="113278" y="41490"/>
                        <a:pt x="112441" y="56526"/>
                      </a:cubicBezTo>
                      <a:close/>
                      <a:moveTo>
                        <a:pt x="79623" y="49494"/>
                      </a:moveTo>
                      <a:cubicBezTo>
                        <a:pt x="79623" y="32750"/>
                        <a:pt x="72925" y="24210"/>
                        <a:pt x="59362" y="24210"/>
                      </a:cubicBezTo>
                      <a:cubicBezTo>
                        <a:pt x="53518" y="24260"/>
                        <a:pt x="48010" y="26906"/>
                        <a:pt x="44292" y="31410"/>
                      </a:cubicBezTo>
                      <a:cubicBezTo>
                        <a:pt x="39973" y="36534"/>
                        <a:pt x="37293" y="42830"/>
                        <a:pt x="36590" y="49494"/>
                      </a:cubicBezTo>
                      <a:close/>
                    </a:path>
                  </a:pathLst>
                </a:custGeom>
                <a:solidFill>
                  <a:srgbClr val="1E1E1E"/>
                </a:solidFill>
                <a:ln w="16732"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C9011AF6-05EC-41CD-96E5-F32A3DD00420}"/>
                    </a:ext>
                  </a:extLst>
                </p:cNvPr>
                <p:cNvSpPr/>
                <p:nvPr/>
              </p:nvSpPr>
              <p:spPr>
                <a:xfrm>
                  <a:off x="4015433" y="4034640"/>
                  <a:ext cx="76520" cy="119406"/>
                </a:xfrm>
                <a:custGeom>
                  <a:avLst/>
                  <a:gdLst>
                    <a:gd name="connsiteX0" fmla="*/ 76521 w 76520"/>
                    <a:gd name="connsiteY0" fmla="*/ 34848 h 119406"/>
                    <a:gd name="connsiteX1" fmla="*/ 61284 w 76520"/>
                    <a:gd name="connsiteY1" fmla="*/ 31165 h 119406"/>
                    <a:gd name="connsiteX2" fmla="*/ 42865 w 76520"/>
                    <a:gd name="connsiteY2" fmla="*/ 39872 h 119406"/>
                    <a:gd name="connsiteX3" fmla="*/ 36167 w 76520"/>
                    <a:gd name="connsiteY3" fmla="*/ 63313 h 119406"/>
                    <a:gd name="connsiteX4" fmla="*/ 36167 w 76520"/>
                    <a:gd name="connsiteY4" fmla="*/ 119406 h 119406"/>
                    <a:gd name="connsiteX5" fmla="*/ 0 w 76520"/>
                    <a:gd name="connsiteY5" fmla="*/ 119406 h 119406"/>
                    <a:gd name="connsiteX6" fmla="*/ 0 w 76520"/>
                    <a:gd name="connsiteY6" fmla="*/ 2197 h 119406"/>
                    <a:gd name="connsiteX7" fmla="*/ 36167 w 76520"/>
                    <a:gd name="connsiteY7" fmla="*/ 2197 h 119406"/>
                    <a:gd name="connsiteX8" fmla="*/ 36167 w 76520"/>
                    <a:gd name="connsiteY8" fmla="*/ 23965 h 119406"/>
                    <a:gd name="connsiteX9" fmla="*/ 36167 w 76520"/>
                    <a:gd name="connsiteY9" fmla="*/ 23965 h 119406"/>
                    <a:gd name="connsiteX10" fmla="*/ 66976 w 76520"/>
                    <a:gd name="connsiteY10" fmla="*/ 21 h 119406"/>
                    <a:gd name="connsiteX11" fmla="*/ 76018 w 76520"/>
                    <a:gd name="connsiteY11" fmla="*/ 1528 h 119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520" h="119406">
                      <a:moveTo>
                        <a:pt x="76521" y="34848"/>
                      </a:moveTo>
                      <a:cubicBezTo>
                        <a:pt x="71849" y="32303"/>
                        <a:pt x="66591" y="31031"/>
                        <a:pt x="61284" y="31165"/>
                      </a:cubicBezTo>
                      <a:cubicBezTo>
                        <a:pt x="54067" y="30813"/>
                        <a:pt x="47168" y="34078"/>
                        <a:pt x="42865" y="39872"/>
                      </a:cubicBezTo>
                      <a:cubicBezTo>
                        <a:pt x="38043" y="46703"/>
                        <a:pt x="35682" y="54958"/>
                        <a:pt x="36167" y="63313"/>
                      </a:cubicBezTo>
                      <a:lnTo>
                        <a:pt x="36167" y="119406"/>
                      </a:lnTo>
                      <a:lnTo>
                        <a:pt x="0" y="119406"/>
                      </a:lnTo>
                      <a:lnTo>
                        <a:pt x="0" y="2197"/>
                      </a:lnTo>
                      <a:lnTo>
                        <a:pt x="36167" y="2197"/>
                      </a:lnTo>
                      <a:lnTo>
                        <a:pt x="36167" y="23965"/>
                      </a:lnTo>
                      <a:lnTo>
                        <a:pt x="36167" y="23965"/>
                      </a:lnTo>
                      <a:cubicBezTo>
                        <a:pt x="39600" y="9783"/>
                        <a:pt x="52376" y="-147"/>
                        <a:pt x="66976" y="21"/>
                      </a:cubicBezTo>
                      <a:cubicBezTo>
                        <a:pt x="70057" y="-113"/>
                        <a:pt x="73138" y="406"/>
                        <a:pt x="76018" y="1528"/>
                      </a:cubicBezTo>
                      <a:close/>
                    </a:path>
                  </a:pathLst>
                </a:custGeom>
                <a:solidFill>
                  <a:srgbClr val="1E1E1E"/>
                </a:solidFill>
                <a:ln w="16732"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9FE310E6-0748-45CC-90CC-9999311367D1}"/>
                    </a:ext>
                  </a:extLst>
                </p:cNvPr>
                <p:cNvSpPr/>
                <p:nvPr/>
              </p:nvSpPr>
              <p:spPr>
                <a:xfrm>
                  <a:off x="4100661" y="4036838"/>
                  <a:ext cx="126250" cy="117208"/>
                </a:xfrm>
                <a:custGeom>
                  <a:avLst/>
                  <a:gdLst>
                    <a:gd name="connsiteX0" fmla="*/ 126251 w 126250"/>
                    <a:gd name="connsiteY0" fmla="*/ 0 h 117208"/>
                    <a:gd name="connsiteX1" fmla="*/ 82548 w 126250"/>
                    <a:gd name="connsiteY1" fmla="*/ 117209 h 117208"/>
                    <a:gd name="connsiteX2" fmla="*/ 41525 w 126250"/>
                    <a:gd name="connsiteY2" fmla="*/ 117209 h 117208"/>
                    <a:gd name="connsiteX3" fmla="*/ 0 w 126250"/>
                    <a:gd name="connsiteY3" fmla="*/ 0 h 117208"/>
                    <a:gd name="connsiteX4" fmla="*/ 38679 w 126250"/>
                    <a:gd name="connsiteY4" fmla="*/ 0 h 117208"/>
                    <a:gd name="connsiteX5" fmla="*/ 59107 w 126250"/>
                    <a:gd name="connsiteY5" fmla="*/ 72167 h 117208"/>
                    <a:gd name="connsiteX6" fmla="*/ 63125 w 126250"/>
                    <a:gd name="connsiteY6" fmla="*/ 92930 h 117208"/>
                    <a:gd name="connsiteX7" fmla="*/ 63125 w 126250"/>
                    <a:gd name="connsiteY7" fmla="*/ 92930 h 117208"/>
                    <a:gd name="connsiteX8" fmla="*/ 67479 w 126250"/>
                    <a:gd name="connsiteY8" fmla="*/ 72837 h 117208"/>
                    <a:gd name="connsiteX9" fmla="*/ 88241 w 126250"/>
                    <a:gd name="connsiteY9" fmla="*/ 0 h 1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250" h="117208">
                      <a:moveTo>
                        <a:pt x="126251" y="0"/>
                      </a:moveTo>
                      <a:lnTo>
                        <a:pt x="82548" y="117209"/>
                      </a:lnTo>
                      <a:lnTo>
                        <a:pt x="41525" y="117209"/>
                      </a:lnTo>
                      <a:lnTo>
                        <a:pt x="0" y="0"/>
                      </a:lnTo>
                      <a:lnTo>
                        <a:pt x="38679" y="0"/>
                      </a:lnTo>
                      <a:lnTo>
                        <a:pt x="59107" y="72167"/>
                      </a:lnTo>
                      <a:cubicBezTo>
                        <a:pt x="61016" y="78965"/>
                        <a:pt x="62372" y="85914"/>
                        <a:pt x="63125" y="92930"/>
                      </a:cubicBezTo>
                      <a:lnTo>
                        <a:pt x="63125" y="92930"/>
                      </a:lnTo>
                      <a:cubicBezTo>
                        <a:pt x="64046" y="86132"/>
                        <a:pt x="65503" y="79417"/>
                        <a:pt x="67479" y="72837"/>
                      </a:cubicBezTo>
                      <a:lnTo>
                        <a:pt x="88241" y="0"/>
                      </a:lnTo>
                      <a:close/>
                    </a:path>
                  </a:pathLst>
                </a:custGeom>
                <a:solidFill>
                  <a:srgbClr val="1E1E1E"/>
                </a:solidFill>
                <a:ln w="16732"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BE868B39-4C3C-408B-83EB-F19DF0C580D0}"/>
                    </a:ext>
                  </a:extLst>
                </p:cNvPr>
                <p:cNvSpPr/>
                <p:nvPr/>
              </p:nvSpPr>
              <p:spPr>
                <a:xfrm>
                  <a:off x="4240299" y="3981097"/>
                  <a:ext cx="41713" cy="172950"/>
                </a:xfrm>
                <a:custGeom>
                  <a:avLst/>
                  <a:gdLst>
                    <a:gd name="connsiteX0" fmla="*/ 20770 w 41713"/>
                    <a:gd name="connsiteY0" fmla="*/ 37155 h 172950"/>
                    <a:gd name="connsiteX1" fmla="*/ 5868 w 41713"/>
                    <a:gd name="connsiteY1" fmla="*/ 31630 h 172950"/>
                    <a:gd name="connsiteX2" fmla="*/ 7 w 41713"/>
                    <a:gd name="connsiteY2" fmla="*/ 18402 h 172950"/>
                    <a:gd name="connsiteX3" fmla="*/ 5868 w 41713"/>
                    <a:gd name="connsiteY3" fmla="*/ 5174 h 172950"/>
                    <a:gd name="connsiteX4" fmla="*/ 35840 w 41713"/>
                    <a:gd name="connsiteY4" fmla="*/ 5174 h 172950"/>
                    <a:gd name="connsiteX5" fmla="*/ 41700 w 41713"/>
                    <a:gd name="connsiteY5" fmla="*/ 18402 h 172950"/>
                    <a:gd name="connsiteX6" fmla="*/ 35840 w 41713"/>
                    <a:gd name="connsiteY6" fmla="*/ 31797 h 172950"/>
                    <a:gd name="connsiteX7" fmla="*/ 20770 w 41713"/>
                    <a:gd name="connsiteY7" fmla="*/ 37155 h 172950"/>
                    <a:gd name="connsiteX8" fmla="*/ 38686 w 41713"/>
                    <a:gd name="connsiteY8" fmla="*/ 172950 h 172950"/>
                    <a:gd name="connsiteX9" fmla="*/ 2352 w 41713"/>
                    <a:gd name="connsiteY9" fmla="*/ 172950 h 172950"/>
                    <a:gd name="connsiteX10" fmla="*/ 2352 w 41713"/>
                    <a:gd name="connsiteY10" fmla="*/ 55741 h 172950"/>
                    <a:gd name="connsiteX11" fmla="*/ 38519 w 41713"/>
                    <a:gd name="connsiteY11" fmla="*/ 55741 h 17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13" h="172950">
                      <a:moveTo>
                        <a:pt x="20770" y="37155"/>
                      </a:moveTo>
                      <a:cubicBezTo>
                        <a:pt x="15261" y="37356"/>
                        <a:pt x="9903" y="35380"/>
                        <a:pt x="5868" y="31630"/>
                      </a:cubicBezTo>
                      <a:cubicBezTo>
                        <a:pt x="2017" y="28331"/>
                        <a:pt x="-143" y="23475"/>
                        <a:pt x="7" y="18402"/>
                      </a:cubicBezTo>
                      <a:cubicBezTo>
                        <a:pt x="-143" y="13328"/>
                        <a:pt x="2017" y="8473"/>
                        <a:pt x="5868" y="5174"/>
                      </a:cubicBezTo>
                      <a:cubicBezTo>
                        <a:pt x="14658" y="-1725"/>
                        <a:pt x="27049" y="-1725"/>
                        <a:pt x="35840" y="5174"/>
                      </a:cubicBezTo>
                      <a:cubicBezTo>
                        <a:pt x="39691" y="8473"/>
                        <a:pt x="41851" y="13328"/>
                        <a:pt x="41700" y="18402"/>
                      </a:cubicBezTo>
                      <a:cubicBezTo>
                        <a:pt x="41901" y="23526"/>
                        <a:pt x="39741" y="28465"/>
                        <a:pt x="35840" y="31797"/>
                      </a:cubicBezTo>
                      <a:cubicBezTo>
                        <a:pt x="31687" y="35447"/>
                        <a:pt x="26296" y="37356"/>
                        <a:pt x="20770" y="37155"/>
                      </a:cubicBezTo>
                      <a:close/>
                      <a:moveTo>
                        <a:pt x="38686" y="172950"/>
                      </a:moveTo>
                      <a:lnTo>
                        <a:pt x="2352" y="172950"/>
                      </a:lnTo>
                      <a:lnTo>
                        <a:pt x="2352" y="55741"/>
                      </a:lnTo>
                      <a:lnTo>
                        <a:pt x="38519" y="55741"/>
                      </a:lnTo>
                      <a:close/>
                    </a:path>
                  </a:pathLst>
                </a:custGeom>
                <a:solidFill>
                  <a:srgbClr val="1E1E1E"/>
                </a:solidFill>
                <a:ln w="16732"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5ACEE009-D021-43B0-9785-D6953DCB7EA3}"/>
                    </a:ext>
                  </a:extLst>
                </p:cNvPr>
                <p:cNvSpPr/>
                <p:nvPr/>
              </p:nvSpPr>
              <p:spPr>
                <a:xfrm>
                  <a:off x="4301498" y="4033857"/>
                  <a:ext cx="96035" cy="123158"/>
                </a:xfrm>
                <a:custGeom>
                  <a:avLst/>
                  <a:gdLst>
                    <a:gd name="connsiteX0" fmla="*/ 96036 w 96035"/>
                    <a:gd name="connsiteY0" fmla="*/ 115836 h 123158"/>
                    <a:gd name="connsiteX1" fmla="*/ 60706 w 96035"/>
                    <a:gd name="connsiteY1" fmla="*/ 123036 h 123158"/>
                    <a:gd name="connsiteX2" fmla="*/ 16836 w 96035"/>
                    <a:gd name="connsiteY2" fmla="*/ 106292 h 123158"/>
                    <a:gd name="connsiteX3" fmla="*/ 92 w 96035"/>
                    <a:gd name="connsiteY3" fmla="*/ 64097 h 123158"/>
                    <a:gd name="connsiteX4" fmla="*/ 18008 w 96035"/>
                    <a:gd name="connsiteY4" fmla="*/ 16879 h 123158"/>
                    <a:gd name="connsiteX5" fmla="*/ 65896 w 96035"/>
                    <a:gd name="connsiteY5" fmla="*/ 134 h 123158"/>
                    <a:gd name="connsiteX6" fmla="*/ 95868 w 96035"/>
                    <a:gd name="connsiteY6" fmla="*/ 5492 h 123158"/>
                    <a:gd name="connsiteX7" fmla="*/ 95868 w 96035"/>
                    <a:gd name="connsiteY7" fmla="*/ 36301 h 123158"/>
                    <a:gd name="connsiteX8" fmla="*/ 70585 w 96035"/>
                    <a:gd name="connsiteY8" fmla="*/ 27762 h 123158"/>
                    <a:gd name="connsiteX9" fmla="*/ 45803 w 96035"/>
                    <a:gd name="connsiteY9" fmla="*/ 36804 h 123158"/>
                    <a:gd name="connsiteX10" fmla="*/ 36762 w 96035"/>
                    <a:gd name="connsiteY10" fmla="*/ 61920 h 123158"/>
                    <a:gd name="connsiteX11" fmla="*/ 45469 w 96035"/>
                    <a:gd name="connsiteY11" fmla="*/ 86366 h 123158"/>
                    <a:gd name="connsiteX12" fmla="*/ 69413 w 96035"/>
                    <a:gd name="connsiteY12" fmla="*/ 95241 h 123158"/>
                    <a:gd name="connsiteX13" fmla="*/ 95868 w 96035"/>
                    <a:gd name="connsiteY13" fmla="*/ 86869 h 123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035" h="123158">
                      <a:moveTo>
                        <a:pt x="96036" y="115836"/>
                      </a:moveTo>
                      <a:cubicBezTo>
                        <a:pt x="85085" y="121278"/>
                        <a:pt x="72912" y="123756"/>
                        <a:pt x="60706" y="123036"/>
                      </a:cubicBezTo>
                      <a:cubicBezTo>
                        <a:pt x="44414" y="123622"/>
                        <a:pt x="28591" y="117578"/>
                        <a:pt x="16836" y="106292"/>
                      </a:cubicBezTo>
                      <a:cubicBezTo>
                        <a:pt x="5618" y="95174"/>
                        <a:pt x="-461" y="79887"/>
                        <a:pt x="92" y="64097"/>
                      </a:cubicBezTo>
                      <a:cubicBezTo>
                        <a:pt x="-862" y="46532"/>
                        <a:pt x="5634" y="29386"/>
                        <a:pt x="18008" y="16879"/>
                      </a:cubicBezTo>
                      <a:cubicBezTo>
                        <a:pt x="31152" y="5241"/>
                        <a:pt x="48348" y="-787"/>
                        <a:pt x="65896" y="134"/>
                      </a:cubicBezTo>
                      <a:cubicBezTo>
                        <a:pt x="76177" y="-536"/>
                        <a:pt x="86458" y="1306"/>
                        <a:pt x="95868" y="5492"/>
                      </a:cubicBezTo>
                      <a:lnTo>
                        <a:pt x="95868" y="36301"/>
                      </a:lnTo>
                      <a:cubicBezTo>
                        <a:pt x="88618" y="30726"/>
                        <a:pt x="79727" y="27729"/>
                        <a:pt x="70585" y="27762"/>
                      </a:cubicBezTo>
                      <a:cubicBezTo>
                        <a:pt x="61443" y="27260"/>
                        <a:pt x="52484" y="30525"/>
                        <a:pt x="45803" y="36804"/>
                      </a:cubicBezTo>
                      <a:cubicBezTo>
                        <a:pt x="39541" y="43619"/>
                        <a:pt x="36276" y="52677"/>
                        <a:pt x="36762" y="61920"/>
                      </a:cubicBezTo>
                      <a:cubicBezTo>
                        <a:pt x="36259" y="70912"/>
                        <a:pt x="39407" y="79719"/>
                        <a:pt x="45469" y="86366"/>
                      </a:cubicBezTo>
                      <a:cubicBezTo>
                        <a:pt x="51848" y="92562"/>
                        <a:pt x="60538" y="95777"/>
                        <a:pt x="69413" y="95241"/>
                      </a:cubicBezTo>
                      <a:cubicBezTo>
                        <a:pt x="78856" y="95074"/>
                        <a:pt x="88049" y="92160"/>
                        <a:pt x="95868" y="86869"/>
                      </a:cubicBezTo>
                      <a:close/>
                    </a:path>
                  </a:pathLst>
                </a:custGeom>
                <a:solidFill>
                  <a:srgbClr val="1E1E1E"/>
                </a:solidFill>
                <a:ln w="16732"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50D0381-0D80-4D34-B66C-A4B0946A5675}"/>
                    </a:ext>
                  </a:extLst>
                </p:cNvPr>
                <p:cNvSpPr/>
                <p:nvPr/>
              </p:nvSpPr>
              <p:spPr>
                <a:xfrm>
                  <a:off x="4413839" y="4034060"/>
                  <a:ext cx="113462" cy="122929"/>
                </a:xfrm>
                <a:custGeom>
                  <a:avLst/>
                  <a:gdLst>
                    <a:gd name="connsiteX0" fmla="*/ 113462 w 113462"/>
                    <a:gd name="connsiteY0" fmla="*/ 71596 h 122929"/>
                    <a:gd name="connsiteX1" fmla="*/ 36439 w 113462"/>
                    <a:gd name="connsiteY1" fmla="*/ 71596 h 122929"/>
                    <a:gd name="connsiteX2" fmla="*/ 68588 w 113462"/>
                    <a:gd name="connsiteY2" fmla="*/ 97215 h 122929"/>
                    <a:gd name="connsiteX3" fmla="*/ 102076 w 113462"/>
                    <a:gd name="connsiteY3" fmla="*/ 88005 h 122929"/>
                    <a:gd name="connsiteX4" fmla="*/ 102076 w 113462"/>
                    <a:gd name="connsiteY4" fmla="*/ 114126 h 122929"/>
                    <a:gd name="connsiteX5" fmla="*/ 59881 w 113462"/>
                    <a:gd name="connsiteY5" fmla="*/ 122833 h 122929"/>
                    <a:gd name="connsiteX6" fmla="*/ 15676 w 113462"/>
                    <a:gd name="connsiteY6" fmla="*/ 107094 h 122929"/>
                    <a:gd name="connsiteX7" fmla="*/ 104 w 113462"/>
                    <a:gd name="connsiteY7" fmla="*/ 63224 h 122929"/>
                    <a:gd name="connsiteX8" fmla="*/ 16848 w 113462"/>
                    <a:gd name="connsiteY8" fmla="*/ 16843 h 122929"/>
                    <a:gd name="connsiteX9" fmla="*/ 58541 w 113462"/>
                    <a:gd name="connsiteY9" fmla="*/ 99 h 122929"/>
                    <a:gd name="connsiteX10" fmla="*/ 98225 w 113462"/>
                    <a:gd name="connsiteY10" fmla="*/ 15336 h 122929"/>
                    <a:gd name="connsiteX11" fmla="*/ 112122 w 113462"/>
                    <a:gd name="connsiteY11" fmla="*/ 56526 h 122929"/>
                    <a:gd name="connsiteX12" fmla="*/ 79974 w 113462"/>
                    <a:gd name="connsiteY12" fmla="*/ 49494 h 122929"/>
                    <a:gd name="connsiteX13" fmla="*/ 59546 w 113462"/>
                    <a:gd name="connsiteY13" fmla="*/ 24210 h 122929"/>
                    <a:gd name="connsiteX14" fmla="*/ 44644 w 113462"/>
                    <a:gd name="connsiteY14" fmla="*/ 31410 h 122929"/>
                    <a:gd name="connsiteX15" fmla="*/ 36774 w 113462"/>
                    <a:gd name="connsiteY15" fmla="*/ 49494 h 12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462" h="122929">
                      <a:moveTo>
                        <a:pt x="113462" y="71596"/>
                      </a:moveTo>
                      <a:lnTo>
                        <a:pt x="36439" y="71596"/>
                      </a:lnTo>
                      <a:cubicBezTo>
                        <a:pt x="37561" y="88675"/>
                        <a:pt x="48277" y="97215"/>
                        <a:pt x="68588" y="97215"/>
                      </a:cubicBezTo>
                      <a:cubicBezTo>
                        <a:pt x="80392" y="97298"/>
                        <a:pt x="91979" y="94117"/>
                        <a:pt x="102076" y="88005"/>
                      </a:cubicBezTo>
                      <a:lnTo>
                        <a:pt x="102076" y="114126"/>
                      </a:lnTo>
                      <a:cubicBezTo>
                        <a:pt x="88915" y="120372"/>
                        <a:pt x="74448" y="123352"/>
                        <a:pt x="59881" y="122833"/>
                      </a:cubicBezTo>
                      <a:cubicBezTo>
                        <a:pt x="43622" y="123754"/>
                        <a:pt x="27699" y="118078"/>
                        <a:pt x="15676" y="107094"/>
                      </a:cubicBezTo>
                      <a:cubicBezTo>
                        <a:pt x="4776" y="95172"/>
                        <a:pt x="-850" y="79349"/>
                        <a:pt x="104" y="63224"/>
                      </a:cubicBezTo>
                      <a:cubicBezTo>
                        <a:pt x="-833" y="46128"/>
                        <a:pt x="5211" y="29401"/>
                        <a:pt x="16848" y="16843"/>
                      </a:cubicBezTo>
                      <a:cubicBezTo>
                        <a:pt x="27849" y="5758"/>
                        <a:pt x="42936" y="-286"/>
                        <a:pt x="58541" y="99"/>
                      </a:cubicBezTo>
                      <a:cubicBezTo>
                        <a:pt x="73360" y="-822"/>
                        <a:pt x="87844" y="4737"/>
                        <a:pt x="98225" y="15336"/>
                      </a:cubicBezTo>
                      <a:cubicBezTo>
                        <a:pt x="107970" y="26772"/>
                        <a:pt x="112943" y="41524"/>
                        <a:pt x="112122" y="56526"/>
                      </a:cubicBezTo>
                      <a:close/>
                      <a:moveTo>
                        <a:pt x="79974" y="49494"/>
                      </a:moveTo>
                      <a:cubicBezTo>
                        <a:pt x="79974" y="32750"/>
                        <a:pt x="73109" y="24210"/>
                        <a:pt x="59546" y="24210"/>
                      </a:cubicBezTo>
                      <a:cubicBezTo>
                        <a:pt x="53753" y="24294"/>
                        <a:pt x="48311" y="26923"/>
                        <a:pt x="44644" y="31410"/>
                      </a:cubicBezTo>
                      <a:cubicBezTo>
                        <a:pt x="40257" y="36517"/>
                        <a:pt x="37527" y="42813"/>
                        <a:pt x="36774" y="49494"/>
                      </a:cubicBezTo>
                      <a:close/>
                    </a:path>
                  </a:pathLst>
                </a:custGeom>
                <a:solidFill>
                  <a:srgbClr val="1E1E1E"/>
                </a:solidFill>
                <a:ln w="16732"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25D00032-79DE-43D2-B005-4402255894D4}"/>
                    </a:ext>
                  </a:extLst>
                </p:cNvPr>
                <p:cNvSpPr/>
                <p:nvPr/>
              </p:nvSpPr>
              <p:spPr>
                <a:xfrm>
                  <a:off x="4544035" y="4034158"/>
                  <a:ext cx="88756" cy="122737"/>
                </a:xfrm>
                <a:custGeom>
                  <a:avLst/>
                  <a:gdLst>
                    <a:gd name="connsiteX0" fmla="*/ 10 w 88756"/>
                    <a:gd name="connsiteY0" fmla="*/ 116707 h 122737"/>
                    <a:gd name="connsiteX1" fmla="*/ 10 w 88756"/>
                    <a:gd name="connsiteY1" fmla="*/ 87405 h 122737"/>
                    <a:gd name="connsiteX2" fmla="*/ 17926 w 88756"/>
                    <a:gd name="connsiteY2" fmla="*/ 95442 h 122737"/>
                    <a:gd name="connsiteX3" fmla="*/ 34670 w 88756"/>
                    <a:gd name="connsiteY3" fmla="*/ 98121 h 122737"/>
                    <a:gd name="connsiteX4" fmla="*/ 49740 w 88756"/>
                    <a:gd name="connsiteY4" fmla="*/ 95442 h 122737"/>
                    <a:gd name="connsiteX5" fmla="*/ 55265 w 88756"/>
                    <a:gd name="connsiteY5" fmla="*/ 87405 h 122737"/>
                    <a:gd name="connsiteX6" fmla="*/ 52753 w 88756"/>
                    <a:gd name="connsiteY6" fmla="*/ 81712 h 122737"/>
                    <a:gd name="connsiteX7" fmla="*/ 46391 w 88756"/>
                    <a:gd name="connsiteY7" fmla="*/ 77693 h 122737"/>
                    <a:gd name="connsiteX8" fmla="*/ 37684 w 88756"/>
                    <a:gd name="connsiteY8" fmla="*/ 74679 h 122737"/>
                    <a:gd name="connsiteX9" fmla="*/ 28642 w 88756"/>
                    <a:gd name="connsiteY9" fmla="*/ 71498 h 122737"/>
                    <a:gd name="connsiteX10" fmla="*/ 16419 w 88756"/>
                    <a:gd name="connsiteY10" fmla="*/ 65805 h 122737"/>
                    <a:gd name="connsiteX11" fmla="*/ 7377 w 88756"/>
                    <a:gd name="connsiteY11" fmla="*/ 58772 h 122737"/>
                    <a:gd name="connsiteX12" fmla="*/ 2019 w 88756"/>
                    <a:gd name="connsiteY12" fmla="*/ 49563 h 122737"/>
                    <a:gd name="connsiteX13" fmla="*/ 10 w 88756"/>
                    <a:gd name="connsiteY13" fmla="*/ 37005 h 122737"/>
                    <a:gd name="connsiteX14" fmla="*/ 4363 w 88756"/>
                    <a:gd name="connsiteY14" fmla="*/ 20261 h 122737"/>
                    <a:gd name="connsiteX15" fmla="*/ 15749 w 88756"/>
                    <a:gd name="connsiteY15" fmla="*/ 8708 h 122737"/>
                    <a:gd name="connsiteX16" fmla="*/ 32493 w 88756"/>
                    <a:gd name="connsiteY16" fmla="*/ 2010 h 122737"/>
                    <a:gd name="connsiteX17" fmla="*/ 51581 w 88756"/>
                    <a:gd name="connsiteY17" fmla="*/ 1 h 122737"/>
                    <a:gd name="connsiteX18" fmla="*/ 67488 w 88756"/>
                    <a:gd name="connsiteY18" fmla="*/ 1173 h 122737"/>
                    <a:gd name="connsiteX19" fmla="*/ 83228 w 88756"/>
                    <a:gd name="connsiteY19" fmla="*/ 4689 h 122737"/>
                    <a:gd name="connsiteX20" fmla="*/ 83228 w 88756"/>
                    <a:gd name="connsiteY20" fmla="*/ 32484 h 122737"/>
                    <a:gd name="connsiteX21" fmla="*/ 66986 w 88756"/>
                    <a:gd name="connsiteY21" fmla="*/ 26959 h 122737"/>
                    <a:gd name="connsiteX22" fmla="*/ 51581 w 88756"/>
                    <a:gd name="connsiteY22" fmla="*/ 24949 h 122737"/>
                    <a:gd name="connsiteX23" fmla="*/ 44884 w 88756"/>
                    <a:gd name="connsiteY23" fmla="*/ 24949 h 122737"/>
                    <a:gd name="connsiteX24" fmla="*/ 39358 w 88756"/>
                    <a:gd name="connsiteY24" fmla="*/ 26791 h 122737"/>
                    <a:gd name="connsiteX25" fmla="*/ 35675 w 88756"/>
                    <a:gd name="connsiteY25" fmla="*/ 29972 h 122737"/>
                    <a:gd name="connsiteX26" fmla="*/ 34168 w 88756"/>
                    <a:gd name="connsiteY26" fmla="*/ 34158 h 122737"/>
                    <a:gd name="connsiteX27" fmla="*/ 36345 w 88756"/>
                    <a:gd name="connsiteY27" fmla="*/ 39684 h 122737"/>
                    <a:gd name="connsiteX28" fmla="*/ 41702 w 88756"/>
                    <a:gd name="connsiteY28" fmla="*/ 43703 h 122737"/>
                    <a:gd name="connsiteX29" fmla="*/ 49070 w 88756"/>
                    <a:gd name="connsiteY29" fmla="*/ 46716 h 122737"/>
                    <a:gd name="connsiteX30" fmla="*/ 57107 w 88756"/>
                    <a:gd name="connsiteY30" fmla="*/ 49396 h 122737"/>
                    <a:gd name="connsiteX31" fmla="*/ 70168 w 88756"/>
                    <a:gd name="connsiteY31" fmla="*/ 54754 h 122737"/>
                    <a:gd name="connsiteX32" fmla="*/ 80214 w 88756"/>
                    <a:gd name="connsiteY32" fmla="*/ 61786 h 122737"/>
                    <a:gd name="connsiteX33" fmla="*/ 86577 w 88756"/>
                    <a:gd name="connsiteY33" fmla="*/ 71163 h 122737"/>
                    <a:gd name="connsiteX34" fmla="*/ 84400 w 88756"/>
                    <a:gd name="connsiteY34" fmla="*/ 101805 h 122737"/>
                    <a:gd name="connsiteX35" fmla="*/ 72344 w 88756"/>
                    <a:gd name="connsiteY35" fmla="*/ 113861 h 122737"/>
                    <a:gd name="connsiteX36" fmla="*/ 55600 w 88756"/>
                    <a:gd name="connsiteY36" fmla="*/ 120558 h 122737"/>
                    <a:gd name="connsiteX37" fmla="*/ 35172 w 88756"/>
                    <a:gd name="connsiteY37" fmla="*/ 122735 h 122737"/>
                    <a:gd name="connsiteX38" fmla="*/ 10 w 88756"/>
                    <a:gd name="connsiteY38" fmla="*/ 116707 h 12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8756" h="122737">
                      <a:moveTo>
                        <a:pt x="10" y="116707"/>
                      </a:moveTo>
                      <a:lnTo>
                        <a:pt x="10" y="87405"/>
                      </a:lnTo>
                      <a:cubicBezTo>
                        <a:pt x="5569" y="90904"/>
                        <a:pt x="11613" y="93617"/>
                        <a:pt x="17926" y="95442"/>
                      </a:cubicBezTo>
                      <a:cubicBezTo>
                        <a:pt x="23334" y="97183"/>
                        <a:pt x="28977" y="98088"/>
                        <a:pt x="34670" y="98121"/>
                      </a:cubicBezTo>
                      <a:cubicBezTo>
                        <a:pt x="39827" y="98406"/>
                        <a:pt x="44984" y="97485"/>
                        <a:pt x="49740" y="95442"/>
                      </a:cubicBezTo>
                      <a:cubicBezTo>
                        <a:pt x="53105" y="94220"/>
                        <a:pt x="55332" y="90988"/>
                        <a:pt x="55265" y="87405"/>
                      </a:cubicBezTo>
                      <a:cubicBezTo>
                        <a:pt x="55282" y="85228"/>
                        <a:pt x="54378" y="83152"/>
                        <a:pt x="52753" y="81712"/>
                      </a:cubicBezTo>
                      <a:cubicBezTo>
                        <a:pt x="50845" y="80071"/>
                        <a:pt x="48701" y="78715"/>
                        <a:pt x="46391" y="77693"/>
                      </a:cubicBezTo>
                      <a:cubicBezTo>
                        <a:pt x="43578" y="76471"/>
                        <a:pt x="40664" y="75449"/>
                        <a:pt x="37684" y="74679"/>
                      </a:cubicBezTo>
                      <a:cubicBezTo>
                        <a:pt x="34502" y="73675"/>
                        <a:pt x="31489" y="72670"/>
                        <a:pt x="28642" y="71498"/>
                      </a:cubicBezTo>
                      <a:cubicBezTo>
                        <a:pt x="24406" y="69974"/>
                        <a:pt x="20320" y="68065"/>
                        <a:pt x="16419" y="65805"/>
                      </a:cubicBezTo>
                      <a:cubicBezTo>
                        <a:pt x="13037" y="63963"/>
                        <a:pt x="9989" y="61602"/>
                        <a:pt x="7377" y="58772"/>
                      </a:cubicBezTo>
                      <a:cubicBezTo>
                        <a:pt x="4983" y="56093"/>
                        <a:pt x="3174" y="52962"/>
                        <a:pt x="2019" y="49563"/>
                      </a:cubicBezTo>
                      <a:cubicBezTo>
                        <a:pt x="596" y="45528"/>
                        <a:pt x="-91" y="41275"/>
                        <a:pt x="10" y="37005"/>
                      </a:cubicBezTo>
                      <a:cubicBezTo>
                        <a:pt x="-24" y="31145"/>
                        <a:pt x="1466" y="25368"/>
                        <a:pt x="4363" y="20261"/>
                      </a:cubicBezTo>
                      <a:cubicBezTo>
                        <a:pt x="7226" y="15589"/>
                        <a:pt x="11111" y="11638"/>
                        <a:pt x="15749" y="8708"/>
                      </a:cubicBezTo>
                      <a:cubicBezTo>
                        <a:pt x="20923" y="5576"/>
                        <a:pt x="26583" y="3316"/>
                        <a:pt x="32493" y="2010"/>
                      </a:cubicBezTo>
                      <a:cubicBezTo>
                        <a:pt x="38772" y="670"/>
                        <a:pt x="45168" y="-16"/>
                        <a:pt x="51581" y="1"/>
                      </a:cubicBezTo>
                      <a:cubicBezTo>
                        <a:pt x="56906" y="-16"/>
                        <a:pt x="62231" y="369"/>
                        <a:pt x="67488" y="1173"/>
                      </a:cubicBezTo>
                      <a:cubicBezTo>
                        <a:pt x="72813" y="1926"/>
                        <a:pt x="78087" y="3098"/>
                        <a:pt x="83228" y="4689"/>
                      </a:cubicBezTo>
                      <a:lnTo>
                        <a:pt x="83228" y="32484"/>
                      </a:lnTo>
                      <a:cubicBezTo>
                        <a:pt x="78171" y="29738"/>
                        <a:pt x="72679" y="27879"/>
                        <a:pt x="66986" y="26959"/>
                      </a:cubicBezTo>
                      <a:cubicBezTo>
                        <a:pt x="61963" y="25636"/>
                        <a:pt x="56789" y="24966"/>
                        <a:pt x="51581" y="24949"/>
                      </a:cubicBezTo>
                      <a:cubicBezTo>
                        <a:pt x="49354" y="24782"/>
                        <a:pt x="47111" y="24782"/>
                        <a:pt x="44884" y="24949"/>
                      </a:cubicBezTo>
                      <a:cubicBezTo>
                        <a:pt x="42975" y="25368"/>
                        <a:pt x="41133" y="25971"/>
                        <a:pt x="39358" y="26791"/>
                      </a:cubicBezTo>
                      <a:cubicBezTo>
                        <a:pt x="37885" y="27528"/>
                        <a:pt x="36612" y="28616"/>
                        <a:pt x="35675" y="29972"/>
                      </a:cubicBezTo>
                      <a:cubicBezTo>
                        <a:pt x="34687" y="31145"/>
                        <a:pt x="34151" y="32635"/>
                        <a:pt x="34168" y="34158"/>
                      </a:cubicBezTo>
                      <a:cubicBezTo>
                        <a:pt x="34184" y="36201"/>
                        <a:pt x="34955" y="38177"/>
                        <a:pt x="36345" y="39684"/>
                      </a:cubicBezTo>
                      <a:cubicBezTo>
                        <a:pt x="37885" y="41325"/>
                        <a:pt x="39693" y="42681"/>
                        <a:pt x="41702" y="43703"/>
                      </a:cubicBezTo>
                      <a:lnTo>
                        <a:pt x="49070" y="46716"/>
                      </a:lnTo>
                      <a:lnTo>
                        <a:pt x="57107" y="49396"/>
                      </a:lnTo>
                      <a:cubicBezTo>
                        <a:pt x="61561" y="50936"/>
                        <a:pt x="65915" y="52728"/>
                        <a:pt x="70168" y="54754"/>
                      </a:cubicBezTo>
                      <a:cubicBezTo>
                        <a:pt x="73818" y="56629"/>
                        <a:pt x="77200" y="58990"/>
                        <a:pt x="80214" y="61786"/>
                      </a:cubicBezTo>
                      <a:cubicBezTo>
                        <a:pt x="82960" y="64432"/>
                        <a:pt x="85137" y="67630"/>
                        <a:pt x="86577" y="71163"/>
                      </a:cubicBezTo>
                      <a:cubicBezTo>
                        <a:pt x="90110" y="81243"/>
                        <a:pt x="89323" y="92328"/>
                        <a:pt x="84400" y="101805"/>
                      </a:cubicBezTo>
                      <a:cubicBezTo>
                        <a:pt x="81302" y="106660"/>
                        <a:pt x="77200" y="110763"/>
                        <a:pt x="72344" y="113861"/>
                      </a:cubicBezTo>
                      <a:cubicBezTo>
                        <a:pt x="67170" y="117009"/>
                        <a:pt x="61511" y="119269"/>
                        <a:pt x="55600" y="120558"/>
                      </a:cubicBezTo>
                      <a:cubicBezTo>
                        <a:pt x="48903" y="122048"/>
                        <a:pt x="42038" y="122785"/>
                        <a:pt x="35172" y="122735"/>
                      </a:cubicBezTo>
                      <a:cubicBezTo>
                        <a:pt x="23184" y="122768"/>
                        <a:pt x="11295" y="120726"/>
                        <a:pt x="10" y="116707"/>
                      </a:cubicBezTo>
                      <a:close/>
                    </a:path>
                  </a:pathLst>
                </a:custGeom>
                <a:solidFill>
                  <a:srgbClr val="1E1E1E"/>
                </a:solidFill>
                <a:ln w="16732" cap="flat">
                  <a:noFill/>
                  <a:prstDash val="solid"/>
                  <a:miter/>
                </a:ln>
              </p:spPr>
              <p:txBody>
                <a:bodyPr rtlCol="0" anchor="ctr"/>
                <a:lstStyle/>
                <a:p>
                  <a:endParaRPr lang="en-US"/>
                </a:p>
              </p:txBody>
            </p:sp>
          </p:grpSp>
          <p:grpSp>
            <p:nvGrpSpPr>
              <p:cNvPr id="383" name="Graphic 4">
                <a:extLst>
                  <a:ext uri="{FF2B5EF4-FFF2-40B4-BE49-F238E27FC236}">
                    <a16:creationId xmlns:a16="http://schemas.microsoft.com/office/drawing/2014/main" id="{F572C04A-07B5-4A63-9A3F-B7160715649D}"/>
                  </a:ext>
                </a:extLst>
              </p:cNvPr>
              <p:cNvGrpSpPr/>
              <p:nvPr/>
            </p:nvGrpSpPr>
            <p:grpSpPr>
              <a:xfrm>
                <a:off x="5484562" y="3259241"/>
                <a:ext cx="1028758" cy="194231"/>
                <a:chOff x="5484562" y="3259241"/>
                <a:chExt cx="1028758" cy="194231"/>
              </a:xfrm>
              <a:solidFill>
                <a:srgbClr val="1E1E1E"/>
              </a:solidFill>
            </p:grpSpPr>
            <p:sp>
              <p:nvSpPr>
                <p:cNvPr id="384" name="Freeform: Shape 383">
                  <a:extLst>
                    <a:ext uri="{FF2B5EF4-FFF2-40B4-BE49-F238E27FC236}">
                      <a16:creationId xmlns:a16="http://schemas.microsoft.com/office/drawing/2014/main" id="{362BB44B-D0F9-4069-B967-94B7276332DA}"/>
                    </a:ext>
                  </a:extLst>
                </p:cNvPr>
                <p:cNvSpPr/>
                <p:nvPr/>
              </p:nvSpPr>
              <p:spPr>
                <a:xfrm>
                  <a:off x="5484562" y="3266441"/>
                  <a:ext cx="198082" cy="141655"/>
                </a:xfrm>
                <a:custGeom>
                  <a:avLst/>
                  <a:gdLst>
                    <a:gd name="connsiteX0" fmla="*/ 198083 w 198082"/>
                    <a:gd name="connsiteY0" fmla="*/ 0 h 141655"/>
                    <a:gd name="connsiteX1" fmla="*/ 161245 w 198082"/>
                    <a:gd name="connsiteY1" fmla="*/ 141655 h 141655"/>
                    <a:gd name="connsiteX2" fmla="*/ 126083 w 198082"/>
                    <a:gd name="connsiteY2" fmla="*/ 141655 h 141655"/>
                    <a:gd name="connsiteX3" fmla="*/ 102809 w 198082"/>
                    <a:gd name="connsiteY3" fmla="*/ 51405 h 141655"/>
                    <a:gd name="connsiteX4" fmla="*/ 100465 w 198082"/>
                    <a:gd name="connsiteY4" fmla="*/ 35498 h 141655"/>
                    <a:gd name="connsiteX5" fmla="*/ 100465 w 198082"/>
                    <a:gd name="connsiteY5" fmla="*/ 35498 h 141655"/>
                    <a:gd name="connsiteX6" fmla="*/ 97786 w 198082"/>
                    <a:gd name="connsiteY6" fmla="*/ 51405 h 141655"/>
                    <a:gd name="connsiteX7" fmla="*/ 73674 w 198082"/>
                    <a:gd name="connsiteY7" fmla="*/ 141655 h 141655"/>
                    <a:gd name="connsiteX8" fmla="*/ 37004 w 198082"/>
                    <a:gd name="connsiteY8" fmla="*/ 141655 h 141655"/>
                    <a:gd name="connsiteX9" fmla="*/ 0 w 198082"/>
                    <a:gd name="connsiteY9" fmla="*/ 837 h 141655"/>
                    <a:gd name="connsiteX10" fmla="*/ 34660 w 198082"/>
                    <a:gd name="connsiteY10" fmla="*/ 837 h 141655"/>
                    <a:gd name="connsiteX11" fmla="*/ 54418 w 198082"/>
                    <a:gd name="connsiteY11" fmla="*/ 94604 h 141655"/>
                    <a:gd name="connsiteX12" fmla="*/ 56260 w 198082"/>
                    <a:gd name="connsiteY12" fmla="*/ 111349 h 141655"/>
                    <a:gd name="connsiteX13" fmla="*/ 56260 w 198082"/>
                    <a:gd name="connsiteY13" fmla="*/ 111349 h 141655"/>
                    <a:gd name="connsiteX14" fmla="*/ 59107 w 198082"/>
                    <a:gd name="connsiteY14" fmla="*/ 94604 h 141655"/>
                    <a:gd name="connsiteX15" fmla="*/ 84558 w 198082"/>
                    <a:gd name="connsiteY15" fmla="*/ 1172 h 141655"/>
                    <a:gd name="connsiteX16" fmla="*/ 118046 w 198082"/>
                    <a:gd name="connsiteY16" fmla="*/ 1172 h 141655"/>
                    <a:gd name="connsiteX17" fmla="*/ 141153 w 198082"/>
                    <a:gd name="connsiteY17" fmla="*/ 95776 h 141655"/>
                    <a:gd name="connsiteX18" fmla="*/ 143330 w 198082"/>
                    <a:gd name="connsiteY18" fmla="*/ 110846 h 141655"/>
                    <a:gd name="connsiteX19" fmla="*/ 143330 w 198082"/>
                    <a:gd name="connsiteY19" fmla="*/ 110846 h 141655"/>
                    <a:gd name="connsiteX20" fmla="*/ 145506 w 198082"/>
                    <a:gd name="connsiteY20" fmla="*/ 95107 h 141655"/>
                    <a:gd name="connsiteX21" fmla="*/ 164929 w 198082"/>
                    <a:gd name="connsiteY21" fmla="*/ 1172 h 14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082" h="141655">
                      <a:moveTo>
                        <a:pt x="198083" y="0"/>
                      </a:moveTo>
                      <a:lnTo>
                        <a:pt x="161245" y="141655"/>
                      </a:lnTo>
                      <a:lnTo>
                        <a:pt x="126083" y="141655"/>
                      </a:lnTo>
                      <a:lnTo>
                        <a:pt x="102809" y="51405"/>
                      </a:lnTo>
                      <a:cubicBezTo>
                        <a:pt x="101469" y="46197"/>
                        <a:pt x="100682" y="40873"/>
                        <a:pt x="100465" y="35498"/>
                      </a:cubicBezTo>
                      <a:lnTo>
                        <a:pt x="100465" y="35498"/>
                      </a:lnTo>
                      <a:cubicBezTo>
                        <a:pt x="100012" y="40873"/>
                        <a:pt x="99125" y="46180"/>
                        <a:pt x="97786" y="51405"/>
                      </a:cubicBezTo>
                      <a:lnTo>
                        <a:pt x="73674" y="141655"/>
                      </a:lnTo>
                      <a:lnTo>
                        <a:pt x="37004" y="141655"/>
                      </a:lnTo>
                      <a:lnTo>
                        <a:pt x="0" y="837"/>
                      </a:lnTo>
                      <a:lnTo>
                        <a:pt x="34660" y="837"/>
                      </a:lnTo>
                      <a:lnTo>
                        <a:pt x="54418" y="94604"/>
                      </a:lnTo>
                      <a:cubicBezTo>
                        <a:pt x="55473" y="100130"/>
                        <a:pt x="56092" y="105723"/>
                        <a:pt x="56260" y="111349"/>
                      </a:cubicBezTo>
                      <a:lnTo>
                        <a:pt x="56260" y="111349"/>
                      </a:lnTo>
                      <a:cubicBezTo>
                        <a:pt x="56511" y="105672"/>
                        <a:pt x="57465" y="100046"/>
                        <a:pt x="59107" y="94604"/>
                      </a:cubicBezTo>
                      <a:lnTo>
                        <a:pt x="84558" y="1172"/>
                      </a:lnTo>
                      <a:lnTo>
                        <a:pt x="118046" y="1172"/>
                      </a:lnTo>
                      <a:lnTo>
                        <a:pt x="141153" y="95776"/>
                      </a:lnTo>
                      <a:cubicBezTo>
                        <a:pt x="142207" y="100750"/>
                        <a:pt x="142927" y="105773"/>
                        <a:pt x="143330" y="110846"/>
                      </a:cubicBezTo>
                      <a:lnTo>
                        <a:pt x="143330" y="110846"/>
                      </a:lnTo>
                      <a:cubicBezTo>
                        <a:pt x="143647" y="105555"/>
                        <a:pt x="144384" y="100297"/>
                        <a:pt x="145506" y="95107"/>
                      </a:cubicBezTo>
                      <a:lnTo>
                        <a:pt x="164929" y="1172"/>
                      </a:lnTo>
                      <a:close/>
                    </a:path>
                  </a:pathLst>
                </a:custGeom>
                <a:solidFill>
                  <a:srgbClr val="1E1E1E"/>
                </a:solidFill>
                <a:ln w="16732"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3CAED535-47F2-4AC9-99DE-3A391E87CD54}"/>
                    </a:ext>
                  </a:extLst>
                </p:cNvPr>
                <p:cNvSpPr/>
                <p:nvPr/>
              </p:nvSpPr>
              <p:spPr>
                <a:xfrm>
                  <a:off x="5686060" y="3304193"/>
                  <a:ext cx="108667" cy="105495"/>
                </a:xfrm>
                <a:custGeom>
                  <a:avLst/>
                  <a:gdLst>
                    <a:gd name="connsiteX0" fmla="*/ 54184 w 108667"/>
                    <a:gd name="connsiteY0" fmla="*/ 105410 h 105495"/>
                    <a:gd name="connsiteX1" fmla="*/ 14668 w 108667"/>
                    <a:gd name="connsiteY1" fmla="*/ 91345 h 105495"/>
                    <a:gd name="connsiteX2" fmla="*/ 14668 w 108667"/>
                    <a:gd name="connsiteY2" fmla="*/ 14154 h 105495"/>
                    <a:gd name="connsiteX3" fmla="*/ 55021 w 108667"/>
                    <a:gd name="connsiteY3" fmla="*/ 89 h 105495"/>
                    <a:gd name="connsiteX4" fmla="*/ 94370 w 108667"/>
                    <a:gd name="connsiteY4" fmla="*/ 14154 h 105495"/>
                    <a:gd name="connsiteX5" fmla="*/ 108603 w 108667"/>
                    <a:gd name="connsiteY5" fmla="*/ 51326 h 105495"/>
                    <a:gd name="connsiteX6" fmla="*/ 93868 w 108667"/>
                    <a:gd name="connsiteY6" fmla="*/ 91010 h 105495"/>
                    <a:gd name="connsiteX7" fmla="*/ 54184 w 108667"/>
                    <a:gd name="connsiteY7" fmla="*/ 105410 h 105495"/>
                    <a:gd name="connsiteX8" fmla="*/ 55021 w 108667"/>
                    <a:gd name="connsiteY8" fmla="*/ 23866 h 105495"/>
                    <a:gd name="connsiteX9" fmla="*/ 38277 w 108667"/>
                    <a:gd name="connsiteY9" fmla="*/ 31401 h 105495"/>
                    <a:gd name="connsiteX10" fmla="*/ 32082 w 108667"/>
                    <a:gd name="connsiteY10" fmla="*/ 52833 h 105495"/>
                    <a:gd name="connsiteX11" fmla="*/ 55524 w 108667"/>
                    <a:gd name="connsiteY11" fmla="*/ 81800 h 105495"/>
                    <a:gd name="connsiteX12" fmla="*/ 77793 w 108667"/>
                    <a:gd name="connsiteY12" fmla="*/ 51996 h 105495"/>
                    <a:gd name="connsiteX13" fmla="*/ 55021 w 108667"/>
                    <a:gd name="connsiteY13" fmla="*/ 23866 h 10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667" h="105495">
                      <a:moveTo>
                        <a:pt x="54184" y="105410"/>
                      </a:moveTo>
                      <a:cubicBezTo>
                        <a:pt x="39650" y="106230"/>
                        <a:pt x="25418" y="101157"/>
                        <a:pt x="14668" y="91345"/>
                      </a:cubicBezTo>
                      <a:cubicBezTo>
                        <a:pt x="-4889" y="69326"/>
                        <a:pt x="-4889" y="36173"/>
                        <a:pt x="14668" y="14154"/>
                      </a:cubicBezTo>
                      <a:cubicBezTo>
                        <a:pt x="25770" y="4376"/>
                        <a:pt x="40253" y="-681"/>
                        <a:pt x="55021" y="89"/>
                      </a:cubicBezTo>
                      <a:cubicBezTo>
                        <a:pt x="69505" y="-748"/>
                        <a:pt x="83704" y="4325"/>
                        <a:pt x="94370" y="14154"/>
                      </a:cubicBezTo>
                      <a:cubicBezTo>
                        <a:pt x="104031" y="24050"/>
                        <a:pt x="109172" y="37512"/>
                        <a:pt x="108603" y="51326"/>
                      </a:cubicBezTo>
                      <a:cubicBezTo>
                        <a:pt x="109323" y="66011"/>
                        <a:pt x="103998" y="80361"/>
                        <a:pt x="93868" y="91010"/>
                      </a:cubicBezTo>
                      <a:cubicBezTo>
                        <a:pt x="83084" y="100906"/>
                        <a:pt x="68802" y="106096"/>
                        <a:pt x="54184" y="105410"/>
                      </a:cubicBezTo>
                      <a:close/>
                      <a:moveTo>
                        <a:pt x="55021" y="23866"/>
                      </a:moveTo>
                      <a:cubicBezTo>
                        <a:pt x="48575" y="23615"/>
                        <a:pt x="42363" y="26394"/>
                        <a:pt x="38277" y="31401"/>
                      </a:cubicBezTo>
                      <a:cubicBezTo>
                        <a:pt x="33823" y="37630"/>
                        <a:pt x="31630" y="45198"/>
                        <a:pt x="32082" y="52833"/>
                      </a:cubicBezTo>
                      <a:cubicBezTo>
                        <a:pt x="32082" y="72089"/>
                        <a:pt x="39952" y="81800"/>
                        <a:pt x="55524" y="81800"/>
                      </a:cubicBezTo>
                      <a:cubicBezTo>
                        <a:pt x="71096" y="81800"/>
                        <a:pt x="77793" y="71754"/>
                        <a:pt x="77793" y="51996"/>
                      </a:cubicBezTo>
                      <a:cubicBezTo>
                        <a:pt x="77793" y="32238"/>
                        <a:pt x="69924" y="23866"/>
                        <a:pt x="55021" y="23866"/>
                      </a:cubicBezTo>
                      <a:close/>
                    </a:path>
                  </a:pathLst>
                </a:custGeom>
                <a:solidFill>
                  <a:srgbClr val="1E1E1E"/>
                </a:solidFill>
                <a:ln w="16732"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011B8A62-DC32-4A5E-94A2-EB23C3D25ACB}"/>
                    </a:ext>
                  </a:extLst>
                </p:cNvPr>
                <p:cNvSpPr/>
                <p:nvPr/>
              </p:nvSpPr>
              <p:spPr>
                <a:xfrm>
                  <a:off x="5815258" y="3305759"/>
                  <a:ext cx="65469" cy="102337"/>
                </a:xfrm>
                <a:custGeom>
                  <a:avLst/>
                  <a:gdLst>
                    <a:gd name="connsiteX0" fmla="*/ 65469 w 65469"/>
                    <a:gd name="connsiteY0" fmla="*/ 28998 h 102337"/>
                    <a:gd name="connsiteX1" fmla="*/ 52409 w 65469"/>
                    <a:gd name="connsiteY1" fmla="*/ 25817 h 102337"/>
                    <a:gd name="connsiteX2" fmla="*/ 36669 w 65469"/>
                    <a:gd name="connsiteY2" fmla="*/ 33352 h 102337"/>
                    <a:gd name="connsiteX3" fmla="*/ 30976 w 65469"/>
                    <a:gd name="connsiteY3" fmla="*/ 53445 h 102337"/>
                    <a:gd name="connsiteX4" fmla="*/ 30976 w 65469"/>
                    <a:gd name="connsiteY4" fmla="*/ 102337 h 102337"/>
                    <a:gd name="connsiteX5" fmla="*/ 0 w 65469"/>
                    <a:gd name="connsiteY5" fmla="*/ 102337 h 102337"/>
                    <a:gd name="connsiteX6" fmla="*/ 0 w 65469"/>
                    <a:gd name="connsiteY6" fmla="*/ 1873 h 102337"/>
                    <a:gd name="connsiteX7" fmla="*/ 30976 w 65469"/>
                    <a:gd name="connsiteY7" fmla="*/ 1873 h 102337"/>
                    <a:gd name="connsiteX8" fmla="*/ 30976 w 65469"/>
                    <a:gd name="connsiteY8" fmla="*/ 20459 h 102337"/>
                    <a:gd name="connsiteX9" fmla="*/ 30976 w 65469"/>
                    <a:gd name="connsiteY9" fmla="*/ 20459 h 102337"/>
                    <a:gd name="connsiteX10" fmla="*/ 57432 w 65469"/>
                    <a:gd name="connsiteY10" fmla="*/ 31 h 102337"/>
                    <a:gd name="connsiteX11" fmla="*/ 65134 w 65469"/>
                    <a:gd name="connsiteY11" fmla="*/ 1203 h 1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469" h="102337">
                      <a:moveTo>
                        <a:pt x="65469" y="28998"/>
                      </a:moveTo>
                      <a:cubicBezTo>
                        <a:pt x="61451" y="26855"/>
                        <a:pt x="56963" y="25750"/>
                        <a:pt x="52409" y="25817"/>
                      </a:cubicBezTo>
                      <a:cubicBezTo>
                        <a:pt x="46230" y="25532"/>
                        <a:pt x="40320" y="28362"/>
                        <a:pt x="36669" y="33352"/>
                      </a:cubicBezTo>
                      <a:cubicBezTo>
                        <a:pt x="32534" y="39212"/>
                        <a:pt x="30524" y="46295"/>
                        <a:pt x="30976" y="53445"/>
                      </a:cubicBezTo>
                      <a:lnTo>
                        <a:pt x="30976" y="102337"/>
                      </a:lnTo>
                      <a:lnTo>
                        <a:pt x="0" y="102337"/>
                      </a:lnTo>
                      <a:lnTo>
                        <a:pt x="0" y="1873"/>
                      </a:lnTo>
                      <a:lnTo>
                        <a:pt x="30976" y="1873"/>
                      </a:lnTo>
                      <a:lnTo>
                        <a:pt x="30976" y="20459"/>
                      </a:lnTo>
                      <a:lnTo>
                        <a:pt x="30976" y="20459"/>
                      </a:lnTo>
                      <a:cubicBezTo>
                        <a:pt x="33940" y="8303"/>
                        <a:pt x="44924" y="-170"/>
                        <a:pt x="57432" y="31"/>
                      </a:cubicBezTo>
                      <a:cubicBezTo>
                        <a:pt x="60061" y="-120"/>
                        <a:pt x="62673" y="282"/>
                        <a:pt x="65134" y="1203"/>
                      </a:cubicBezTo>
                      <a:close/>
                    </a:path>
                  </a:pathLst>
                </a:custGeom>
                <a:solidFill>
                  <a:srgbClr val="1E1E1E"/>
                </a:solidFill>
                <a:ln w="16732"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A20C37E6-95A3-4996-B0F8-0761B99E12FF}"/>
                    </a:ext>
                  </a:extLst>
                </p:cNvPr>
                <p:cNvSpPr/>
                <p:nvPr/>
              </p:nvSpPr>
              <p:spPr>
                <a:xfrm>
                  <a:off x="5895630" y="3259241"/>
                  <a:ext cx="100129" cy="148855"/>
                </a:xfrm>
                <a:custGeom>
                  <a:avLst/>
                  <a:gdLst>
                    <a:gd name="connsiteX0" fmla="*/ 100130 w 100129"/>
                    <a:gd name="connsiteY0" fmla="*/ 148855 h 148855"/>
                    <a:gd name="connsiteX1" fmla="*/ 62958 w 100129"/>
                    <a:gd name="connsiteY1" fmla="*/ 148855 h 148855"/>
                    <a:gd name="connsiteX2" fmla="*/ 30977 w 100129"/>
                    <a:gd name="connsiteY2" fmla="*/ 98623 h 148855"/>
                    <a:gd name="connsiteX3" fmla="*/ 30977 w 100129"/>
                    <a:gd name="connsiteY3" fmla="*/ 98623 h 148855"/>
                    <a:gd name="connsiteX4" fmla="*/ 30977 w 100129"/>
                    <a:gd name="connsiteY4" fmla="*/ 148855 h 148855"/>
                    <a:gd name="connsiteX5" fmla="*/ 0 w 100129"/>
                    <a:gd name="connsiteY5" fmla="*/ 148855 h 148855"/>
                    <a:gd name="connsiteX6" fmla="*/ 0 w 100129"/>
                    <a:gd name="connsiteY6" fmla="*/ 0 h 148855"/>
                    <a:gd name="connsiteX7" fmla="*/ 30977 w 100129"/>
                    <a:gd name="connsiteY7" fmla="*/ 0 h 148855"/>
                    <a:gd name="connsiteX8" fmla="*/ 30977 w 100129"/>
                    <a:gd name="connsiteY8" fmla="*/ 94772 h 148855"/>
                    <a:gd name="connsiteX9" fmla="*/ 30977 w 100129"/>
                    <a:gd name="connsiteY9" fmla="*/ 94772 h 148855"/>
                    <a:gd name="connsiteX10" fmla="*/ 60781 w 100129"/>
                    <a:gd name="connsiteY10" fmla="*/ 48390 h 148855"/>
                    <a:gd name="connsiteX11" fmla="*/ 97618 w 100129"/>
                    <a:gd name="connsiteY11" fmla="*/ 48390 h 148855"/>
                    <a:gd name="connsiteX12" fmla="*/ 61618 w 100129"/>
                    <a:gd name="connsiteY12" fmla="*/ 95609 h 1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29" h="148855">
                      <a:moveTo>
                        <a:pt x="100130" y="148855"/>
                      </a:moveTo>
                      <a:lnTo>
                        <a:pt x="62958" y="148855"/>
                      </a:lnTo>
                      <a:lnTo>
                        <a:pt x="30977" y="98623"/>
                      </a:lnTo>
                      <a:lnTo>
                        <a:pt x="30977" y="98623"/>
                      </a:lnTo>
                      <a:lnTo>
                        <a:pt x="30977" y="148855"/>
                      </a:lnTo>
                      <a:lnTo>
                        <a:pt x="0" y="148855"/>
                      </a:lnTo>
                      <a:lnTo>
                        <a:pt x="0" y="0"/>
                      </a:lnTo>
                      <a:lnTo>
                        <a:pt x="30977" y="0"/>
                      </a:lnTo>
                      <a:lnTo>
                        <a:pt x="30977" y="94772"/>
                      </a:lnTo>
                      <a:lnTo>
                        <a:pt x="30977" y="94772"/>
                      </a:lnTo>
                      <a:lnTo>
                        <a:pt x="60781" y="48390"/>
                      </a:lnTo>
                      <a:lnTo>
                        <a:pt x="97618" y="48390"/>
                      </a:lnTo>
                      <a:lnTo>
                        <a:pt x="61618" y="95609"/>
                      </a:lnTo>
                      <a:close/>
                    </a:path>
                  </a:pathLst>
                </a:custGeom>
                <a:solidFill>
                  <a:srgbClr val="1E1E1E"/>
                </a:solidFill>
                <a:ln w="16732"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6CC56C0C-97D8-4294-B7C9-DE2A12E6FF20}"/>
                    </a:ext>
                  </a:extLst>
                </p:cNvPr>
                <p:cNvSpPr/>
                <p:nvPr/>
              </p:nvSpPr>
              <p:spPr>
                <a:xfrm>
                  <a:off x="6000768" y="3304283"/>
                  <a:ext cx="77398" cy="104876"/>
                </a:xfrm>
                <a:custGeom>
                  <a:avLst/>
                  <a:gdLst>
                    <a:gd name="connsiteX0" fmla="*/ 15 w 77398"/>
                    <a:gd name="connsiteY0" fmla="*/ 100297 h 104876"/>
                    <a:gd name="connsiteX1" fmla="*/ 15 w 77398"/>
                    <a:gd name="connsiteY1" fmla="*/ 75181 h 104876"/>
                    <a:gd name="connsiteX2" fmla="*/ 15252 w 77398"/>
                    <a:gd name="connsiteY2" fmla="*/ 82046 h 104876"/>
                    <a:gd name="connsiteX3" fmla="*/ 29652 w 77398"/>
                    <a:gd name="connsiteY3" fmla="*/ 84223 h 104876"/>
                    <a:gd name="connsiteX4" fmla="*/ 42545 w 77398"/>
                    <a:gd name="connsiteY4" fmla="*/ 82046 h 104876"/>
                    <a:gd name="connsiteX5" fmla="*/ 47401 w 77398"/>
                    <a:gd name="connsiteY5" fmla="*/ 75181 h 104876"/>
                    <a:gd name="connsiteX6" fmla="*/ 45224 w 77398"/>
                    <a:gd name="connsiteY6" fmla="*/ 70326 h 104876"/>
                    <a:gd name="connsiteX7" fmla="*/ 39698 w 77398"/>
                    <a:gd name="connsiteY7" fmla="*/ 66809 h 104876"/>
                    <a:gd name="connsiteX8" fmla="*/ 32331 w 77398"/>
                    <a:gd name="connsiteY8" fmla="*/ 64130 h 104876"/>
                    <a:gd name="connsiteX9" fmla="*/ 24461 w 77398"/>
                    <a:gd name="connsiteY9" fmla="*/ 61451 h 104876"/>
                    <a:gd name="connsiteX10" fmla="*/ 13912 w 77398"/>
                    <a:gd name="connsiteY10" fmla="*/ 56595 h 104876"/>
                    <a:gd name="connsiteX11" fmla="*/ 6378 w 77398"/>
                    <a:gd name="connsiteY11" fmla="*/ 50568 h 104876"/>
                    <a:gd name="connsiteX12" fmla="*/ 1689 w 77398"/>
                    <a:gd name="connsiteY12" fmla="*/ 42698 h 104876"/>
                    <a:gd name="connsiteX13" fmla="*/ 15 w 77398"/>
                    <a:gd name="connsiteY13" fmla="*/ 31982 h 104876"/>
                    <a:gd name="connsiteX14" fmla="*/ 3699 w 77398"/>
                    <a:gd name="connsiteY14" fmla="*/ 17414 h 104876"/>
                    <a:gd name="connsiteX15" fmla="*/ 13410 w 77398"/>
                    <a:gd name="connsiteY15" fmla="*/ 7535 h 104876"/>
                    <a:gd name="connsiteX16" fmla="*/ 27476 w 77398"/>
                    <a:gd name="connsiteY16" fmla="*/ 1842 h 104876"/>
                    <a:gd name="connsiteX17" fmla="*/ 44220 w 77398"/>
                    <a:gd name="connsiteY17" fmla="*/ 0 h 104876"/>
                    <a:gd name="connsiteX18" fmla="*/ 57782 w 77398"/>
                    <a:gd name="connsiteY18" fmla="*/ 1005 h 104876"/>
                    <a:gd name="connsiteX19" fmla="*/ 71345 w 77398"/>
                    <a:gd name="connsiteY19" fmla="*/ 4019 h 104876"/>
                    <a:gd name="connsiteX20" fmla="*/ 71345 w 77398"/>
                    <a:gd name="connsiteY20" fmla="*/ 27963 h 104876"/>
                    <a:gd name="connsiteX21" fmla="*/ 58787 w 77398"/>
                    <a:gd name="connsiteY21" fmla="*/ 22772 h 104876"/>
                    <a:gd name="connsiteX22" fmla="*/ 45559 w 77398"/>
                    <a:gd name="connsiteY22" fmla="*/ 21098 h 104876"/>
                    <a:gd name="connsiteX23" fmla="*/ 39866 w 77398"/>
                    <a:gd name="connsiteY23" fmla="*/ 21098 h 104876"/>
                    <a:gd name="connsiteX24" fmla="*/ 35010 w 77398"/>
                    <a:gd name="connsiteY24" fmla="*/ 22772 h 104876"/>
                    <a:gd name="connsiteX25" fmla="*/ 31829 w 77398"/>
                    <a:gd name="connsiteY25" fmla="*/ 25284 h 104876"/>
                    <a:gd name="connsiteX26" fmla="*/ 30656 w 77398"/>
                    <a:gd name="connsiteY26" fmla="*/ 28968 h 104876"/>
                    <a:gd name="connsiteX27" fmla="*/ 32331 w 77398"/>
                    <a:gd name="connsiteY27" fmla="*/ 33824 h 104876"/>
                    <a:gd name="connsiteX28" fmla="*/ 37019 w 77398"/>
                    <a:gd name="connsiteY28" fmla="*/ 37172 h 104876"/>
                    <a:gd name="connsiteX29" fmla="*/ 43382 w 77398"/>
                    <a:gd name="connsiteY29" fmla="*/ 39684 h 104876"/>
                    <a:gd name="connsiteX30" fmla="*/ 50247 w 77398"/>
                    <a:gd name="connsiteY30" fmla="*/ 42028 h 104876"/>
                    <a:gd name="connsiteX31" fmla="*/ 61466 w 77398"/>
                    <a:gd name="connsiteY31" fmla="*/ 46716 h 104876"/>
                    <a:gd name="connsiteX32" fmla="*/ 70005 w 77398"/>
                    <a:gd name="connsiteY32" fmla="*/ 52744 h 104876"/>
                    <a:gd name="connsiteX33" fmla="*/ 75531 w 77398"/>
                    <a:gd name="connsiteY33" fmla="*/ 60781 h 104876"/>
                    <a:gd name="connsiteX34" fmla="*/ 77373 w 77398"/>
                    <a:gd name="connsiteY34" fmla="*/ 71665 h 104876"/>
                    <a:gd name="connsiteX35" fmla="*/ 73522 w 77398"/>
                    <a:gd name="connsiteY35" fmla="*/ 86902 h 104876"/>
                    <a:gd name="connsiteX36" fmla="*/ 63308 w 77398"/>
                    <a:gd name="connsiteY36" fmla="*/ 97284 h 104876"/>
                    <a:gd name="connsiteX37" fmla="*/ 48406 w 77398"/>
                    <a:gd name="connsiteY37" fmla="*/ 102977 h 104876"/>
                    <a:gd name="connsiteX38" fmla="*/ 31662 w 77398"/>
                    <a:gd name="connsiteY38" fmla="*/ 104818 h 104876"/>
                    <a:gd name="connsiteX39" fmla="*/ 15 w 77398"/>
                    <a:gd name="connsiteY39" fmla="*/ 100297 h 104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7398" h="104876">
                      <a:moveTo>
                        <a:pt x="15" y="100297"/>
                      </a:moveTo>
                      <a:lnTo>
                        <a:pt x="15" y="75181"/>
                      </a:lnTo>
                      <a:cubicBezTo>
                        <a:pt x="4787" y="78095"/>
                        <a:pt x="9911" y="80389"/>
                        <a:pt x="15252" y="82046"/>
                      </a:cubicBezTo>
                      <a:cubicBezTo>
                        <a:pt x="19924" y="83470"/>
                        <a:pt x="24780" y="84206"/>
                        <a:pt x="29652" y="84223"/>
                      </a:cubicBezTo>
                      <a:cubicBezTo>
                        <a:pt x="34056" y="84458"/>
                        <a:pt x="38459" y="83721"/>
                        <a:pt x="42545" y="82046"/>
                      </a:cubicBezTo>
                      <a:cubicBezTo>
                        <a:pt x="45442" y="80991"/>
                        <a:pt x="47367" y="78262"/>
                        <a:pt x="47401" y="75181"/>
                      </a:cubicBezTo>
                      <a:cubicBezTo>
                        <a:pt x="47501" y="73306"/>
                        <a:pt x="46681" y="71498"/>
                        <a:pt x="45224" y="70326"/>
                      </a:cubicBezTo>
                      <a:cubicBezTo>
                        <a:pt x="43567" y="68886"/>
                        <a:pt x="41708" y="67697"/>
                        <a:pt x="39698" y="66809"/>
                      </a:cubicBezTo>
                      <a:lnTo>
                        <a:pt x="32331" y="64130"/>
                      </a:lnTo>
                      <a:cubicBezTo>
                        <a:pt x="29652" y="63410"/>
                        <a:pt x="27023" y="62523"/>
                        <a:pt x="24461" y="61451"/>
                      </a:cubicBezTo>
                      <a:cubicBezTo>
                        <a:pt x="20828" y="60095"/>
                        <a:pt x="17295" y="58471"/>
                        <a:pt x="13912" y="56595"/>
                      </a:cubicBezTo>
                      <a:cubicBezTo>
                        <a:pt x="11066" y="55055"/>
                        <a:pt x="8504" y="53012"/>
                        <a:pt x="6378" y="50568"/>
                      </a:cubicBezTo>
                      <a:cubicBezTo>
                        <a:pt x="4218" y="48340"/>
                        <a:pt x="2610" y="45645"/>
                        <a:pt x="1689" y="42698"/>
                      </a:cubicBezTo>
                      <a:cubicBezTo>
                        <a:pt x="467" y="39265"/>
                        <a:pt x="-102" y="35632"/>
                        <a:pt x="15" y="31982"/>
                      </a:cubicBezTo>
                      <a:cubicBezTo>
                        <a:pt x="-153" y="26875"/>
                        <a:pt x="1137" y="21835"/>
                        <a:pt x="3699" y="17414"/>
                      </a:cubicBezTo>
                      <a:cubicBezTo>
                        <a:pt x="6076" y="13379"/>
                        <a:pt x="9425" y="9997"/>
                        <a:pt x="13410" y="7535"/>
                      </a:cubicBezTo>
                      <a:cubicBezTo>
                        <a:pt x="17730" y="4823"/>
                        <a:pt x="22486" y="2897"/>
                        <a:pt x="27476" y="1842"/>
                      </a:cubicBezTo>
                      <a:cubicBezTo>
                        <a:pt x="32967" y="603"/>
                        <a:pt x="38593" y="-17"/>
                        <a:pt x="44220" y="0"/>
                      </a:cubicBezTo>
                      <a:cubicBezTo>
                        <a:pt x="48757" y="0"/>
                        <a:pt x="53295" y="335"/>
                        <a:pt x="57782" y="1005"/>
                      </a:cubicBezTo>
                      <a:cubicBezTo>
                        <a:pt x="62370" y="1658"/>
                        <a:pt x="66908" y="2663"/>
                        <a:pt x="71345" y="4019"/>
                      </a:cubicBezTo>
                      <a:lnTo>
                        <a:pt x="71345" y="27963"/>
                      </a:lnTo>
                      <a:cubicBezTo>
                        <a:pt x="67444" y="25619"/>
                        <a:pt x="63207" y="23877"/>
                        <a:pt x="58787" y="22772"/>
                      </a:cubicBezTo>
                      <a:cubicBezTo>
                        <a:pt x="54467" y="21650"/>
                        <a:pt x="50030" y="21081"/>
                        <a:pt x="45559" y="21098"/>
                      </a:cubicBezTo>
                      <a:cubicBezTo>
                        <a:pt x="43667" y="20914"/>
                        <a:pt x="41758" y="20914"/>
                        <a:pt x="39866" y="21098"/>
                      </a:cubicBezTo>
                      <a:cubicBezTo>
                        <a:pt x="38158" y="21349"/>
                        <a:pt x="36517" y="21918"/>
                        <a:pt x="35010" y="22772"/>
                      </a:cubicBezTo>
                      <a:cubicBezTo>
                        <a:pt x="33788" y="23375"/>
                        <a:pt x="32699" y="24229"/>
                        <a:pt x="31829" y="25284"/>
                      </a:cubicBezTo>
                      <a:cubicBezTo>
                        <a:pt x="31042" y="26355"/>
                        <a:pt x="30640" y="27645"/>
                        <a:pt x="30656" y="28968"/>
                      </a:cubicBezTo>
                      <a:cubicBezTo>
                        <a:pt x="30606" y="30743"/>
                        <a:pt x="31193" y="32467"/>
                        <a:pt x="32331" y="33824"/>
                      </a:cubicBezTo>
                      <a:cubicBezTo>
                        <a:pt x="33738" y="35146"/>
                        <a:pt x="35312" y="36268"/>
                        <a:pt x="37019" y="37172"/>
                      </a:cubicBezTo>
                      <a:lnTo>
                        <a:pt x="43382" y="39684"/>
                      </a:lnTo>
                      <a:lnTo>
                        <a:pt x="50247" y="42028"/>
                      </a:lnTo>
                      <a:cubicBezTo>
                        <a:pt x="54099" y="43301"/>
                        <a:pt x="57849" y="44858"/>
                        <a:pt x="61466" y="46716"/>
                      </a:cubicBezTo>
                      <a:cubicBezTo>
                        <a:pt x="64614" y="48257"/>
                        <a:pt x="67511" y="50283"/>
                        <a:pt x="70005" y="52744"/>
                      </a:cubicBezTo>
                      <a:cubicBezTo>
                        <a:pt x="72400" y="54988"/>
                        <a:pt x="74292" y="57734"/>
                        <a:pt x="75531" y="60781"/>
                      </a:cubicBezTo>
                      <a:cubicBezTo>
                        <a:pt x="76887" y="64247"/>
                        <a:pt x="77523" y="67948"/>
                        <a:pt x="77373" y="71665"/>
                      </a:cubicBezTo>
                      <a:cubicBezTo>
                        <a:pt x="77607" y="77007"/>
                        <a:pt x="76267" y="82314"/>
                        <a:pt x="73522" y="86902"/>
                      </a:cubicBezTo>
                      <a:cubicBezTo>
                        <a:pt x="71010" y="91138"/>
                        <a:pt x="67511" y="94705"/>
                        <a:pt x="63308" y="97284"/>
                      </a:cubicBezTo>
                      <a:cubicBezTo>
                        <a:pt x="58720" y="100046"/>
                        <a:pt x="53663" y="101972"/>
                        <a:pt x="48406" y="102977"/>
                      </a:cubicBezTo>
                      <a:cubicBezTo>
                        <a:pt x="42914" y="104232"/>
                        <a:pt x="37288" y="104835"/>
                        <a:pt x="31662" y="104818"/>
                      </a:cubicBezTo>
                      <a:cubicBezTo>
                        <a:pt x="20928" y="105203"/>
                        <a:pt x="10212" y="103680"/>
                        <a:pt x="15" y="100297"/>
                      </a:cubicBezTo>
                      <a:close/>
                    </a:path>
                  </a:pathLst>
                </a:custGeom>
                <a:solidFill>
                  <a:srgbClr val="1E1E1E"/>
                </a:solidFill>
                <a:ln w="16732"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9798F72F-72D9-45F1-966E-1AEE4AEABF61}"/>
                    </a:ext>
                  </a:extLst>
                </p:cNvPr>
                <p:cNvSpPr/>
                <p:nvPr/>
              </p:nvSpPr>
              <p:spPr>
                <a:xfrm>
                  <a:off x="6096392" y="3305160"/>
                  <a:ext cx="104075" cy="148313"/>
                </a:xfrm>
                <a:custGeom>
                  <a:avLst/>
                  <a:gdLst>
                    <a:gd name="connsiteX0" fmla="*/ 30977 w 104075"/>
                    <a:gd name="connsiteY0" fmla="*/ 90378 h 148313"/>
                    <a:gd name="connsiteX1" fmla="*/ 30977 w 104075"/>
                    <a:gd name="connsiteY1" fmla="*/ 90378 h 148313"/>
                    <a:gd name="connsiteX2" fmla="*/ 30977 w 104075"/>
                    <a:gd name="connsiteY2" fmla="*/ 148313 h 148313"/>
                    <a:gd name="connsiteX3" fmla="*/ 0 w 104075"/>
                    <a:gd name="connsiteY3" fmla="*/ 148313 h 148313"/>
                    <a:gd name="connsiteX4" fmla="*/ 0 w 104075"/>
                    <a:gd name="connsiteY4" fmla="*/ 2472 h 148313"/>
                    <a:gd name="connsiteX5" fmla="*/ 30977 w 104075"/>
                    <a:gd name="connsiteY5" fmla="*/ 2472 h 148313"/>
                    <a:gd name="connsiteX6" fmla="*/ 30977 w 104075"/>
                    <a:gd name="connsiteY6" fmla="*/ 17541 h 148313"/>
                    <a:gd name="connsiteX7" fmla="*/ 30977 w 104075"/>
                    <a:gd name="connsiteY7" fmla="*/ 17541 h 148313"/>
                    <a:gd name="connsiteX8" fmla="*/ 85546 w 104075"/>
                    <a:gd name="connsiteY8" fmla="*/ 6607 h 148313"/>
                    <a:gd name="connsiteX9" fmla="*/ 93265 w 104075"/>
                    <a:gd name="connsiteY9" fmla="*/ 13355 h 148313"/>
                    <a:gd name="connsiteX10" fmla="*/ 103981 w 104075"/>
                    <a:gd name="connsiteY10" fmla="*/ 49858 h 148313"/>
                    <a:gd name="connsiteX11" fmla="*/ 91590 w 104075"/>
                    <a:gd name="connsiteY11" fmla="*/ 90043 h 148313"/>
                    <a:gd name="connsiteX12" fmla="*/ 58102 w 104075"/>
                    <a:gd name="connsiteY12" fmla="*/ 105281 h 148313"/>
                    <a:gd name="connsiteX13" fmla="*/ 30977 w 104075"/>
                    <a:gd name="connsiteY13" fmla="*/ 90378 h 148313"/>
                    <a:gd name="connsiteX14" fmla="*/ 29972 w 104075"/>
                    <a:gd name="connsiteY14" fmla="*/ 49188 h 148313"/>
                    <a:gd name="connsiteX15" fmla="*/ 29972 w 104075"/>
                    <a:gd name="connsiteY15" fmla="*/ 57225 h 148313"/>
                    <a:gd name="connsiteX16" fmla="*/ 35497 w 104075"/>
                    <a:gd name="connsiteY16" fmla="*/ 73969 h 148313"/>
                    <a:gd name="connsiteX17" fmla="*/ 49898 w 104075"/>
                    <a:gd name="connsiteY17" fmla="*/ 80667 h 148313"/>
                    <a:gd name="connsiteX18" fmla="*/ 66642 w 104075"/>
                    <a:gd name="connsiteY18" fmla="*/ 72462 h 148313"/>
                    <a:gd name="connsiteX19" fmla="*/ 72502 w 104075"/>
                    <a:gd name="connsiteY19" fmla="*/ 49188 h 148313"/>
                    <a:gd name="connsiteX20" fmla="*/ 51907 w 104075"/>
                    <a:gd name="connsiteY20" fmla="*/ 22732 h 148313"/>
                    <a:gd name="connsiteX21" fmla="*/ 36335 w 104075"/>
                    <a:gd name="connsiteY21" fmla="*/ 29932 h 148313"/>
                    <a:gd name="connsiteX22" fmla="*/ 29972 w 104075"/>
                    <a:gd name="connsiteY22" fmla="*/ 49188 h 14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075" h="148313">
                      <a:moveTo>
                        <a:pt x="30977" y="90378"/>
                      </a:moveTo>
                      <a:lnTo>
                        <a:pt x="30977" y="90378"/>
                      </a:lnTo>
                      <a:lnTo>
                        <a:pt x="30977" y="148313"/>
                      </a:lnTo>
                      <a:lnTo>
                        <a:pt x="0" y="148313"/>
                      </a:lnTo>
                      <a:lnTo>
                        <a:pt x="0" y="2472"/>
                      </a:lnTo>
                      <a:lnTo>
                        <a:pt x="30977" y="2472"/>
                      </a:lnTo>
                      <a:lnTo>
                        <a:pt x="30977" y="17541"/>
                      </a:lnTo>
                      <a:lnTo>
                        <a:pt x="30977" y="17541"/>
                      </a:lnTo>
                      <a:cubicBezTo>
                        <a:pt x="43016" y="-542"/>
                        <a:pt x="67446" y="-5448"/>
                        <a:pt x="85546" y="6607"/>
                      </a:cubicBezTo>
                      <a:cubicBezTo>
                        <a:pt x="88393" y="8500"/>
                        <a:pt x="90988" y="10777"/>
                        <a:pt x="93265" y="13355"/>
                      </a:cubicBezTo>
                      <a:cubicBezTo>
                        <a:pt x="100951" y="23921"/>
                        <a:pt x="104735" y="36814"/>
                        <a:pt x="103981" y="49858"/>
                      </a:cubicBezTo>
                      <a:cubicBezTo>
                        <a:pt x="104684" y="64291"/>
                        <a:pt x="100298" y="78524"/>
                        <a:pt x="91590" y="90043"/>
                      </a:cubicBezTo>
                      <a:cubicBezTo>
                        <a:pt x="83553" y="100241"/>
                        <a:pt x="71079" y="105917"/>
                        <a:pt x="58102" y="105281"/>
                      </a:cubicBezTo>
                      <a:cubicBezTo>
                        <a:pt x="47051" y="105481"/>
                        <a:pt x="36737" y="99805"/>
                        <a:pt x="30977" y="90378"/>
                      </a:cubicBezTo>
                      <a:close/>
                      <a:moveTo>
                        <a:pt x="29972" y="49188"/>
                      </a:moveTo>
                      <a:lnTo>
                        <a:pt x="29972" y="57225"/>
                      </a:lnTo>
                      <a:cubicBezTo>
                        <a:pt x="29754" y="63286"/>
                        <a:pt x="31714" y="69230"/>
                        <a:pt x="35497" y="73969"/>
                      </a:cubicBezTo>
                      <a:cubicBezTo>
                        <a:pt x="39030" y="78289"/>
                        <a:pt x="44322" y="80750"/>
                        <a:pt x="49898" y="80667"/>
                      </a:cubicBezTo>
                      <a:cubicBezTo>
                        <a:pt x="56511" y="81002"/>
                        <a:pt x="62841" y="77904"/>
                        <a:pt x="66642" y="72462"/>
                      </a:cubicBezTo>
                      <a:cubicBezTo>
                        <a:pt x="70995" y="65513"/>
                        <a:pt x="73055" y="57376"/>
                        <a:pt x="72502" y="49188"/>
                      </a:cubicBezTo>
                      <a:cubicBezTo>
                        <a:pt x="72502" y="31607"/>
                        <a:pt x="65637" y="22732"/>
                        <a:pt x="51907" y="22732"/>
                      </a:cubicBezTo>
                      <a:cubicBezTo>
                        <a:pt x="45879" y="22565"/>
                        <a:pt x="40102" y="25227"/>
                        <a:pt x="36335" y="29932"/>
                      </a:cubicBezTo>
                      <a:cubicBezTo>
                        <a:pt x="31964" y="35374"/>
                        <a:pt x="29704" y="42205"/>
                        <a:pt x="29972" y="49188"/>
                      </a:cubicBezTo>
                      <a:close/>
                    </a:path>
                  </a:pathLst>
                </a:custGeom>
                <a:solidFill>
                  <a:srgbClr val="1E1E1E"/>
                </a:solidFill>
                <a:ln w="16732"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1EEB0F9E-6F7A-41E3-BE17-84E3CAFB3F1A}"/>
                    </a:ext>
                  </a:extLst>
                </p:cNvPr>
                <p:cNvSpPr/>
                <p:nvPr/>
              </p:nvSpPr>
              <p:spPr>
                <a:xfrm>
                  <a:off x="6211396" y="3304730"/>
                  <a:ext cx="92147" cy="105768"/>
                </a:xfrm>
                <a:custGeom>
                  <a:avLst/>
                  <a:gdLst>
                    <a:gd name="connsiteX0" fmla="*/ 90781 w 92147"/>
                    <a:gd name="connsiteY0" fmla="*/ 103366 h 105768"/>
                    <a:gd name="connsiteX1" fmla="*/ 61311 w 92147"/>
                    <a:gd name="connsiteY1" fmla="*/ 103366 h 105768"/>
                    <a:gd name="connsiteX2" fmla="*/ 61311 w 92147"/>
                    <a:gd name="connsiteY2" fmla="*/ 88966 h 105768"/>
                    <a:gd name="connsiteX3" fmla="*/ 61311 w 92147"/>
                    <a:gd name="connsiteY3" fmla="*/ 88966 h 105768"/>
                    <a:gd name="connsiteX4" fmla="*/ 31339 w 92147"/>
                    <a:gd name="connsiteY4" fmla="*/ 105710 h 105768"/>
                    <a:gd name="connsiteX5" fmla="*/ 8400 w 92147"/>
                    <a:gd name="connsiteY5" fmla="*/ 97506 h 105768"/>
                    <a:gd name="connsiteX6" fmla="*/ 28 w 92147"/>
                    <a:gd name="connsiteY6" fmla="*/ 75403 h 105768"/>
                    <a:gd name="connsiteX7" fmla="*/ 34688 w 92147"/>
                    <a:gd name="connsiteY7" fmla="*/ 41915 h 105768"/>
                    <a:gd name="connsiteX8" fmla="*/ 61981 w 92147"/>
                    <a:gd name="connsiteY8" fmla="*/ 38231 h 105768"/>
                    <a:gd name="connsiteX9" fmla="*/ 44065 w 92147"/>
                    <a:gd name="connsiteY9" fmla="*/ 21487 h 105768"/>
                    <a:gd name="connsiteX10" fmla="*/ 10576 w 92147"/>
                    <a:gd name="connsiteY10" fmla="*/ 32204 h 105768"/>
                    <a:gd name="connsiteX11" fmla="*/ 10576 w 92147"/>
                    <a:gd name="connsiteY11" fmla="*/ 8762 h 105768"/>
                    <a:gd name="connsiteX12" fmla="*/ 28325 w 92147"/>
                    <a:gd name="connsiteY12" fmla="*/ 2901 h 105768"/>
                    <a:gd name="connsiteX13" fmla="*/ 48753 w 92147"/>
                    <a:gd name="connsiteY13" fmla="*/ 390 h 105768"/>
                    <a:gd name="connsiteX14" fmla="*/ 91769 w 92147"/>
                    <a:gd name="connsiteY14" fmla="*/ 32622 h 105768"/>
                    <a:gd name="connsiteX15" fmla="*/ 91785 w 92147"/>
                    <a:gd name="connsiteY15" fmla="*/ 43255 h 105768"/>
                    <a:gd name="connsiteX16" fmla="*/ 61646 w 92147"/>
                    <a:gd name="connsiteY16" fmla="*/ 62510 h 105768"/>
                    <a:gd name="connsiteX17" fmla="*/ 61646 w 92147"/>
                    <a:gd name="connsiteY17" fmla="*/ 55645 h 105768"/>
                    <a:gd name="connsiteX18" fmla="*/ 43395 w 92147"/>
                    <a:gd name="connsiteY18" fmla="*/ 58157 h 105768"/>
                    <a:gd name="connsiteX19" fmla="*/ 28158 w 92147"/>
                    <a:gd name="connsiteY19" fmla="*/ 71720 h 105768"/>
                    <a:gd name="connsiteX20" fmla="*/ 31842 w 92147"/>
                    <a:gd name="connsiteY20" fmla="*/ 80427 h 105768"/>
                    <a:gd name="connsiteX21" fmla="*/ 41888 w 92147"/>
                    <a:gd name="connsiteY21" fmla="*/ 83775 h 105768"/>
                    <a:gd name="connsiteX22" fmla="*/ 56120 w 92147"/>
                    <a:gd name="connsiteY22" fmla="*/ 77748 h 105768"/>
                    <a:gd name="connsiteX23" fmla="*/ 61646 w 92147"/>
                    <a:gd name="connsiteY23" fmla="*/ 61673 h 10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2147" h="105768">
                      <a:moveTo>
                        <a:pt x="90781" y="103366"/>
                      </a:moveTo>
                      <a:lnTo>
                        <a:pt x="61311" y="103366"/>
                      </a:lnTo>
                      <a:lnTo>
                        <a:pt x="61311" y="88966"/>
                      </a:lnTo>
                      <a:lnTo>
                        <a:pt x="61311" y="88966"/>
                      </a:lnTo>
                      <a:cubicBezTo>
                        <a:pt x="55166" y="99632"/>
                        <a:pt x="43646" y="106062"/>
                        <a:pt x="31339" y="105710"/>
                      </a:cubicBezTo>
                      <a:cubicBezTo>
                        <a:pt x="22900" y="106229"/>
                        <a:pt x="14612" y="103266"/>
                        <a:pt x="8400" y="97506"/>
                      </a:cubicBezTo>
                      <a:cubicBezTo>
                        <a:pt x="2707" y="91595"/>
                        <a:pt x="-324" y="83608"/>
                        <a:pt x="28" y="75403"/>
                      </a:cubicBezTo>
                      <a:cubicBezTo>
                        <a:pt x="28" y="55813"/>
                        <a:pt x="11581" y="44594"/>
                        <a:pt x="34688" y="41915"/>
                      </a:cubicBezTo>
                      <a:lnTo>
                        <a:pt x="61981" y="38231"/>
                      </a:lnTo>
                      <a:cubicBezTo>
                        <a:pt x="61981" y="27348"/>
                        <a:pt x="55953" y="21487"/>
                        <a:pt x="44065" y="21487"/>
                      </a:cubicBezTo>
                      <a:cubicBezTo>
                        <a:pt x="32093" y="21688"/>
                        <a:pt x="20439" y="25422"/>
                        <a:pt x="10576" y="32204"/>
                      </a:cubicBezTo>
                      <a:lnTo>
                        <a:pt x="10576" y="8762"/>
                      </a:lnTo>
                      <a:cubicBezTo>
                        <a:pt x="16236" y="6099"/>
                        <a:pt x="22197" y="4141"/>
                        <a:pt x="28325" y="2901"/>
                      </a:cubicBezTo>
                      <a:cubicBezTo>
                        <a:pt x="35023" y="1328"/>
                        <a:pt x="41871" y="473"/>
                        <a:pt x="48753" y="390"/>
                      </a:cubicBezTo>
                      <a:cubicBezTo>
                        <a:pt x="69532" y="-2591"/>
                        <a:pt x="88788" y="11843"/>
                        <a:pt x="91769" y="32622"/>
                      </a:cubicBezTo>
                      <a:cubicBezTo>
                        <a:pt x="92271" y="36155"/>
                        <a:pt x="92271" y="39722"/>
                        <a:pt x="91785" y="43255"/>
                      </a:cubicBezTo>
                      <a:close/>
                      <a:moveTo>
                        <a:pt x="61646" y="62510"/>
                      </a:moveTo>
                      <a:lnTo>
                        <a:pt x="61646" y="55645"/>
                      </a:lnTo>
                      <a:lnTo>
                        <a:pt x="43395" y="58157"/>
                      </a:lnTo>
                      <a:cubicBezTo>
                        <a:pt x="33349" y="59329"/>
                        <a:pt x="28158" y="64017"/>
                        <a:pt x="28158" y="71720"/>
                      </a:cubicBezTo>
                      <a:cubicBezTo>
                        <a:pt x="28124" y="75002"/>
                        <a:pt x="29464" y="78166"/>
                        <a:pt x="31842" y="80427"/>
                      </a:cubicBezTo>
                      <a:cubicBezTo>
                        <a:pt x="34671" y="82737"/>
                        <a:pt x="38238" y="83926"/>
                        <a:pt x="41888" y="83775"/>
                      </a:cubicBezTo>
                      <a:cubicBezTo>
                        <a:pt x="47280" y="83943"/>
                        <a:pt x="52487" y="81749"/>
                        <a:pt x="56120" y="77748"/>
                      </a:cubicBezTo>
                      <a:cubicBezTo>
                        <a:pt x="60089" y="73377"/>
                        <a:pt x="62082" y="67567"/>
                        <a:pt x="61646" y="61673"/>
                      </a:cubicBezTo>
                      <a:close/>
                    </a:path>
                  </a:pathLst>
                </a:custGeom>
                <a:solidFill>
                  <a:srgbClr val="1E1E1E"/>
                </a:solidFill>
                <a:ln w="16732"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7E0E0D6F-E5A3-41E5-852F-074EBE5967CC}"/>
                    </a:ext>
                  </a:extLst>
                </p:cNvPr>
                <p:cNvSpPr/>
                <p:nvPr/>
              </p:nvSpPr>
              <p:spPr>
                <a:xfrm>
                  <a:off x="6320358" y="3304147"/>
                  <a:ext cx="82618" cy="105553"/>
                </a:xfrm>
                <a:custGeom>
                  <a:avLst/>
                  <a:gdLst>
                    <a:gd name="connsiteX0" fmla="*/ 82284 w 82618"/>
                    <a:gd name="connsiteY0" fmla="*/ 99428 h 105553"/>
                    <a:gd name="connsiteX1" fmla="*/ 51977 w 82618"/>
                    <a:gd name="connsiteY1" fmla="*/ 105456 h 105553"/>
                    <a:gd name="connsiteX2" fmla="*/ 14470 w 82618"/>
                    <a:gd name="connsiteY2" fmla="*/ 91558 h 105553"/>
                    <a:gd name="connsiteX3" fmla="*/ 70 w 82618"/>
                    <a:gd name="connsiteY3" fmla="*/ 55224 h 105553"/>
                    <a:gd name="connsiteX4" fmla="*/ 15475 w 82618"/>
                    <a:gd name="connsiteY4" fmla="*/ 14870 h 105553"/>
                    <a:gd name="connsiteX5" fmla="*/ 56498 w 82618"/>
                    <a:gd name="connsiteY5" fmla="*/ 136 h 105553"/>
                    <a:gd name="connsiteX6" fmla="*/ 82284 w 82618"/>
                    <a:gd name="connsiteY6" fmla="*/ 4824 h 105553"/>
                    <a:gd name="connsiteX7" fmla="*/ 82284 w 82618"/>
                    <a:gd name="connsiteY7" fmla="*/ 31112 h 105553"/>
                    <a:gd name="connsiteX8" fmla="*/ 60517 w 82618"/>
                    <a:gd name="connsiteY8" fmla="*/ 23912 h 105553"/>
                    <a:gd name="connsiteX9" fmla="*/ 39419 w 82618"/>
                    <a:gd name="connsiteY9" fmla="*/ 31615 h 105553"/>
                    <a:gd name="connsiteX10" fmla="*/ 32052 w 82618"/>
                    <a:gd name="connsiteY10" fmla="*/ 53717 h 105553"/>
                    <a:gd name="connsiteX11" fmla="*/ 39419 w 82618"/>
                    <a:gd name="connsiteY11" fmla="*/ 74647 h 105553"/>
                    <a:gd name="connsiteX12" fmla="*/ 60014 w 82618"/>
                    <a:gd name="connsiteY12" fmla="*/ 82349 h 105553"/>
                    <a:gd name="connsiteX13" fmla="*/ 82619 w 82618"/>
                    <a:gd name="connsiteY13" fmla="*/ 74982 h 10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2618" h="105553">
                      <a:moveTo>
                        <a:pt x="82284" y="99428"/>
                      </a:moveTo>
                      <a:cubicBezTo>
                        <a:pt x="72857" y="103966"/>
                        <a:pt x="62425" y="106042"/>
                        <a:pt x="51977" y="105456"/>
                      </a:cubicBezTo>
                      <a:cubicBezTo>
                        <a:pt x="38113" y="106025"/>
                        <a:pt x="24617" y="101019"/>
                        <a:pt x="14470" y="91558"/>
                      </a:cubicBezTo>
                      <a:cubicBezTo>
                        <a:pt x="4809" y="81981"/>
                        <a:pt x="-415" y="68820"/>
                        <a:pt x="70" y="55224"/>
                      </a:cubicBezTo>
                      <a:cubicBezTo>
                        <a:pt x="-700" y="40204"/>
                        <a:pt x="4892" y="25553"/>
                        <a:pt x="15475" y="14870"/>
                      </a:cubicBezTo>
                      <a:cubicBezTo>
                        <a:pt x="26626" y="4673"/>
                        <a:pt x="41411" y="-635"/>
                        <a:pt x="56498" y="136"/>
                      </a:cubicBezTo>
                      <a:cubicBezTo>
                        <a:pt x="65356" y="-501"/>
                        <a:pt x="74230" y="1107"/>
                        <a:pt x="82284" y="4824"/>
                      </a:cubicBezTo>
                      <a:lnTo>
                        <a:pt x="82284" y="31112"/>
                      </a:lnTo>
                      <a:cubicBezTo>
                        <a:pt x="76022" y="26374"/>
                        <a:pt x="68370" y="23845"/>
                        <a:pt x="60517" y="23912"/>
                      </a:cubicBezTo>
                      <a:cubicBezTo>
                        <a:pt x="52730" y="23477"/>
                        <a:pt x="45095" y="26257"/>
                        <a:pt x="39419" y="31615"/>
                      </a:cubicBezTo>
                      <a:cubicBezTo>
                        <a:pt x="33994" y="37642"/>
                        <a:pt x="31332" y="45646"/>
                        <a:pt x="32052" y="53717"/>
                      </a:cubicBezTo>
                      <a:cubicBezTo>
                        <a:pt x="31549" y="61402"/>
                        <a:pt x="34211" y="68971"/>
                        <a:pt x="39419" y="74647"/>
                      </a:cubicBezTo>
                      <a:cubicBezTo>
                        <a:pt x="44944" y="79921"/>
                        <a:pt x="52379" y="82701"/>
                        <a:pt x="60014" y="82349"/>
                      </a:cubicBezTo>
                      <a:cubicBezTo>
                        <a:pt x="68118" y="82199"/>
                        <a:pt x="75988" y="79637"/>
                        <a:pt x="82619" y="74982"/>
                      </a:cubicBezTo>
                      <a:close/>
                    </a:path>
                  </a:pathLst>
                </a:custGeom>
                <a:solidFill>
                  <a:srgbClr val="1E1E1E"/>
                </a:solidFill>
                <a:ln w="16732"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0591DADD-240E-4D8F-B893-8F7DD9D5265D}"/>
                    </a:ext>
                  </a:extLst>
                </p:cNvPr>
                <p:cNvSpPr/>
                <p:nvPr/>
              </p:nvSpPr>
              <p:spPr>
                <a:xfrm>
                  <a:off x="6416818" y="3304221"/>
                  <a:ext cx="96502" cy="105629"/>
                </a:xfrm>
                <a:custGeom>
                  <a:avLst/>
                  <a:gdLst>
                    <a:gd name="connsiteX0" fmla="*/ 96502 w 96502"/>
                    <a:gd name="connsiteY0" fmla="*/ 61513 h 105629"/>
                    <a:gd name="connsiteX1" fmla="*/ 31033 w 96502"/>
                    <a:gd name="connsiteY1" fmla="*/ 61513 h 105629"/>
                    <a:gd name="connsiteX2" fmla="*/ 58493 w 96502"/>
                    <a:gd name="connsiteY2" fmla="*/ 83448 h 105629"/>
                    <a:gd name="connsiteX3" fmla="*/ 87628 w 96502"/>
                    <a:gd name="connsiteY3" fmla="*/ 75578 h 105629"/>
                    <a:gd name="connsiteX4" fmla="*/ 87628 w 96502"/>
                    <a:gd name="connsiteY4" fmla="*/ 98015 h 105629"/>
                    <a:gd name="connsiteX5" fmla="*/ 51461 w 96502"/>
                    <a:gd name="connsiteY5" fmla="*/ 105383 h 105629"/>
                    <a:gd name="connsiteX6" fmla="*/ 241 w 96502"/>
                    <a:gd name="connsiteY6" fmla="*/ 63657 h 105629"/>
                    <a:gd name="connsiteX7" fmla="*/ 224 w 96502"/>
                    <a:gd name="connsiteY7" fmla="*/ 54313 h 105629"/>
                    <a:gd name="connsiteX8" fmla="*/ 14791 w 96502"/>
                    <a:gd name="connsiteY8" fmla="*/ 14630 h 105629"/>
                    <a:gd name="connsiteX9" fmla="*/ 50456 w 96502"/>
                    <a:gd name="connsiteY9" fmla="*/ 62 h 105629"/>
                    <a:gd name="connsiteX10" fmla="*/ 83944 w 96502"/>
                    <a:gd name="connsiteY10" fmla="*/ 13123 h 105629"/>
                    <a:gd name="connsiteX11" fmla="*/ 96000 w 96502"/>
                    <a:gd name="connsiteY11" fmla="*/ 48453 h 105629"/>
                    <a:gd name="connsiteX12" fmla="*/ 67870 w 96502"/>
                    <a:gd name="connsiteY12" fmla="*/ 42592 h 105629"/>
                    <a:gd name="connsiteX13" fmla="*/ 51126 w 96502"/>
                    <a:gd name="connsiteY13" fmla="*/ 20992 h 105629"/>
                    <a:gd name="connsiteX14" fmla="*/ 38233 w 96502"/>
                    <a:gd name="connsiteY14" fmla="*/ 27188 h 105629"/>
                    <a:gd name="connsiteX15" fmla="*/ 31703 w 96502"/>
                    <a:gd name="connsiteY15" fmla="*/ 42592 h 10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02" h="105629">
                      <a:moveTo>
                        <a:pt x="96502" y="61513"/>
                      </a:moveTo>
                      <a:lnTo>
                        <a:pt x="31033" y="61513"/>
                      </a:lnTo>
                      <a:cubicBezTo>
                        <a:pt x="32038" y="76248"/>
                        <a:pt x="41247" y="83448"/>
                        <a:pt x="58493" y="83448"/>
                      </a:cubicBezTo>
                      <a:cubicBezTo>
                        <a:pt x="68758" y="83632"/>
                        <a:pt x="78854" y="80903"/>
                        <a:pt x="87628" y="75578"/>
                      </a:cubicBezTo>
                      <a:lnTo>
                        <a:pt x="87628" y="98015"/>
                      </a:lnTo>
                      <a:cubicBezTo>
                        <a:pt x="76343" y="103340"/>
                        <a:pt x="63935" y="105868"/>
                        <a:pt x="51461" y="105383"/>
                      </a:cubicBezTo>
                      <a:cubicBezTo>
                        <a:pt x="25792" y="108011"/>
                        <a:pt x="2853" y="89325"/>
                        <a:pt x="241" y="63657"/>
                      </a:cubicBezTo>
                      <a:cubicBezTo>
                        <a:pt x="-77" y="60542"/>
                        <a:pt x="-77" y="57428"/>
                        <a:pt x="224" y="54313"/>
                      </a:cubicBezTo>
                      <a:cubicBezTo>
                        <a:pt x="-530" y="39662"/>
                        <a:pt x="4728" y="25329"/>
                        <a:pt x="14791" y="14630"/>
                      </a:cubicBezTo>
                      <a:cubicBezTo>
                        <a:pt x="24168" y="5069"/>
                        <a:pt x="37061" y="-206"/>
                        <a:pt x="50456" y="62"/>
                      </a:cubicBezTo>
                      <a:cubicBezTo>
                        <a:pt x="62981" y="-608"/>
                        <a:pt x="75187" y="4148"/>
                        <a:pt x="83944" y="13123"/>
                      </a:cubicBezTo>
                      <a:cubicBezTo>
                        <a:pt x="92350" y="22918"/>
                        <a:pt x="96670" y="35560"/>
                        <a:pt x="96000" y="48453"/>
                      </a:cubicBezTo>
                      <a:close/>
                      <a:moveTo>
                        <a:pt x="67870" y="42592"/>
                      </a:moveTo>
                      <a:cubicBezTo>
                        <a:pt x="67870" y="28192"/>
                        <a:pt x="62294" y="20992"/>
                        <a:pt x="51126" y="20992"/>
                      </a:cubicBezTo>
                      <a:cubicBezTo>
                        <a:pt x="46120" y="21026"/>
                        <a:pt x="41381" y="23303"/>
                        <a:pt x="38233" y="27188"/>
                      </a:cubicBezTo>
                      <a:cubicBezTo>
                        <a:pt x="34499" y="31524"/>
                        <a:pt x="32222" y="36899"/>
                        <a:pt x="31703" y="42592"/>
                      </a:cubicBezTo>
                      <a:close/>
                    </a:path>
                  </a:pathLst>
                </a:custGeom>
                <a:solidFill>
                  <a:srgbClr val="1E1E1E"/>
                </a:solidFill>
                <a:ln w="16732" cap="flat">
                  <a:noFill/>
                  <a:prstDash val="solid"/>
                  <a:miter/>
                </a:ln>
              </p:spPr>
              <p:txBody>
                <a:bodyPr rtlCol="0" anchor="ctr"/>
                <a:lstStyle/>
                <a:p>
                  <a:endParaRPr lang="en-US"/>
                </a:p>
              </p:txBody>
            </p:sp>
          </p:grpSp>
        </p:grpSp>
      </p:grpSp>
      <p:sp>
        <p:nvSpPr>
          <p:cNvPr id="7" name="Rectangle 6">
            <a:extLst>
              <a:ext uri="{FF2B5EF4-FFF2-40B4-BE49-F238E27FC236}">
                <a16:creationId xmlns:a16="http://schemas.microsoft.com/office/drawing/2014/main" id="{E3F7BA1B-4D94-4367-BE41-497A2EE8083A}"/>
              </a:ext>
            </a:extLst>
          </p:cNvPr>
          <p:cNvSpPr/>
          <p:nvPr/>
        </p:nvSpPr>
        <p:spPr>
          <a:xfrm>
            <a:off x="7933266" y="5077077"/>
            <a:ext cx="1837267" cy="601133"/>
          </a:xfrm>
          <a:custGeom>
            <a:avLst/>
            <a:gdLst>
              <a:gd name="connsiteX0" fmla="*/ 0 w 1837267"/>
              <a:gd name="connsiteY0" fmla="*/ 0 h 601133"/>
              <a:gd name="connsiteX1" fmla="*/ 594050 w 1837267"/>
              <a:gd name="connsiteY1" fmla="*/ 0 h 601133"/>
              <a:gd name="connsiteX2" fmla="*/ 1169727 w 1837267"/>
              <a:gd name="connsiteY2" fmla="*/ 0 h 601133"/>
              <a:gd name="connsiteX3" fmla="*/ 1837267 w 1837267"/>
              <a:gd name="connsiteY3" fmla="*/ 0 h 601133"/>
              <a:gd name="connsiteX4" fmla="*/ 1837267 w 1837267"/>
              <a:gd name="connsiteY4" fmla="*/ 601133 h 601133"/>
              <a:gd name="connsiteX5" fmla="*/ 1206472 w 1837267"/>
              <a:gd name="connsiteY5" fmla="*/ 601133 h 601133"/>
              <a:gd name="connsiteX6" fmla="*/ 594050 w 1837267"/>
              <a:gd name="connsiteY6" fmla="*/ 601133 h 601133"/>
              <a:gd name="connsiteX7" fmla="*/ 0 w 1837267"/>
              <a:gd name="connsiteY7" fmla="*/ 601133 h 601133"/>
              <a:gd name="connsiteX8" fmla="*/ 0 w 1837267"/>
              <a:gd name="connsiteY8" fmla="*/ 0 h 60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267" h="601133" extrusionOk="0">
                <a:moveTo>
                  <a:pt x="0" y="0"/>
                </a:moveTo>
                <a:cubicBezTo>
                  <a:pt x="206416" y="-27339"/>
                  <a:pt x="389519" y="-13626"/>
                  <a:pt x="594050" y="0"/>
                </a:cubicBezTo>
                <a:cubicBezTo>
                  <a:pt x="798581" y="13626"/>
                  <a:pt x="1005262" y="5797"/>
                  <a:pt x="1169727" y="0"/>
                </a:cubicBezTo>
                <a:cubicBezTo>
                  <a:pt x="1334192" y="-5797"/>
                  <a:pt x="1586382" y="1664"/>
                  <a:pt x="1837267" y="0"/>
                </a:cubicBezTo>
                <a:cubicBezTo>
                  <a:pt x="1853937" y="139216"/>
                  <a:pt x="1839908" y="303338"/>
                  <a:pt x="1837267" y="601133"/>
                </a:cubicBezTo>
                <a:cubicBezTo>
                  <a:pt x="1575714" y="627217"/>
                  <a:pt x="1453349" y="620606"/>
                  <a:pt x="1206472" y="601133"/>
                </a:cubicBezTo>
                <a:cubicBezTo>
                  <a:pt x="959595" y="581660"/>
                  <a:pt x="779848" y="596495"/>
                  <a:pt x="594050" y="601133"/>
                </a:cubicBezTo>
                <a:cubicBezTo>
                  <a:pt x="408252" y="605771"/>
                  <a:pt x="172127" y="629808"/>
                  <a:pt x="0" y="601133"/>
                </a:cubicBezTo>
                <a:cubicBezTo>
                  <a:pt x="-4277" y="433678"/>
                  <a:pt x="27306" y="167959"/>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A21811F-2CA4-4E7D-B5D0-6C1EE6514307}"/>
              </a:ext>
            </a:extLst>
          </p:cNvPr>
          <p:cNvSpPr/>
          <p:nvPr/>
        </p:nvSpPr>
        <p:spPr>
          <a:xfrm>
            <a:off x="9873260" y="5068610"/>
            <a:ext cx="1837267" cy="601133"/>
          </a:xfrm>
          <a:custGeom>
            <a:avLst/>
            <a:gdLst>
              <a:gd name="connsiteX0" fmla="*/ 0 w 1837267"/>
              <a:gd name="connsiteY0" fmla="*/ 0 h 601133"/>
              <a:gd name="connsiteX1" fmla="*/ 594050 w 1837267"/>
              <a:gd name="connsiteY1" fmla="*/ 0 h 601133"/>
              <a:gd name="connsiteX2" fmla="*/ 1169727 w 1837267"/>
              <a:gd name="connsiteY2" fmla="*/ 0 h 601133"/>
              <a:gd name="connsiteX3" fmla="*/ 1837267 w 1837267"/>
              <a:gd name="connsiteY3" fmla="*/ 0 h 601133"/>
              <a:gd name="connsiteX4" fmla="*/ 1837267 w 1837267"/>
              <a:gd name="connsiteY4" fmla="*/ 601133 h 601133"/>
              <a:gd name="connsiteX5" fmla="*/ 1206472 w 1837267"/>
              <a:gd name="connsiteY5" fmla="*/ 601133 h 601133"/>
              <a:gd name="connsiteX6" fmla="*/ 594050 w 1837267"/>
              <a:gd name="connsiteY6" fmla="*/ 601133 h 601133"/>
              <a:gd name="connsiteX7" fmla="*/ 0 w 1837267"/>
              <a:gd name="connsiteY7" fmla="*/ 601133 h 601133"/>
              <a:gd name="connsiteX8" fmla="*/ 0 w 1837267"/>
              <a:gd name="connsiteY8" fmla="*/ 0 h 60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267" h="601133" extrusionOk="0">
                <a:moveTo>
                  <a:pt x="0" y="0"/>
                </a:moveTo>
                <a:cubicBezTo>
                  <a:pt x="206416" y="-27339"/>
                  <a:pt x="389519" y="-13626"/>
                  <a:pt x="594050" y="0"/>
                </a:cubicBezTo>
                <a:cubicBezTo>
                  <a:pt x="798581" y="13626"/>
                  <a:pt x="1005262" y="5797"/>
                  <a:pt x="1169727" y="0"/>
                </a:cubicBezTo>
                <a:cubicBezTo>
                  <a:pt x="1334192" y="-5797"/>
                  <a:pt x="1586382" y="1664"/>
                  <a:pt x="1837267" y="0"/>
                </a:cubicBezTo>
                <a:cubicBezTo>
                  <a:pt x="1853937" y="139216"/>
                  <a:pt x="1839908" y="303338"/>
                  <a:pt x="1837267" y="601133"/>
                </a:cubicBezTo>
                <a:cubicBezTo>
                  <a:pt x="1575714" y="627217"/>
                  <a:pt x="1453349" y="620606"/>
                  <a:pt x="1206472" y="601133"/>
                </a:cubicBezTo>
                <a:cubicBezTo>
                  <a:pt x="959595" y="581660"/>
                  <a:pt x="779848" y="596495"/>
                  <a:pt x="594050" y="601133"/>
                </a:cubicBezTo>
                <a:cubicBezTo>
                  <a:pt x="408252" y="605771"/>
                  <a:pt x="172127" y="629808"/>
                  <a:pt x="0" y="601133"/>
                </a:cubicBezTo>
                <a:cubicBezTo>
                  <a:pt x="-4277" y="433678"/>
                  <a:pt x="27306" y="167959"/>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Rectangle 392">
            <a:extLst>
              <a:ext uri="{FF2B5EF4-FFF2-40B4-BE49-F238E27FC236}">
                <a16:creationId xmlns:a16="http://schemas.microsoft.com/office/drawing/2014/main" id="{AF0B13CF-A62B-42AA-A49A-99F21A8B6D83}"/>
              </a:ext>
            </a:extLst>
          </p:cNvPr>
          <p:cNvSpPr/>
          <p:nvPr/>
        </p:nvSpPr>
        <p:spPr>
          <a:xfrm>
            <a:off x="9220202" y="2181474"/>
            <a:ext cx="1511460" cy="891552"/>
          </a:xfrm>
          <a:custGeom>
            <a:avLst/>
            <a:gdLst>
              <a:gd name="connsiteX0" fmla="*/ 0 w 1511460"/>
              <a:gd name="connsiteY0" fmla="*/ 0 h 891552"/>
              <a:gd name="connsiteX1" fmla="*/ 488705 w 1511460"/>
              <a:gd name="connsiteY1" fmla="*/ 0 h 891552"/>
              <a:gd name="connsiteX2" fmla="*/ 962296 w 1511460"/>
              <a:gd name="connsiteY2" fmla="*/ 0 h 891552"/>
              <a:gd name="connsiteX3" fmla="*/ 1511460 w 1511460"/>
              <a:gd name="connsiteY3" fmla="*/ 0 h 891552"/>
              <a:gd name="connsiteX4" fmla="*/ 1511460 w 1511460"/>
              <a:gd name="connsiteY4" fmla="*/ 454692 h 891552"/>
              <a:gd name="connsiteX5" fmla="*/ 1511460 w 1511460"/>
              <a:gd name="connsiteY5" fmla="*/ 891552 h 891552"/>
              <a:gd name="connsiteX6" fmla="*/ 992525 w 1511460"/>
              <a:gd name="connsiteY6" fmla="*/ 891552 h 891552"/>
              <a:gd name="connsiteX7" fmla="*/ 488705 w 1511460"/>
              <a:gd name="connsiteY7" fmla="*/ 891552 h 891552"/>
              <a:gd name="connsiteX8" fmla="*/ 0 w 1511460"/>
              <a:gd name="connsiteY8" fmla="*/ 891552 h 891552"/>
              <a:gd name="connsiteX9" fmla="*/ 0 w 1511460"/>
              <a:gd name="connsiteY9" fmla="*/ 445776 h 891552"/>
              <a:gd name="connsiteX10" fmla="*/ 0 w 1511460"/>
              <a:gd name="connsiteY10" fmla="*/ 0 h 89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1460" h="891552" extrusionOk="0">
                <a:moveTo>
                  <a:pt x="0" y="0"/>
                </a:moveTo>
                <a:cubicBezTo>
                  <a:pt x="170447" y="12009"/>
                  <a:pt x="371618" y="-2227"/>
                  <a:pt x="488705" y="0"/>
                </a:cubicBezTo>
                <a:cubicBezTo>
                  <a:pt x="605793" y="2227"/>
                  <a:pt x="730287" y="19392"/>
                  <a:pt x="962296" y="0"/>
                </a:cubicBezTo>
                <a:cubicBezTo>
                  <a:pt x="1194305" y="-19392"/>
                  <a:pt x="1364262" y="-21952"/>
                  <a:pt x="1511460" y="0"/>
                </a:cubicBezTo>
                <a:cubicBezTo>
                  <a:pt x="1491366" y="189180"/>
                  <a:pt x="1524064" y="262235"/>
                  <a:pt x="1511460" y="454692"/>
                </a:cubicBezTo>
                <a:cubicBezTo>
                  <a:pt x="1498856" y="647149"/>
                  <a:pt x="1490820" y="756504"/>
                  <a:pt x="1511460" y="891552"/>
                </a:cubicBezTo>
                <a:cubicBezTo>
                  <a:pt x="1355852" y="871519"/>
                  <a:pt x="1124639" y="903950"/>
                  <a:pt x="992525" y="891552"/>
                </a:cubicBezTo>
                <a:cubicBezTo>
                  <a:pt x="860412" y="879154"/>
                  <a:pt x="601400" y="914321"/>
                  <a:pt x="488705" y="891552"/>
                </a:cubicBezTo>
                <a:cubicBezTo>
                  <a:pt x="376010" y="868783"/>
                  <a:pt x="146639" y="892080"/>
                  <a:pt x="0" y="891552"/>
                </a:cubicBezTo>
                <a:cubicBezTo>
                  <a:pt x="21535" y="737480"/>
                  <a:pt x="21447" y="637630"/>
                  <a:pt x="0" y="445776"/>
                </a:cubicBezTo>
                <a:cubicBezTo>
                  <a:pt x="-21447" y="253922"/>
                  <a:pt x="-11200" y="123888"/>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Freeform: Shape 394">
            <a:extLst>
              <a:ext uri="{FF2B5EF4-FFF2-40B4-BE49-F238E27FC236}">
                <a16:creationId xmlns:a16="http://schemas.microsoft.com/office/drawing/2014/main" id="{A8676A8A-7DA4-42E5-8979-19DCFA520565}"/>
              </a:ext>
            </a:extLst>
          </p:cNvPr>
          <p:cNvSpPr/>
          <p:nvPr/>
        </p:nvSpPr>
        <p:spPr>
          <a:xfrm>
            <a:off x="4138477" y="5759335"/>
            <a:ext cx="1838671" cy="515718"/>
          </a:xfrm>
          <a:custGeom>
            <a:avLst/>
            <a:gdLst>
              <a:gd name="connsiteX0" fmla="*/ 0 w 1838671"/>
              <a:gd name="connsiteY0" fmla="*/ 0 h 515718"/>
              <a:gd name="connsiteX1" fmla="*/ 1838672 w 1838671"/>
              <a:gd name="connsiteY1" fmla="*/ 0 h 515718"/>
              <a:gd name="connsiteX2" fmla="*/ 1838672 w 1838671"/>
              <a:gd name="connsiteY2" fmla="*/ 515719 h 515718"/>
              <a:gd name="connsiteX3" fmla="*/ 0 w 1838671"/>
              <a:gd name="connsiteY3" fmla="*/ 515719 h 515718"/>
            </a:gdLst>
            <a:ahLst/>
            <a:cxnLst>
              <a:cxn ang="0">
                <a:pos x="connsiteX0" y="connsiteY0"/>
              </a:cxn>
              <a:cxn ang="0">
                <a:pos x="connsiteX1" y="connsiteY1"/>
              </a:cxn>
              <a:cxn ang="0">
                <a:pos x="connsiteX2" y="connsiteY2"/>
              </a:cxn>
              <a:cxn ang="0">
                <a:pos x="connsiteX3" y="connsiteY3"/>
              </a:cxn>
            </a:cxnLst>
            <a:rect l="l" t="t" r="r" b="b"/>
            <a:pathLst>
              <a:path w="1838671" h="515718">
                <a:moveTo>
                  <a:pt x="0" y="0"/>
                </a:moveTo>
                <a:lnTo>
                  <a:pt x="1838672" y="0"/>
                </a:lnTo>
                <a:lnTo>
                  <a:pt x="1838672" y="515719"/>
                </a:lnTo>
                <a:lnTo>
                  <a:pt x="0" y="515719"/>
                </a:lnTo>
                <a:close/>
              </a:path>
            </a:pathLst>
          </a:custGeom>
          <a:solidFill>
            <a:srgbClr val="979797">
              <a:alpha val="30000"/>
            </a:srgbClr>
          </a:solidFill>
          <a:ln w="16732" cap="flat">
            <a:noFill/>
            <a:prstDash val="solid"/>
            <a:miter/>
          </a:ln>
        </p:spPr>
        <p:txBody>
          <a:bodyPr rtlCol="0" anchor="ctr"/>
          <a:lstStyle/>
          <a:p>
            <a:endParaRPr lang="en-US"/>
          </a:p>
        </p:txBody>
      </p:sp>
      <p:sp>
        <p:nvSpPr>
          <p:cNvPr id="396" name="TextBox 395">
            <a:extLst>
              <a:ext uri="{FF2B5EF4-FFF2-40B4-BE49-F238E27FC236}">
                <a16:creationId xmlns:a16="http://schemas.microsoft.com/office/drawing/2014/main" id="{B73CD95C-42B8-4A9A-B0A9-48AF9609EBD9}"/>
              </a:ext>
            </a:extLst>
          </p:cNvPr>
          <p:cNvSpPr txBox="1"/>
          <p:nvPr/>
        </p:nvSpPr>
        <p:spPr>
          <a:xfrm>
            <a:off x="4322066" y="5829046"/>
            <a:ext cx="1583945" cy="369332"/>
          </a:xfrm>
          <a:prstGeom prst="rect">
            <a:avLst/>
          </a:prstGeom>
          <a:noFill/>
        </p:spPr>
        <p:txBody>
          <a:bodyPr wrap="square" rtlCol="0">
            <a:spAutoFit/>
          </a:bodyPr>
          <a:lstStyle/>
          <a:p>
            <a:r>
              <a:rPr lang="en-US" dirty="0">
                <a:solidFill>
                  <a:srgbClr val="FF0000"/>
                </a:solidFill>
                <a:latin typeface="Comic Sans MS" panose="030F0702030302020204" pitchFamily="66" charset="0"/>
              </a:rPr>
              <a:t>Notebooks</a:t>
            </a:r>
          </a:p>
        </p:txBody>
      </p:sp>
      <p:sp>
        <p:nvSpPr>
          <p:cNvPr id="397" name="Rectangle 396">
            <a:extLst>
              <a:ext uri="{FF2B5EF4-FFF2-40B4-BE49-F238E27FC236}">
                <a16:creationId xmlns:a16="http://schemas.microsoft.com/office/drawing/2014/main" id="{7BE4D1BB-9311-4EC3-8777-C2F14221BE0F}"/>
              </a:ext>
            </a:extLst>
          </p:cNvPr>
          <p:cNvSpPr/>
          <p:nvPr/>
        </p:nvSpPr>
        <p:spPr>
          <a:xfrm>
            <a:off x="4121114" y="5713065"/>
            <a:ext cx="1837267" cy="601133"/>
          </a:xfrm>
          <a:custGeom>
            <a:avLst/>
            <a:gdLst>
              <a:gd name="connsiteX0" fmla="*/ 0 w 1837267"/>
              <a:gd name="connsiteY0" fmla="*/ 0 h 601133"/>
              <a:gd name="connsiteX1" fmla="*/ 594050 w 1837267"/>
              <a:gd name="connsiteY1" fmla="*/ 0 h 601133"/>
              <a:gd name="connsiteX2" fmla="*/ 1169727 w 1837267"/>
              <a:gd name="connsiteY2" fmla="*/ 0 h 601133"/>
              <a:gd name="connsiteX3" fmla="*/ 1837267 w 1837267"/>
              <a:gd name="connsiteY3" fmla="*/ 0 h 601133"/>
              <a:gd name="connsiteX4" fmla="*/ 1837267 w 1837267"/>
              <a:gd name="connsiteY4" fmla="*/ 601133 h 601133"/>
              <a:gd name="connsiteX5" fmla="*/ 1206472 w 1837267"/>
              <a:gd name="connsiteY5" fmla="*/ 601133 h 601133"/>
              <a:gd name="connsiteX6" fmla="*/ 594050 w 1837267"/>
              <a:gd name="connsiteY6" fmla="*/ 601133 h 601133"/>
              <a:gd name="connsiteX7" fmla="*/ 0 w 1837267"/>
              <a:gd name="connsiteY7" fmla="*/ 601133 h 601133"/>
              <a:gd name="connsiteX8" fmla="*/ 0 w 1837267"/>
              <a:gd name="connsiteY8" fmla="*/ 0 h 60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7267" h="601133" extrusionOk="0">
                <a:moveTo>
                  <a:pt x="0" y="0"/>
                </a:moveTo>
                <a:cubicBezTo>
                  <a:pt x="206416" y="-27339"/>
                  <a:pt x="389519" y="-13626"/>
                  <a:pt x="594050" y="0"/>
                </a:cubicBezTo>
                <a:cubicBezTo>
                  <a:pt x="798581" y="13626"/>
                  <a:pt x="1005262" y="5797"/>
                  <a:pt x="1169727" y="0"/>
                </a:cubicBezTo>
                <a:cubicBezTo>
                  <a:pt x="1334192" y="-5797"/>
                  <a:pt x="1586382" y="1664"/>
                  <a:pt x="1837267" y="0"/>
                </a:cubicBezTo>
                <a:cubicBezTo>
                  <a:pt x="1853937" y="139216"/>
                  <a:pt x="1839908" y="303338"/>
                  <a:pt x="1837267" y="601133"/>
                </a:cubicBezTo>
                <a:cubicBezTo>
                  <a:pt x="1575714" y="627217"/>
                  <a:pt x="1453349" y="620606"/>
                  <a:pt x="1206472" y="601133"/>
                </a:cubicBezTo>
                <a:cubicBezTo>
                  <a:pt x="959595" y="581660"/>
                  <a:pt x="779848" y="596495"/>
                  <a:pt x="594050" y="601133"/>
                </a:cubicBezTo>
                <a:cubicBezTo>
                  <a:pt x="408252" y="605771"/>
                  <a:pt x="172127" y="629808"/>
                  <a:pt x="0" y="601133"/>
                </a:cubicBezTo>
                <a:cubicBezTo>
                  <a:pt x="-4277" y="433678"/>
                  <a:pt x="27306" y="167959"/>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Rectangle 397">
            <a:extLst>
              <a:ext uri="{FF2B5EF4-FFF2-40B4-BE49-F238E27FC236}">
                <a16:creationId xmlns:a16="http://schemas.microsoft.com/office/drawing/2014/main" id="{97EFDD95-CB35-4FDD-A24E-A4943FF75116}"/>
              </a:ext>
            </a:extLst>
          </p:cNvPr>
          <p:cNvSpPr/>
          <p:nvPr/>
        </p:nvSpPr>
        <p:spPr>
          <a:xfrm>
            <a:off x="4987377" y="2561510"/>
            <a:ext cx="1975649" cy="1521682"/>
          </a:xfrm>
          <a:custGeom>
            <a:avLst/>
            <a:gdLst>
              <a:gd name="connsiteX0" fmla="*/ 0 w 1975649"/>
              <a:gd name="connsiteY0" fmla="*/ 0 h 1521682"/>
              <a:gd name="connsiteX1" fmla="*/ 638793 w 1975649"/>
              <a:gd name="connsiteY1" fmla="*/ 0 h 1521682"/>
              <a:gd name="connsiteX2" fmla="*/ 1257830 w 1975649"/>
              <a:gd name="connsiteY2" fmla="*/ 0 h 1521682"/>
              <a:gd name="connsiteX3" fmla="*/ 1975649 w 1975649"/>
              <a:gd name="connsiteY3" fmla="*/ 0 h 1521682"/>
              <a:gd name="connsiteX4" fmla="*/ 1975649 w 1975649"/>
              <a:gd name="connsiteY4" fmla="*/ 522444 h 1521682"/>
              <a:gd name="connsiteX5" fmla="*/ 1975649 w 1975649"/>
              <a:gd name="connsiteY5" fmla="*/ 1044888 h 1521682"/>
              <a:gd name="connsiteX6" fmla="*/ 1975649 w 1975649"/>
              <a:gd name="connsiteY6" fmla="*/ 1521682 h 1521682"/>
              <a:gd name="connsiteX7" fmla="*/ 1277586 w 1975649"/>
              <a:gd name="connsiteY7" fmla="*/ 1521682 h 1521682"/>
              <a:gd name="connsiteX8" fmla="*/ 678306 w 1975649"/>
              <a:gd name="connsiteY8" fmla="*/ 1521682 h 1521682"/>
              <a:gd name="connsiteX9" fmla="*/ 0 w 1975649"/>
              <a:gd name="connsiteY9" fmla="*/ 1521682 h 1521682"/>
              <a:gd name="connsiteX10" fmla="*/ 0 w 1975649"/>
              <a:gd name="connsiteY10" fmla="*/ 999238 h 1521682"/>
              <a:gd name="connsiteX11" fmla="*/ 0 w 1975649"/>
              <a:gd name="connsiteY11" fmla="*/ 476794 h 1521682"/>
              <a:gd name="connsiteX12" fmla="*/ 0 w 1975649"/>
              <a:gd name="connsiteY12" fmla="*/ 0 h 1521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75649" h="1521682" extrusionOk="0">
                <a:moveTo>
                  <a:pt x="0" y="0"/>
                </a:moveTo>
                <a:cubicBezTo>
                  <a:pt x="279703" y="8161"/>
                  <a:pt x="340645" y="5959"/>
                  <a:pt x="638793" y="0"/>
                </a:cubicBezTo>
                <a:cubicBezTo>
                  <a:pt x="936941" y="-5959"/>
                  <a:pt x="1051504" y="-5104"/>
                  <a:pt x="1257830" y="0"/>
                </a:cubicBezTo>
                <a:cubicBezTo>
                  <a:pt x="1464156" y="5104"/>
                  <a:pt x="1770839" y="-35385"/>
                  <a:pt x="1975649" y="0"/>
                </a:cubicBezTo>
                <a:cubicBezTo>
                  <a:pt x="1984029" y="218430"/>
                  <a:pt x="1986705" y="316362"/>
                  <a:pt x="1975649" y="522444"/>
                </a:cubicBezTo>
                <a:cubicBezTo>
                  <a:pt x="1964593" y="728526"/>
                  <a:pt x="1963311" y="919139"/>
                  <a:pt x="1975649" y="1044888"/>
                </a:cubicBezTo>
                <a:cubicBezTo>
                  <a:pt x="1987987" y="1170637"/>
                  <a:pt x="1986224" y="1389893"/>
                  <a:pt x="1975649" y="1521682"/>
                </a:cubicBezTo>
                <a:cubicBezTo>
                  <a:pt x="1769801" y="1521353"/>
                  <a:pt x="1593022" y="1545311"/>
                  <a:pt x="1277586" y="1521682"/>
                </a:cubicBezTo>
                <a:cubicBezTo>
                  <a:pt x="962150" y="1498053"/>
                  <a:pt x="866177" y="1507325"/>
                  <a:pt x="678306" y="1521682"/>
                </a:cubicBezTo>
                <a:cubicBezTo>
                  <a:pt x="490435" y="1536039"/>
                  <a:pt x="230417" y="1539385"/>
                  <a:pt x="0" y="1521682"/>
                </a:cubicBezTo>
                <a:cubicBezTo>
                  <a:pt x="-11882" y="1369555"/>
                  <a:pt x="5098" y="1131080"/>
                  <a:pt x="0" y="999238"/>
                </a:cubicBezTo>
                <a:cubicBezTo>
                  <a:pt x="-5098" y="867396"/>
                  <a:pt x="-12176" y="629284"/>
                  <a:pt x="0" y="476794"/>
                </a:cubicBezTo>
                <a:cubicBezTo>
                  <a:pt x="12176" y="324304"/>
                  <a:pt x="16671" y="141167"/>
                  <a:pt x="0" y="0"/>
                </a:cubicBezTo>
                <a:close/>
              </a:path>
            </a:pathLst>
          </a:custGeom>
          <a:noFill/>
          <a:ln w="28575">
            <a:solidFill>
              <a:srgbClr val="FF0000"/>
            </a:solidFill>
            <a:extLst>
              <a:ext uri="{C807C97D-BFC1-408E-A445-0C87EB9F89A2}">
                <ask:lineSketchStyleProps xmlns:ask="http://schemas.microsoft.com/office/drawing/2018/sketchyshapes" sd="281578342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Title 1">
            <a:extLst>
              <a:ext uri="{FF2B5EF4-FFF2-40B4-BE49-F238E27FC236}">
                <a16:creationId xmlns:a16="http://schemas.microsoft.com/office/drawing/2014/main" id="{0CB691D3-B166-4173-A131-61E890D468C6}"/>
              </a:ext>
            </a:extLst>
          </p:cNvPr>
          <p:cNvSpPr txBox="1">
            <a:spLocks/>
          </p:cNvSpPr>
          <p:nvPr/>
        </p:nvSpPr>
        <p:spPr>
          <a:xfrm>
            <a:off x="600456" y="199593"/>
            <a:ext cx="2360917" cy="805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Machine Learning</a:t>
            </a:r>
          </a:p>
        </p:txBody>
      </p:sp>
    </p:spTree>
    <p:extLst>
      <p:ext uri="{BB962C8B-B14F-4D97-AF65-F5344CB8AC3E}">
        <p14:creationId xmlns:p14="http://schemas.microsoft.com/office/powerpoint/2010/main" val="915015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Rectangle 402">
            <a:extLst>
              <a:ext uri="{FF2B5EF4-FFF2-40B4-BE49-F238E27FC236}">
                <a16:creationId xmlns:a16="http://schemas.microsoft.com/office/drawing/2014/main" id="{781F5715-3CE8-4A87-8E21-75C47B84574A}"/>
              </a:ext>
            </a:extLst>
          </p:cNvPr>
          <p:cNvSpPr/>
          <p:nvPr/>
        </p:nvSpPr>
        <p:spPr>
          <a:xfrm>
            <a:off x="9182688" y="3071752"/>
            <a:ext cx="2547168" cy="3004898"/>
          </a:xfrm>
          <a:prstGeom prst="rect">
            <a:avLst/>
          </a:prstGeom>
          <a:solidFill>
            <a:schemeClr val="bg1"/>
          </a:soli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F08191CC-FE9D-462B-87B9-448E4C0D30B8}"/>
              </a:ext>
            </a:extLst>
          </p:cNvPr>
          <p:cNvSpPr txBox="1"/>
          <p:nvPr/>
        </p:nvSpPr>
        <p:spPr>
          <a:xfrm>
            <a:off x="6817973" y="114439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5" name="Title 4"/>
          <p:cNvSpPr>
            <a:spLocks noGrp="1"/>
          </p:cNvSpPr>
          <p:nvPr>
            <p:ph type="title"/>
          </p:nvPr>
        </p:nvSpPr>
        <p:spPr>
          <a:xfrm>
            <a:off x="330466" y="256029"/>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AML Pilot Architecture</a:t>
            </a:r>
            <a:br>
              <a:rPr lang="en-US" sz="4000" dirty="0">
                <a:solidFill>
                  <a:schemeClr val="tx2"/>
                </a:solidFill>
                <a:cs typeface="Segoe UI Light" charset="0"/>
              </a:rPr>
            </a:br>
            <a:r>
              <a:rPr lang="en-US" sz="4000" dirty="0">
                <a:solidFill>
                  <a:schemeClr val="tx2"/>
                </a:solidFill>
                <a:cs typeface="Segoe UI Light" charset="0"/>
              </a:rPr>
              <a:t>DEV Environment</a:t>
            </a:r>
            <a:endParaRPr lang="en-US" sz="4000" cap="all" spc="800" dirty="0">
              <a:solidFill>
                <a:srgbClr val="0078D7"/>
              </a:solidFill>
              <a:latin typeface="Segoe UI Light" charset="0"/>
              <a:cs typeface="Segoe UI Light"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04616" cy="121657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5582093" y="1538868"/>
            <a:ext cx="2904616" cy="1251339"/>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A5710C37-3140-4C15-81EB-E119735C9498}"/>
              </a:ext>
            </a:extLst>
          </p:cNvPr>
          <p:cNvSpPr txBox="1"/>
          <p:nvPr/>
        </p:nvSpPr>
        <p:spPr>
          <a:xfrm>
            <a:off x="6007863" y="2950504"/>
            <a:ext cx="252966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 / SCORING</a:t>
            </a:r>
          </a:p>
        </p:txBody>
      </p:sp>
      <p:grpSp>
        <p:nvGrpSpPr>
          <p:cNvPr id="27" name="Group 26">
            <a:extLst>
              <a:ext uri="{FF2B5EF4-FFF2-40B4-BE49-F238E27FC236}">
                <a16:creationId xmlns:a16="http://schemas.microsoft.com/office/drawing/2014/main" id="{F46BE936-A1EB-48FB-A37C-1871FBC6D827}"/>
              </a:ext>
            </a:extLst>
          </p:cNvPr>
          <p:cNvGrpSpPr/>
          <p:nvPr/>
        </p:nvGrpSpPr>
        <p:grpSpPr>
          <a:xfrm>
            <a:off x="7143813" y="5415481"/>
            <a:ext cx="843652" cy="931701"/>
            <a:chOff x="2167017" y="3555451"/>
            <a:chExt cx="843652" cy="931701"/>
          </a:xfrm>
        </p:grpSpPr>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873" y="3555451"/>
              <a:ext cx="474405" cy="474405"/>
            </a:xfrm>
            <a:prstGeom prst="rect">
              <a:avLst/>
            </a:prstGeom>
          </p:spPr>
        </p:pic>
      </p:gr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5578483" y="5145325"/>
            <a:ext cx="2925223" cy="12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6526259" y="4786047"/>
            <a:ext cx="2011272"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STORAGE</a:t>
            </a:r>
          </a:p>
        </p:txBody>
      </p:sp>
      <p:grpSp>
        <p:nvGrpSpPr>
          <p:cNvPr id="28" name="Group 27">
            <a:extLst>
              <a:ext uri="{FF2B5EF4-FFF2-40B4-BE49-F238E27FC236}">
                <a16:creationId xmlns:a16="http://schemas.microsoft.com/office/drawing/2014/main" id="{BB12FD03-CAFF-4CA9-A8B8-2D0DE4378381}"/>
              </a:ext>
            </a:extLst>
          </p:cNvPr>
          <p:cNvGrpSpPr/>
          <p:nvPr/>
        </p:nvGrpSpPr>
        <p:grpSpPr>
          <a:xfrm>
            <a:off x="8963454" y="1113127"/>
            <a:ext cx="2940762" cy="1728391"/>
            <a:chOff x="1885817" y="1098763"/>
            <a:chExt cx="2940762" cy="1728391"/>
          </a:xfrm>
        </p:grpSpPr>
        <p:sp>
          <p:nvSpPr>
            <p:cNvPr id="292" name="Rectangle: Rounded Corners 291">
              <a:extLst>
                <a:ext uri="{FF2B5EF4-FFF2-40B4-BE49-F238E27FC236}">
                  <a16:creationId xmlns:a16="http://schemas.microsoft.com/office/drawing/2014/main" id="{600C78FD-2A3B-4B46-A73E-816B4E53427B}"/>
                </a:ext>
              </a:extLst>
            </p:cNvPr>
            <p:cNvSpPr/>
            <p:nvPr/>
          </p:nvSpPr>
          <p:spPr bwMode="auto">
            <a:xfrm>
              <a:off x="1885817" y="1529236"/>
              <a:ext cx="2904616" cy="1251339"/>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TextBox 292">
              <a:extLst>
                <a:ext uri="{FF2B5EF4-FFF2-40B4-BE49-F238E27FC236}">
                  <a16:creationId xmlns:a16="http://schemas.microsoft.com/office/drawing/2014/main" id="{BA70CF63-F4E8-4DE0-88C2-39B87C33A877}"/>
                </a:ext>
              </a:extLst>
            </p:cNvPr>
            <p:cNvSpPr txBox="1"/>
            <p:nvPr/>
          </p:nvSpPr>
          <p:spPr>
            <a:xfrm>
              <a:off x="3938643" y="1098763"/>
              <a:ext cx="887936"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MLOPS</a:t>
              </a:r>
            </a:p>
          </p:txBody>
        </p:sp>
        <p:grpSp>
          <p:nvGrpSpPr>
            <p:cNvPr id="302" name="Group 301">
              <a:extLst>
                <a:ext uri="{FF2B5EF4-FFF2-40B4-BE49-F238E27FC236}">
                  <a16:creationId xmlns:a16="http://schemas.microsoft.com/office/drawing/2014/main" id="{76FA9686-D40F-4B70-921F-9D4D2AE43E33}"/>
                </a:ext>
              </a:extLst>
            </p:cNvPr>
            <p:cNvGrpSpPr/>
            <p:nvPr/>
          </p:nvGrpSpPr>
          <p:grpSpPr>
            <a:xfrm>
              <a:off x="1982503" y="1711144"/>
              <a:ext cx="857889" cy="971850"/>
              <a:chOff x="6721770" y="1787094"/>
              <a:chExt cx="857889" cy="971850"/>
            </a:xfrm>
          </p:grpSpPr>
          <p:sp>
            <p:nvSpPr>
              <p:cNvPr id="306" name="TextBox 305">
                <a:extLst>
                  <a:ext uri="{FF2B5EF4-FFF2-40B4-BE49-F238E27FC236}">
                    <a16:creationId xmlns:a16="http://schemas.microsoft.com/office/drawing/2014/main" id="{956279A5-2EA1-4657-902E-3FCF66A9F768}"/>
                  </a:ext>
                </a:extLst>
              </p:cNvPr>
              <p:cNvSpPr txBox="1"/>
              <p:nvPr/>
            </p:nvSpPr>
            <p:spPr>
              <a:xfrm>
                <a:off x="6721770" y="2220151"/>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AZURE</a:t>
                </a:r>
              </a:p>
              <a:p>
                <a:pPr algn="ctr"/>
                <a:r>
                  <a:rPr lang="en-US" sz="900" dirty="0">
                    <a:solidFill>
                      <a:schemeClr val="tx1"/>
                    </a:solidFill>
                    <a:latin typeface="Segoe UI Semibold" panose="020B0702040204020203" pitchFamily="34" charset="0"/>
                    <a:cs typeface="Segoe UI Semibold" panose="020B0702040204020203" pitchFamily="34" charset="0"/>
                  </a:rPr>
                  <a:t>PIPELINES</a:t>
                </a:r>
              </a:p>
            </p:txBody>
          </p:sp>
          <p:pic>
            <p:nvPicPr>
              <p:cNvPr id="307" name="Picture 4">
                <a:extLst>
                  <a:ext uri="{FF2B5EF4-FFF2-40B4-BE49-F238E27FC236}">
                    <a16:creationId xmlns:a16="http://schemas.microsoft.com/office/drawing/2014/main" id="{5A73AC19-FF42-4548-843A-62ED792375D1}"/>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6928792" y="1787094"/>
                <a:ext cx="443304" cy="443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8" name="Group 307">
              <a:extLst>
                <a:ext uri="{FF2B5EF4-FFF2-40B4-BE49-F238E27FC236}">
                  <a16:creationId xmlns:a16="http://schemas.microsoft.com/office/drawing/2014/main" id="{090A847E-DF0D-4C0D-B00D-86B2369C8ABF}"/>
                </a:ext>
              </a:extLst>
            </p:cNvPr>
            <p:cNvGrpSpPr/>
            <p:nvPr/>
          </p:nvGrpSpPr>
          <p:grpSpPr>
            <a:xfrm>
              <a:off x="2909180" y="1731514"/>
              <a:ext cx="857889" cy="977414"/>
              <a:chOff x="6721770" y="1781530"/>
              <a:chExt cx="857889" cy="977414"/>
            </a:xfrm>
          </p:grpSpPr>
          <p:sp>
            <p:nvSpPr>
              <p:cNvPr id="309" name="TextBox 308">
                <a:extLst>
                  <a:ext uri="{FF2B5EF4-FFF2-40B4-BE49-F238E27FC236}">
                    <a16:creationId xmlns:a16="http://schemas.microsoft.com/office/drawing/2014/main" id="{8AEA0CDB-9CDD-4A92-9A2D-7702B91D955B}"/>
                  </a:ext>
                </a:extLst>
              </p:cNvPr>
              <p:cNvSpPr txBox="1"/>
              <p:nvPr/>
            </p:nvSpPr>
            <p:spPr>
              <a:xfrm>
                <a:off x="6721770" y="2220151"/>
                <a:ext cx="8578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GITHUB</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(Repo)</a:t>
                </a:r>
              </a:p>
            </p:txBody>
          </p:sp>
          <p:pic>
            <p:nvPicPr>
              <p:cNvPr id="310" name="Picture 4">
                <a:extLst>
                  <a:ext uri="{FF2B5EF4-FFF2-40B4-BE49-F238E27FC236}">
                    <a16:creationId xmlns:a16="http://schemas.microsoft.com/office/drawing/2014/main" id="{C97BDD3D-D816-4F9D-9978-2EF417F6BC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928792" y="1781530"/>
                <a:ext cx="443304" cy="4544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5" name="Group 324">
              <a:extLst>
                <a:ext uri="{FF2B5EF4-FFF2-40B4-BE49-F238E27FC236}">
                  <a16:creationId xmlns:a16="http://schemas.microsoft.com/office/drawing/2014/main" id="{D8A6286B-8D32-4FB1-BF7D-3FB01A719FA6}"/>
                </a:ext>
              </a:extLst>
            </p:cNvPr>
            <p:cNvGrpSpPr/>
            <p:nvPr/>
          </p:nvGrpSpPr>
          <p:grpSpPr>
            <a:xfrm>
              <a:off x="3745595" y="1713810"/>
              <a:ext cx="857889" cy="1113344"/>
              <a:chOff x="6721770" y="1770249"/>
              <a:chExt cx="857889" cy="1113344"/>
            </a:xfrm>
          </p:grpSpPr>
          <p:sp>
            <p:nvSpPr>
              <p:cNvPr id="326" name="TextBox 325">
                <a:extLst>
                  <a:ext uri="{FF2B5EF4-FFF2-40B4-BE49-F238E27FC236}">
                    <a16:creationId xmlns:a16="http://schemas.microsoft.com/office/drawing/2014/main" id="{04BC2786-0501-4AF7-822E-8DE3AC7FA4C6}"/>
                  </a:ext>
                </a:extLst>
              </p:cNvPr>
              <p:cNvSpPr txBox="1"/>
              <p:nvPr/>
            </p:nvSpPr>
            <p:spPr>
              <a:xfrm>
                <a:off x="6721770" y="2220151"/>
                <a:ext cx="857889"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(Experiments &amp; Models)</a:t>
                </a:r>
              </a:p>
            </p:txBody>
          </p:sp>
          <p:pic>
            <p:nvPicPr>
              <p:cNvPr id="333" name="Picture 4" descr="See the source image">
                <a:extLst>
                  <a:ext uri="{FF2B5EF4-FFF2-40B4-BE49-F238E27FC236}">
                    <a16:creationId xmlns:a16="http://schemas.microsoft.com/office/drawing/2014/main" id="{0630B04E-1FFD-4242-9E64-8A7554D6BA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8792" y="1770249"/>
                <a:ext cx="443304" cy="47699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4" name="Group 333">
            <a:extLst>
              <a:ext uri="{FF2B5EF4-FFF2-40B4-BE49-F238E27FC236}">
                <a16:creationId xmlns:a16="http://schemas.microsoft.com/office/drawing/2014/main" id="{FBE30030-52C2-460B-8538-6CD5BC29CDF0}"/>
              </a:ext>
            </a:extLst>
          </p:cNvPr>
          <p:cNvGrpSpPr/>
          <p:nvPr/>
        </p:nvGrpSpPr>
        <p:grpSpPr>
          <a:xfrm>
            <a:off x="5794398" y="1712675"/>
            <a:ext cx="857889" cy="946476"/>
            <a:chOff x="6721770" y="1813171"/>
            <a:chExt cx="857889" cy="946476"/>
          </a:xfrm>
        </p:grpSpPr>
        <p:sp>
          <p:nvSpPr>
            <p:cNvPr id="335" name="TextBox 334">
              <a:extLst>
                <a:ext uri="{FF2B5EF4-FFF2-40B4-BE49-F238E27FC236}">
                  <a16:creationId xmlns:a16="http://schemas.microsoft.com/office/drawing/2014/main" id="{0018BE90-0CF1-4645-95D8-1258D22E3DDC}"/>
                </a:ext>
              </a:extLst>
            </p:cNvPr>
            <p:cNvSpPr txBox="1"/>
            <p:nvPr/>
          </p:nvSpPr>
          <p:spPr>
            <a:xfrm>
              <a:off x="6721770" y="2220151"/>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336" name="Picture 4">
              <a:extLst>
                <a:ext uri="{FF2B5EF4-FFF2-40B4-BE49-F238E27FC236}">
                  <a16:creationId xmlns:a16="http://schemas.microsoft.com/office/drawing/2014/main" id="{1B61C527-E990-4754-9C52-16B205CC73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6928792" y="1813171"/>
              <a:ext cx="443304" cy="3911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7" name="Group 336">
            <a:extLst>
              <a:ext uri="{FF2B5EF4-FFF2-40B4-BE49-F238E27FC236}">
                <a16:creationId xmlns:a16="http://schemas.microsoft.com/office/drawing/2014/main" id="{49E970B5-A1F8-4458-B568-8B9C5F664DEE}"/>
              </a:ext>
            </a:extLst>
          </p:cNvPr>
          <p:cNvGrpSpPr/>
          <p:nvPr/>
        </p:nvGrpSpPr>
        <p:grpSpPr>
          <a:xfrm>
            <a:off x="6603563" y="1712675"/>
            <a:ext cx="857889" cy="946476"/>
            <a:chOff x="6721770" y="1813171"/>
            <a:chExt cx="857889" cy="946476"/>
          </a:xfrm>
        </p:grpSpPr>
        <p:sp>
          <p:nvSpPr>
            <p:cNvPr id="338" name="TextBox 337">
              <a:extLst>
                <a:ext uri="{FF2B5EF4-FFF2-40B4-BE49-F238E27FC236}">
                  <a16:creationId xmlns:a16="http://schemas.microsoft.com/office/drawing/2014/main" id="{BF27BDC6-DBE8-422A-9EBC-115E2025790B}"/>
                </a:ext>
              </a:extLst>
            </p:cNvPr>
            <p:cNvSpPr txBox="1"/>
            <p:nvPr/>
          </p:nvSpPr>
          <p:spPr>
            <a:xfrm>
              <a:off x="6721770" y="2220151"/>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NOTEBOOKS  </a:t>
              </a:r>
            </a:p>
          </p:txBody>
        </p:sp>
        <p:pic>
          <p:nvPicPr>
            <p:cNvPr id="339" name="Picture 4">
              <a:extLst>
                <a:ext uri="{FF2B5EF4-FFF2-40B4-BE49-F238E27FC236}">
                  <a16:creationId xmlns:a16="http://schemas.microsoft.com/office/drawing/2014/main" id="{5254A789-BDD8-47F8-AB57-1AA3444836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967908" y="1813171"/>
              <a:ext cx="365072" cy="3911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0" name="Group 339">
            <a:extLst>
              <a:ext uri="{FF2B5EF4-FFF2-40B4-BE49-F238E27FC236}">
                <a16:creationId xmlns:a16="http://schemas.microsoft.com/office/drawing/2014/main" id="{E61B7CBD-C5A4-474F-A4C0-A86079EB0C60}"/>
              </a:ext>
            </a:extLst>
          </p:cNvPr>
          <p:cNvGrpSpPr/>
          <p:nvPr/>
        </p:nvGrpSpPr>
        <p:grpSpPr>
          <a:xfrm>
            <a:off x="7412727" y="1722237"/>
            <a:ext cx="857889" cy="1175948"/>
            <a:chOff x="6721770" y="1832295"/>
            <a:chExt cx="857889" cy="1175948"/>
          </a:xfrm>
        </p:grpSpPr>
        <p:sp>
          <p:nvSpPr>
            <p:cNvPr id="341" name="TextBox 340">
              <a:extLst>
                <a:ext uri="{FF2B5EF4-FFF2-40B4-BE49-F238E27FC236}">
                  <a16:creationId xmlns:a16="http://schemas.microsoft.com/office/drawing/2014/main" id="{17EEABA9-7BFB-4ABE-A946-BE15B7C8AD0D}"/>
                </a:ext>
              </a:extLst>
            </p:cNvPr>
            <p:cNvSpPr txBox="1"/>
            <p:nvPr/>
          </p:nvSpPr>
          <p:spPr>
            <a:xfrm>
              <a:off x="6721770" y="2220151"/>
              <a:ext cx="857889" cy="7880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PIPELINES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(Python Scripts) </a:t>
              </a:r>
            </a:p>
          </p:txBody>
        </p:sp>
        <p:pic>
          <p:nvPicPr>
            <p:cNvPr id="342" name="Picture 4">
              <a:extLst>
                <a:ext uri="{FF2B5EF4-FFF2-40B4-BE49-F238E27FC236}">
                  <a16:creationId xmlns:a16="http://schemas.microsoft.com/office/drawing/2014/main" id="{B3850536-71E3-4A03-8AE4-C52E5A5EEC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6967908" y="1832295"/>
              <a:ext cx="365072" cy="352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5" name="Group 374">
            <a:extLst>
              <a:ext uri="{FF2B5EF4-FFF2-40B4-BE49-F238E27FC236}">
                <a16:creationId xmlns:a16="http://schemas.microsoft.com/office/drawing/2014/main" id="{ABC8CDED-A059-4B38-B3F1-DDCFC721B3BE}"/>
              </a:ext>
            </a:extLst>
          </p:cNvPr>
          <p:cNvGrpSpPr/>
          <p:nvPr/>
        </p:nvGrpSpPr>
        <p:grpSpPr>
          <a:xfrm>
            <a:off x="6126944" y="5415481"/>
            <a:ext cx="860844" cy="893905"/>
            <a:chOff x="4563041" y="3599884"/>
            <a:chExt cx="860844" cy="893905"/>
          </a:xfrm>
        </p:grpSpPr>
        <p:sp>
          <p:nvSpPr>
            <p:cNvPr id="376" name="TextBox 375">
              <a:extLst>
                <a:ext uri="{FF2B5EF4-FFF2-40B4-BE49-F238E27FC236}">
                  <a16:creationId xmlns:a16="http://schemas.microsoft.com/office/drawing/2014/main" id="{A2F06660-D9B8-4C74-9790-8D83C6766699}"/>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77" name="Group 376">
              <a:extLst>
                <a:ext uri="{FF2B5EF4-FFF2-40B4-BE49-F238E27FC236}">
                  <a16:creationId xmlns:a16="http://schemas.microsoft.com/office/drawing/2014/main" id="{1C2BFB7E-5C5C-45F4-92DF-1BAE4CC9C8CE}"/>
                </a:ext>
              </a:extLst>
            </p:cNvPr>
            <p:cNvGrpSpPr>
              <a:grpSpLocks noChangeAspect="1"/>
            </p:cNvGrpSpPr>
            <p:nvPr/>
          </p:nvGrpSpPr>
          <p:grpSpPr>
            <a:xfrm>
              <a:off x="4815055" y="3599884"/>
              <a:ext cx="359070" cy="475488"/>
              <a:chOff x="6372224" y="3082295"/>
              <a:chExt cx="1533525" cy="2030732"/>
            </a:xfrm>
          </p:grpSpPr>
          <p:sp>
            <p:nvSpPr>
              <p:cNvPr id="378" name="Freeform: Shape 377">
                <a:extLst>
                  <a:ext uri="{FF2B5EF4-FFF2-40B4-BE49-F238E27FC236}">
                    <a16:creationId xmlns:a16="http://schemas.microsoft.com/office/drawing/2014/main" id="{B3B0624A-5AFC-4536-A4A7-118B44AA9D15}"/>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79" name="Freeform: Shape 378">
                <a:extLst>
                  <a:ext uri="{FF2B5EF4-FFF2-40B4-BE49-F238E27FC236}">
                    <a16:creationId xmlns:a16="http://schemas.microsoft.com/office/drawing/2014/main" id="{499C51B6-1F4F-4991-97CD-84B90DBCA538}"/>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80" name="Freeform: Shape 379">
                <a:extLst>
                  <a:ext uri="{FF2B5EF4-FFF2-40B4-BE49-F238E27FC236}">
                    <a16:creationId xmlns:a16="http://schemas.microsoft.com/office/drawing/2014/main" id="{D1ECAF19-FB4E-4AA4-8FD6-C304297EAD39}"/>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81" name="Freeform: Shape 380">
                <a:extLst>
                  <a:ext uri="{FF2B5EF4-FFF2-40B4-BE49-F238E27FC236}">
                    <a16:creationId xmlns:a16="http://schemas.microsoft.com/office/drawing/2014/main" id="{51674BA0-8312-4E1A-8947-F05787AE697D}"/>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82" name="Freeform: Shape 381">
                <a:extLst>
                  <a:ext uri="{FF2B5EF4-FFF2-40B4-BE49-F238E27FC236}">
                    <a16:creationId xmlns:a16="http://schemas.microsoft.com/office/drawing/2014/main" id="{B119838D-C9B6-44B6-9294-74334C4B8627}"/>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83" name="Freeform: Shape 382">
                <a:extLst>
                  <a:ext uri="{FF2B5EF4-FFF2-40B4-BE49-F238E27FC236}">
                    <a16:creationId xmlns:a16="http://schemas.microsoft.com/office/drawing/2014/main" id="{D81CC011-FD87-41EF-9F3D-48217A4A485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84" name="Freeform: Shape 383">
                <a:extLst>
                  <a:ext uri="{FF2B5EF4-FFF2-40B4-BE49-F238E27FC236}">
                    <a16:creationId xmlns:a16="http://schemas.microsoft.com/office/drawing/2014/main" id="{8F186FDF-F147-4B49-9A81-6EABFE18F938}"/>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85" name="Freeform: Shape 384">
                <a:extLst>
                  <a:ext uri="{FF2B5EF4-FFF2-40B4-BE49-F238E27FC236}">
                    <a16:creationId xmlns:a16="http://schemas.microsoft.com/office/drawing/2014/main" id="{76600123-E701-4474-B0AA-B6D6979B3794}"/>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grpSp>
      <p:grpSp>
        <p:nvGrpSpPr>
          <p:cNvPr id="387" name="Group 386">
            <a:extLst>
              <a:ext uri="{FF2B5EF4-FFF2-40B4-BE49-F238E27FC236}">
                <a16:creationId xmlns:a16="http://schemas.microsoft.com/office/drawing/2014/main" id="{D6853F48-6B2C-46CD-99C6-FBF0EB9C54EE}"/>
              </a:ext>
            </a:extLst>
          </p:cNvPr>
          <p:cNvGrpSpPr/>
          <p:nvPr/>
        </p:nvGrpSpPr>
        <p:grpSpPr>
          <a:xfrm>
            <a:off x="6212371" y="3519398"/>
            <a:ext cx="857889" cy="946476"/>
            <a:chOff x="6721770" y="1813171"/>
            <a:chExt cx="857889" cy="946476"/>
          </a:xfrm>
        </p:grpSpPr>
        <p:sp>
          <p:nvSpPr>
            <p:cNvPr id="388" name="TextBox 387">
              <a:extLst>
                <a:ext uri="{FF2B5EF4-FFF2-40B4-BE49-F238E27FC236}">
                  <a16:creationId xmlns:a16="http://schemas.microsoft.com/office/drawing/2014/main" id="{73147CEE-8A80-418B-B8EC-0D326CA0521C}"/>
                </a:ext>
              </a:extLst>
            </p:cNvPr>
            <p:cNvSpPr txBox="1"/>
            <p:nvPr/>
          </p:nvSpPr>
          <p:spPr>
            <a:xfrm>
              <a:off x="6721770" y="2220151"/>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NOTEBOOKS  </a:t>
              </a:r>
            </a:p>
          </p:txBody>
        </p:sp>
        <p:pic>
          <p:nvPicPr>
            <p:cNvPr id="389" name="Picture 4">
              <a:extLst>
                <a:ext uri="{FF2B5EF4-FFF2-40B4-BE49-F238E27FC236}">
                  <a16:creationId xmlns:a16="http://schemas.microsoft.com/office/drawing/2014/main" id="{3402EB7F-BF4D-400A-BB2E-276D806AFB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6967908" y="1813171"/>
              <a:ext cx="365072" cy="391150"/>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390" name="Group 389">
            <a:extLst>
              <a:ext uri="{FF2B5EF4-FFF2-40B4-BE49-F238E27FC236}">
                <a16:creationId xmlns:a16="http://schemas.microsoft.com/office/drawing/2014/main" id="{8103F6D5-DACB-4D58-B782-84A8743A54A8}"/>
              </a:ext>
            </a:extLst>
          </p:cNvPr>
          <p:cNvGrpSpPr/>
          <p:nvPr/>
        </p:nvGrpSpPr>
        <p:grpSpPr>
          <a:xfrm>
            <a:off x="7084818" y="3528960"/>
            <a:ext cx="857889" cy="1175948"/>
            <a:chOff x="6721770" y="1832295"/>
            <a:chExt cx="857889" cy="1175948"/>
          </a:xfrm>
        </p:grpSpPr>
        <p:sp>
          <p:nvSpPr>
            <p:cNvPr id="391" name="TextBox 390">
              <a:extLst>
                <a:ext uri="{FF2B5EF4-FFF2-40B4-BE49-F238E27FC236}">
                  <a16:creationId xmlns:a16="http://schemas.microsoft.com/office/drawing/2014/main" id="{2C4EB6CE-9281-4019-A62D-74EB789549FC}"/>
                </a:ext>
              </a:extLst>
            </p:cNvPr>
            <p:cNvSpPr txBox="1"/>
            <p:nvPr/>
          </p:nvSpPr>
          <p:spPr>
            <a:xfrm>
              <a:off x="6721770" y="2220151"/>
              <a:ext cx="857889" cy="7880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PIPELINES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(Python Scripts)  </a:t>
              </a:r>
            </a:p>
          </p:txBody>
        </p:sp>
        <p:pic>
          <p:nvPicPr>
            <p:cNvPr id="392" name="Picture 4">
              <a:extLst>
                <a:ext uri="{FF2B5EF4-FFF2-40B4-BE49-F238E27FC236}">
                  <a16:creationId xmlns:a16="http://schemas.microsoft.com/office/drawing/2014/main" id="{96A65373-52A0-4C1D-925B-1291CF2FEB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6967908" y="1832295"/>
              <a:ext cx="365072" cy="35290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cxnSp>
        <p:nvCxnSpPr>
          <p:cNvPr id="393" name="Straight Arrow Connector 392">
            <a:extLst>
              <a:ext uri="{FF2B5EF4-FFF2-40B4-BE49-F238E27FC236}">
                <a16:creationId xmlns:a16="http://schemas.microsoft.com/office/drawing/2014/main" id="{A655ECCA-24AC-4590-8980-6EE47C94AA52}"/>
              </a:ext>
            </a:extLst>
          </p:cNvPr>
          <p:cNvCxnSpPr>
            <a:cxnSpLocks/>
          </p:cNvCxnSpPr>
          <p:nvPr/>
        </p:nvCxnSpPr>
        <p:spPr>
          <a:xfrm>
            <a:off x="6485502" y="4559541"/>
            <a:ext cx="0" cy="585784"/>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4" name="Connector: Elbow 393">
            <a:extLst>
              <a:ext uri="{FF2B5EF4-FFF2-40B4-BE49-F238E27FC236}">
                <a16:creationId xmlns:a16="http://schemas.microsoft.com/office/drawing/2014/main" id="{60811BBD-3E93-4F13-9442-71B428E90968}"/>
              </a:ext>
            </a:extLst>
          </p:cNvPr>
          <p:cNvCxnSpPr>
            <a:cxnSpLocks/>
            <a:stCxn id="277" idx="3"/>
            <a:endCxn id="284" idx="3"/>
          </p:cNvCxnSpPr>
          <p:nvPr/>
        </p:nvCxnSpPr>
        <p:spPr>
          <a:xfrm>
            <a:off x="8486709" y="2164538"/>
            <a:ext cx="16997" cy="3587210"/>
          </a:xfrm>
          <a:prstGeom prst="bentConnector3">
            <a:avLst>
              <a:gd name="adj1" fmla="val 1444943"/>
            </a:avLst>
          </a:prstGeom>
          <a:ln>
            <a:solidFill>
              <a:srgbClr val="00206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6" name="Connector: Elbow 395">
            <a:extLst>
              <a:ext uri="{FF2B5EF4-FFF2-40B4-BE49-F238E27FC236}">
                <a16:creationId xmlns:a16="http://schemas.microsoft.com/office/drawing/2014/main" id="{F2255CE8-2A28-4750-84E8-1662AED00830}"/>
              </a:ext>
            </a:extLst>
          </p:cNvPr>
          <p:cNvCxnSpPr>
            <a:cxnSpLocks/>
            <a:stCxn id="277" idx="0"/>
            <a:endCxn id="292" idx="0"/>
          </p:cNvCxnSpPr>
          <p:nvPr/>
        </p:nvCxnSpPr>
        <p:spPr>
          <a:xfrm rot="16200000" flipH="1">
            <a:off x="8722715" y="-149446"/>
            <a:ext cx="4732" cy="3381361"/>
          </a:xfrm>
          <a:prstGeom prst="bentConnector3">
            <a:avLst>
              <a:gd name="adj1" fmla="val -13314560"/>
            </a:avLst>
          </a:prstGeom>
          <a:ln>
            <a:solidFill>
              <a:srgbClr val="00206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068407-DFFD-4529-9201-0E71DF323799}"/>
              </a:ext>
            </a:extLst>
          </p:cNvPr>
          <p:cNvSpPr/>
          <p:nvPr/>
        </p:nvSpPr>
        <p:spPr>
          <a:xfrm>
            <a:off x="5281218" y="121444"/>
            <a:ext cx="6797783" cy="6471157"/>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D905910B-9191-4885-849F-A79597F86CE5}"/>
              </a:ext>
            </a:extLst>
          </p:cNvPr>
          <p:cNvGrpSpPr/>
          <p:nvPr/>
        </p:nvGrpSpPr>
        <p:grpSpPr>
          <a:xfrm>
            <a:off x="9182694" y="3945045"/>
            <a:ext cx="857889" cy="1096499"/>
            <a:chOff x="9360656" y="3424858"/>
            <a:chExt cx="857889" cy="1096499"/>
          </a:xfrm>
        </p:grpSpPr>
        <p:sp>
          <p:nvSpPr>
            <p:cNvPr id="397" name="TextBox 396">
              <a:extLst>
                <a:ext uri="{FF2B5EF4-FFF2-40B4-BE49-F238E27FC236}">
                  <a16:creationId xmlns:a16="http://schemas.microsoft.com/office/drawing/2014/main" id="{16EAEE30-CBEE-4A66-92A9-E026A4D2A94D}"/>
                </a:ext>
              </a:extLst>
            </p:cNvPr>
            <p:cNvSpPr txBox="1"/>
            <p:nvPr/>
          </p:nvSpPr>
          <p:spPr>
            <a:xfrm>
              <a:off x="9360656" y="3857915"/>
              <a:ext cx="857889"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AZURE ML</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398" name="Picture 4">
              <a:extLst>
                <a:ext uri="{FF2B5EF4-FFF2-40B4-BE49-F238E27FC236}">
                  <a16:creationId xmlns:a16="http://schemas.microsoft.com/office/drawing/2014/main" id="{B63C8FE2-E29D-4F98-81C6-FCE4A4019B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9587072" y="3424858"/>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AA911E0-5237-402F-AAE8-810B41B796C9}"/>
              </a:ext>
            </a:extLst>
          </p:cNvPr>
          <p:cNvGrpSpPr/>
          <p:nvPr/>
        </p:nvGrpSpPr>
        <p:grpSpPr>
          <a:xfrm>
            <a:off x="10197773" y="4638597"/>
            <a:ext cx="1407757" cy="1332293"/>
            <a:chOff x="10548028" y="4419369"/>
            <a:chExt cx="1407757" cy="1332293"/>
          </a:xfrm>
        </p:grpSpPr>
        <p:pic>
          <p:nvPicPr>
            <p:cNvPr id="399" name="Picture 398">
              <a:extLst>
                <a:ext uri="{FF2B5EF4-FFF2-40B4-BE49-F238E27FC236}">
                  <a16:creationId xmlns:a16="http://schemas.microsoft.com/office/drawing/2014/main" id="{B0D9FC7A-8C2E-4ED3-B18E-3A71959E5E84}"/>
                </a:ext>
              </a:extLst>
            </p:cNvPr>
            <p:cNvPicPr>
              <a:picLocks noChangeAspect="1"/>
            </p:cNvPicPr>
            <p:nvPr/>
          </p:nvPicPr>
          <p:blipFill>
            <a:blip r:embed="rId13"/>
            <a:stretch>
              <a:fillRect/>
            </a:stretch>
          </p:blipFill>
          <p:spPr>
            <a:xfrm>
              <a:off x="10790745" y="4419369"/>
              <a:ext cx="857889" cy="856043"/>
            </a:xfrm>
            <a:prstGeom prst="rect">
              <a:avLst/>
            </a:prstGeom>
            <a:effectLst>
              <a:outerShdw blurRad="50800" dist="38100" dir="5400000" algn="t" rotWithShape="0">
                <a:prstClr val="black">
                  <a:alpha val="40000"/>
                </a:prstClr>
              </a:outerShdw>
            </a:effectLst>
          </p:spPr>
        </p:pic>
        <p:sp>
          <p:nvSpPr>
            <p:cNvPr id="400" name="TextBox 399">
              <a:extLst>
                <a:ext uri="{FF2B5EF4-FFF2-40B4-BE49-F238E27FC236}">
                  <a16:creationId xmlns:a16="http://schemas.microsoft.com/office/drawing/2014/main" id="{C39EB203-BC98-4FE6-8EED-4EBE7B4018E5}"/>
                </a:ext>
              </a:extLst>
            </p:cNvPr>
            <p:cNvSpPr txBox="1"/>
            <p:nvPr/>
          </p:nvSpPr>
          <p:spPr>
            <a:xfrm>
              <a:off x="10548028" y="5243831"/>
              <a:ext cx="1407757" cy="507831"/>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dirty="0"/>
                <a:t>CLIENT WORKSTATION</a:t>
              </a:r>
            </a:p>
            <a:p>
              <a:pPr algn="ctr"/>
              <a:r>
                <a:rPr lang="en-US" dirty="0"/>
                <a:t>(Jump box, VPN </a:t>
              </a:r>
              <a:br>
                <a:rPr lang="en-US" dirty="0"/>
              </a:br>
              <a:r>
                <a:rPr lang="en-US" dirty="0"/>
                <a:t>or ExpressRoute)</a:t>
              </a:r>
            </a:p>
          </p:txBody>
        </p:sp>
      </p:grpSp>
      <p:cxnSp>
        <p:nvCxnSpPr>
          <p:cNvPr id="402" name="Connector: Elbow 401">
            <a:extLst>
              <a:ext uri="{FF2B5EF4-FFF2-40B4-BE49-F238E27FC236}">
                <a16:creationId xmlns:a16="http://schemas.microsoft.com/office/drawing/2014/main" id="{61A84361-9BD2-4388-9467-3686B15984ED}"/>
              </a:ext>
            </a:extLst>
          </p:cNvPr>
          <p:cNvCxnSpPr>
            <a:cxnSpLocks/>
            <a:stCxn id="398" idx="3"/>
            <a:endCxn id="399" idx="0"/>
          </p:cNvCxnSpPr>
          <p:nvPr/>
        </p:nvCxnSpPr>
        <p:spPr>
          <a:xfrm>
            <a:off x="9813625" y="4166697"/>
            <a:ext cx="1055810" cy="471900"/>
          </a:xfrm>
          <a:prstGeom prst="bentConnector2">
            <a:avLst/>
          </a:prstGeom>
          <a:ln>
            <a:solidFill>
              <a:srgbClr val="002060"/>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pic>
        <p:nvPicPr>
          <p:cNvPr id="404" name="Graphic 403">
            <a:extLst>
              <a:ext uri="{FF2B5EF4-FFF2-40B4-BE49-F238E27FC236}">
                <a16:creationId xmlns:a16="http://schemas.microsoft.com/office/drawing/2014/main" id="{0750C50A-973C-4E84-B797-B59D56B31A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21044" y="3054117"/>
            <a:ext cx="476250" cy="476250"/>
          </a:xfrm>
          <a:prstGeom prst="rect">
            <a:avLst/>
          </a:prstGeom>
        </p:spPr>
      </p:pic>
      <p:grpSp>
        <p:nvGrpSpPr>
          <p:cNvPr id="91" name="Group 90">
            <a:extLst>
              <a:ext uri="{FF2B5EF4-FFF2-40B4-BE49-F238E27FC236}">
                <a16:creationId xmlns:a16="http://schemas.microsoft.com/office/drawing/2014/main" id="{3D17C2AE-F83B-4664-8EA0-4EDDF2312F9F}"/>
              </a:ext>
            </a:extLst>
          </p:cNvPr>
          <p:cNvGrpSpPr/>
          <p:nvPr/>
        </p:nvGrpSpPr>
        <p:grpSpPr>
          <a:xfrm>
            <a:off x="9601807" y="3110676"/>
            <a:ext cx="857889" cy="923030"/>
            <a:chOff x="2219103" y="1414165"/>
            <a:chExt cx="857889" cy="923030"/>
          </a:xfrm>
        </p:grpSpPr>
        <p:sp>
          <p:nvSpPr>
            <p:cNvPr id="92" name="TextBox 91">
              <a:extLst>
                <a:ext uri="{FF2B5EF4-FFF2-40B4-BE49-F238E27FC236}">
                  <a16:creationId xmlns:a16="http://schemas.microsoft.com/office/drawing/2014/main" id="{544FDB81-CF69-4ED3-B30F-BBFF0484EA44}"/>
                </a:ext>
              </a:extLst>
            </p:cNvPr>
            <p:cNvSpPr txBox="1"/>
            <p:nvPr/>
          </p:nvSpPr>
          <p:spPr>
            <a:xfrm>
              <a:off x="2219103" y="1673753"/>
              <a:ext cx="857889"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STORAGE</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93" name="Picture 4">
              <a:extLst>
                <a:ext uri="{FF2B5EF4-FFF2-40B4-BE49-F238E27FC236}">
                  <a16:creationId xmlns:a16="http://schemas.microsoft.com/office/drawing/2014/main" id="{4DA221B2-5075-4BBD-8022-E2D7737E82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2447644" y="1414165"/>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94" name="Group 93">
            <a:extLst>
              <a:ext uri="{FF2B5EF4-FFF2-40B4-BE49-F238E27FC236}">
                <a16:creationId xmlns:a16="http://schemas.microsoft.com/office/drawing/2014/main" id="{2C35CCB4-244E-4596-B20F-09F0F8B2B762}"/>
              </a:ext>
            </a:extLst>
          </p:cNvPr>
          <p:cNvGrpSpPr/>
          <p:nvPr/>
        </p:nvGrpSpPr>
        <p:grpSpPr>
          <a:xfrm>
            <a:off x="10245228" y="3120383"/>
            <a:ext cx="857889" cy="923030"/>
            <a:chOff x="2881108" y="1423872"/>
            <a:chExt cx="857889" cy="923030"/>
          </a:xfrm>
        </p:grpSpPr>
        <p:sp>
          <p:nvSpPr>
            <p:cNvPr id="95" name="TextBox 94">
              <a:extLst>
                <a:ext uri="{FF2B5EF4-FFF2-40B4-BE49-F238E27FC236}">
                  <a16:creationId xmlns:a16="http://schemas.microsoft.com/office/drawing/2014/main" id="{6049ECF1-80CD-4E54-B4C3-3C4EC2392673}"/>
                </a:ext>
              </a:extLst>
            </p:cNvPr>
            <p:cNvSpPr txBox="1"/>
            <p:nvPr/>
          </p:nvSpPr>
          <p:spPr>
            <a:xfrm>
              <a:off x="2881108" y="1683460"/>
              <a:ext cx="857889"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KEY VAULT</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96" name="Picture 4">
              <a:extLst>
                <a:ext uri="{FF2B5EF4-FFF2-40B4-BE49-F238E27FC236}">
                  <a16:creationId xmlns:a16="http://schemas.microsoft.com/office/drawing/2014/main" id="{21B70C0D-BEEE-4BFD-BD94-129E166F74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3109649" y="1423872"/>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97" name="Group 96">
            <a:extLst>
              <a:ext uri="{FF2B5EF4-FFF2-40B4-BE49-F238E27FC236}">
                <a16:creationId xmlns:a16="http://schemas.microsoft.com/office/drawing/2014/main" id="{199359BD-E439-4DC4-85F7-00402C972B17}"/>
              </a:ext>
            </a:extLst>
          </p:cNvPr>
          <p:cNvGrpSpPr/>
          <p:nvPr/>
        </p:nvGrpSpPr>
        <p:grpSpPr>
          <a:xfrm>
            <a:off x="10888649" y="3118392"/>
            <a:ext cx="857889" cy="1047680"/>
            <a:chOff x="3505945" y="1421881"/>
            <a:chExt cx="857889" cy="1047680"/>
          </a:xfrm>
        </p:grpSpPr>
        <p:sp>
          <p:nvSpPr>
            <p:cNvPr id="98" name="TextBox 97">
              <a:extLst>
                <a:ext uri="{FF2B5EF4-FFF2-40B4-BE49-F238E27FC236}">
                  <a16:creationId xmlns:a16="http://schemas.microsoft.com/office/drawing/2014/main" id="{FC109743-A21E-4749-A382-4FED3323B6AB}"/>
                </a:ext>
              </a:extLst>
            </p:cNvPr>
            <p:cNvSpPr txBox="1"/>
            <p:nvPr/>
          </p:nvSpPr>
          <p:spPr>
            <a:xfrm>
              <a:off x="3505945" y="1681469"/>
              <a:ext cx="857889" cy="7880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CONTAINER REGISTRY</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PRIVATE ENDPOINT</a:t>
              </a:r>
            </a:p>
          </p:txBody>
        </p:sp>
        <p:pic>
          <p:nvPicPr>
            <p:cNvPr id="99" name="Picture 4">
              <a:extLst>
                <a:ext uri="{FF2B5EF4-FFF2-40B4-BE49-F238E27FC236}">
                  <a16:creationId xmlns:a16="http://schemas.microsoft.com/office/drawing/2014/main" id="{F222D84F-5AA0-45B5-B630-48D4F93787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3734486" y="1421881"/>
              <a:ext cx="404515"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D3209EF2-4C1D-4A61-B33C-13DBCB3A90DF}"/>
              </a:ext>
            </a:extLst>
          </p:cNvPr>
          <p:cNvGrpSpPr/>
          <p:nvPr/>
        </p:nvGrpSpPr>
        <p:grpSpPr>
          <a:xfrm>
            <a:off x="5438560" y="223071"/>
            <a:ext cx="1168404" cy="538793"/>
            <a:chOff x="9620068" y="3351932"/>
            <a:chExt cx="1168404" cy="538793"/>
          </a:xfrm>
        </p:grpSpPr>
        <p:sp>
          <p:nvSpPr>
            <p:cNvPr id="100" name="TextBox 99">
              <a:extLst>
                <a:ext uri="{FF2B5EF4-FFF2-40B4-BE49-F238E27FC236}">
                  <a16:creationId xmlns:a16="http://schemas.microsoft.com/office/drawing/2014/main" id="{201C4DD8-707F-4681-B102-F1B8B7667D8F}"/>
                </a:ext>
              </a:extLst>
            </p:cNvPr>
            <p:cNvSpPr txBox="1"/>
            <p:nvPr/>
          </p:nvSpPr>
          <p:spPr>
            <a:xfrm>
              <a:off x="9924283" y="3351932"/>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APPLICATION INSIGHTS</a:t>
              </a:r>
            </a:p>
          </p:txBody>
        </p:sp>
        <p:pic>
          <p:nvPicPr>
            <p:cNvPr id="101" name="Picture 4">
              <a:extLst>
                <a:ext uri="{FF2B5EF4-FFF2-40B4-BE49-F238E27FC236}">
                  <a16:creationId xmlns:a16="http://schemas.microsoft.com/office/drawing/2014/main" id="{A57D6B8F-2B17-426D-9EC8-B17928E9A5A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p:blipFill>
          <p:spPr bwMode="auto">
            <a:xfrm>
              <a:off x="9620068" y="3424858"/>
              <a:ext cx="338522" cy="44330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105" name="Group 104">
            <a:extLst>
              <a:ext uri="{FF2B5EF4-FFF2-40B4-BE49-F238E27FC236}">
                <a16:creationId xmlns:a16="http://schemas.microsoft.com/office/drawing/2014/main" id="{0935A8FF-73F7-4CCC-990E-12D5BA99A90E}"/>
              </a:ext>
            </a:extLst>
          </p:cNvPr>
          <p:cNvGrpSpPr/>
          <p:nvPr/>
        </p:nvGrpSpPr>
        <p:grpSpPr>
          <a:xfrm>
            <a:off x="7737550" y="184916"/>
            <a:ext cx="1064712" cy="538793"/>
            <a:chOff x="9559453" y="3351932"/>
            <a:chExt cx="1064712" cy="538793"/>
          </a:xfrm>
        </p:grpSpPr>
        <p:sp>
          <p:nvSpPr>
            <p:cNvPr id="106" name="TextBox 105">
              <a:extLst>
                <a:ext uri="{FF2B5EF4-FFF2-40B4-BE49-F238E27FC236}">
                  <a16:creationId xmlns:a16="http://schemas.microsoft.com/office/drawing/2014/main" id="{E4398CB8-5115-452F-A35D-53F6A99E388C}"/>
                </a:ext>
              </a:extLst>
            </p:cNvPr>
            <p:cNvSpPr txBox="1"/>
            <p:nvPr/>
          </p:nvSpPr>
          <p:spPr>
            <a:xfrm>
              <a:off x="9759976" y="3351932"/>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STORAGE</a:t>
              </a:r>
            </a:p>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ACCOUNT</a:t>
              </a:r>
            </a:p>
          </p:txBody>
        </p:sp>
        <p:pic>
          <p:nvPicPr>
            <p:cNvPr id="107" name="Picture 4">
              <a:extLst>
                <a:ext uri="{FF2B5EF4-FFF2-40B4-BE49-F238E27FC236}">
                  <a16:creationId xmlns:a16="http://schemas.microsoft.com/office/drawing/2014/main" id="{663718AE-97C2-4905-9263-D346E82EF685}"/>
                </a:ext>
              </a:extLst>
            </p:cNvPr>
            <p:cNvPicPr>
              <a:picLocks noChangeAspect="1" noChangeArrowheads="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bwMode="auto">
            <a:xfrm>
              <a:off x="9559453" y="3412057"/>
              <a:ext cx="338522" cy="338522"/>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31694E-834A-44BF-AC5A-BABA2F2DEBF0}"/>
              </a:ext>
            </a:extLst>
          </p:cNvPr>
          <p:cNvGrpSpPr/>
          <p:nvPr/>
        </p:nvGrpSpPr>
        <p:grpSpPr>
          <a:xfrm>
            <a:off x="6817973" y="188428"/>
            <a:ext cx="913524" cy="538793"/>
            <a:chOff x="6817973" y="188428"/>
            <a:chExt cx="913524" cy="538793"/>
          </a:xfrm>
        </p:grpSpPr>
        <p:sp>
          <p:nvSpPr>
            <p:cNvPr id="103" name="TextBox 102">
              <a:extLst>
                <a:ext uri="{FF2B5EF4-FFF2-40B4-BE49-F238E27FC236}">
                  <a16:creationId xmlns:a16="http://schemas.microsoft.com/office/drawing/2014/main" id="{D7A2BC83-5E38-46E0-9859-410E841C38C1}"/>
                </a:ext>
              </a:extLst>
            </p:cNvPr>
            <p:cNvSpPr txBox="1"/>
            <p:nvPr/>
          </p:nvSpPr>
          <p:spPr>
            <a:xfrm>
              <a:off x="6867308" y="188428"/>
              <a:ext cx="864189"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spcAft>
                  <a:spcPts val="0"/>
                </a:spcAft>
              </a:pPr>
              <a:r>
                <a:rPr lang="en-US" sz="900" dirty="0">
                  <a:solidFill>
                    <a:schemeClr val="tx1"/>
                  </a:solidFill>
                  <a:latin typeface="Segoe UI Semibold" panose="020B0702040204020203" pitchFamily="34" charset="0"/>
                  <a:cs typeface="Segoe UI Semibold" panose="020B0702040204020203" pitchFamily="34" charset="0"/>
                </a:rPr>
                <a:t>KEY </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VAULT</a:t>
              </a:r>
            </a:p>
          </p:txBody>
        </p:sp>
        <p:pic>
          <p:nvPicPr>
            <p:cNvPr id="108" name="Graphic 107">
              <a:extLst>
                <a:ext uri="{FF2B5EF4-FFF2-40B4-BE49-F238E27FC236}">
                  <a16:creationId xmlns:a16="http://schemas.microsoft.com/office/drawing/2014/main" id="{BC4710EE-0794-4EC4-9FF5-F4D0856A83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17973" y="293526"/>
              <a:ext cx="298100" cy="298100"/>
            </a:xfrm>
            <a:prstGeom prst="rect">
              <a:avLst/>
            </a:prstGeom>
          </p:spPr>
        </p:pic>
      </p:grpSp>
    </p:spTree>
    <p:extLst>
      <p:ext uri="{BB962C8B-B14F-4D97-AF65-F5344CB8AC3E}">
        <p14:creationId xmlns:p14="http://schemas.microsoft.com/office/powerpoint/2010/main" val="110933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1781DE-89CD-4ADE-8748-2F79A8416209}"/>
              </a:ext>
            </a:extLst>
          </p:cNvPr>
          <p:cNvSpPr>
            <a:spLocks noGrp="1"/>
          </p:cNvSpPr>
          <p:nvPr>
            <p:ph type="title"/>
          </p:nvPr>
        </p:nvSpPr>
        <p:spPr/>
        <p:txBody>
          <a:bodyPr>
            <a:normAutofit fontScale="90000"/>
          </a:bodyPr>
          <a:lstStyle/>
          <a:p>
            <a:r>
              <a:rPr lang="en-US" dirty="0"/>
              <a:t>Network security checklist</a:t>
            </a:r>
          </a:p>
        </p:txBody>
      </p:sp>
      <p:sp>
        <p:nvSpPr>
          <p:cNvPr id="4" name="Content Placeholder 3">
            <a:extLst>
              <a:ext uri="{FF2B5EF4-FFF2-40B4-BE49-F238E27FC236}">
                <a16:creationId xmlns:a16="http://schemas.microsoft.com/office/drawing/2014/main" id="{E586D567-FC93-43ED-8A17-C334CA5082DD}"/>
              </a:ext>
            </a:extLst>
          </p:cNvPr>
          <p:cNvSpPr>
            <a:spLocks noGrp="1"/>
          </p:cNvSpPr>
          <p:nvPr>
            <p:ph type="body" sz="quarter" idx="10"/>
          </p:nvPr>
        </p:nvSpPr>
        <p:spPr/>
        <p:txBody>
          <a:bodyPr/>
          <a:lstStyle/>
          <a:p>
            <a:pPr>
              <a:buFont typeface="Wingdings" panose="05000000000000000000" pitchFamily="2" charset="2"/>
              <a:buChar char="ü"/>
            </a:pPr>
            <a:r>
              <a:rPr lang="en-US" dirty="0"/>
              <a:t>Workspace secured</a:t>
            </a:r>
          </a:p>
          <a:p>
            <a:pPr>
              <a:buFont typeface="Wingdings" panose="05000000000000000000" pitchFamily="2" charset="2"/>
              <a:buChar char="ü"/>
            </a:pPr>
            <a:r>
              <a:rPr lang="en-US" dirty="0"/>
              <a:t>Training environment secured</a:t>
            </a:r>
          </a:p>
          <a:p>
            <a:pPr>
              <a:buFont typeface="Wingdings" panose="05000000000000000000" pitchFamily="2" charset="2"/>
              <a:buChar char="ü"/>
            </a:pPr>
            <a:r>
              <a:rPr lang="en-US" dirty="0"/>
              <a:t>Inferencing environment</a:t>
            </a:r>
          </a:p>
          <a:p>
            <a:pPr>
              <a:buFont typeface="Wingdings" panose="05000000000000000000" pitchFamily="2" charset="2"/>
              <a:buChar char="ü"/>
            </a:pPr>
            <a:r>
              <a:rPr lang="en-US" dirty="0"/>
              <a:t>Studio functionality secured</a:t>
            </a:r>
          </a:p>
          <a:p>
            <a:pPr>
              <a:buFont typeface="Wingdings" panose="05000000000000000000" pitchFamily="2" charset="2"/>
              <a:buChar char="ü"/>
            </a:pPr>
            <a:r>
              <a:rPr lang="en-US" dirty="0"/>
              <a:t>Firewall settings are in place</a:t>
            </a:r>
          </a:p>
          <a:p>
            <a:pPr>
              <a:buFont typeface="Wingdings" panose="05000000000000000000" pitchFamily="2" charset="2"/>
              <a:buChar char="ü"/>
            </a:pPr>
            <a:r>
              <a:rPr lang="en-US" dirty="0"/>
              <a:t>DNS name resolution is in place</a:t>
            </a:r>
          </a:p>
        </p:txBody>
      </p:sp>
      <p:sp>
        <p:nvSpPr>
          <p:cNvPr id="2" name="Text Placeholder 1">
            <a:extLst>
              <a:ext uri="{FF2B5EF4-FFF2-40B4-BE49-F238E27FC236}">
                <a16:creationId xmlns:a16="http://schemas.microsoft.com/office/drawing/2014/main" id="{9ECEB95F-10AC-4D70-AA7E-4954EEE5F975}"/>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67651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4D81C-938E-442C-966F-2154282E1E0C}"/>
              </a:ext>
            </a:extLst>
          </p:cNvPr>
          <p:cNvSpPr>
            <a:spLocks noGrp="1"/>
          </p:cNvSpPr>
          <p:nvPr>
            <p:ph type="title"/>
          </p:nvPr>
        </p:nvSpPr>
        <p:spPr/>
        <p:txBody>
          <a:bodyPr>
            <a:normAutofit fontScale="90000"/>
          </a:bodyPr>
          <a:lstStyle/>
          <a:p>
            <a:r>
              <a:rPr lang="en-US" dirty="0"/>
              <a:t>Access control - authentication</a:t>
            </a:r>
          </a:p>
        </p:txBody>
      </p:sp>
      <p:sp>
        <p:nvSpPr>
          <p:cNvPr id="3" name="Text Placeholder 2">
            <a:extLst>
              <a:ext uri="{FF2B5EF4-FFF2-40B4-BE49-F238E27FC236}">
                <a16:creationId xmlns:a16="http://schemas.microsoft.com/office/drawing/2014/main" id="{F5530AB7-D4F0-4935-8C2C-3590FBDB4F2C}"/>
              </a:ext>
            </a:extLst>
          </p:cNvPr>
          <p:cNvSpPr>
            <a:spLocks noGrp="1"/>
          </p:cNvSpPr>
          <p:nvPr>
            <p:ph type="body" sz="quarter" idx="16"/>
          </p:nvPr>
        </p:nvSpPr>
        <p:spPr/>
        <p:txBody>
          <a:bodyPr/>
          <a:lstStyle/>
          <a:p>
            <a:endParaRPr lang="en-US"/>
          </a:p>
        </p:txBody>
      </p:sp>
      <p:pic>
        <p:nvPicPr>
          <p:cNvPr id="7" name="Picture 6" descr="Diagram&#10;&#10;Description automatically generated with medium confidence">
            <a:extLst>
              <a:ext uri="{FF2B5EF4-FFF2-40B4-BE49-F238E27FC236}">
                <a16:creationId xmlns:a16="http://schemas.microsoft.com/office/drawing/2014/main" id="{10B34410-0B9D-4FA4-9CFB-14287AC6B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019" y="2050736"/>
            <a:ext cx="8167961" cy="2756528"/>
          </a:xfrm>
          <a:prstGeom prst="rect">
            <a:avLst/>
          </a:prstGeom>
        </p:spPr>
      </p:pic>
    </p:spTree>
    <p:extLst>
      <p:ext uri="{BB962C8B-B14F-4D97-AF65-F5344CB8AC3E}">
        <p14:creationId xmlns:p14="http://schemas.microsoft.com/office/powerpoint/2010/main" val="588296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40B89-19DC-4A2D-8658-679001F8E91B}"/>
              </a:ext>
            </a:extLst>
          </p:cNvPr>
          <p:cNvSpPr>
            <a:spLocks noGrp="1"/>
          </p:cNvSpPr>
          <p:nvPr>
            <p:ph type="title"/>
          </p:nvPr>
        </p:nvSpPr>
        <p:spPr/>
        <p:txBody>
          <a:bodyPr/>
          <a:lstStyle/>
          <a:p>
            <a:r>
              <a:rPr lang="en-US" dirty="0"/>
              <a:t>Access control – way to authenticate</a:t>
            </a:r>
          </a:p>
        </p:txBody>
      </p:sp>
      <p:sp>
        <p:nvSpPr>
          <p:cNvPr id="3" name="Content Placeholder 2">
            <a:extLst>
              <a:ext uri="{FF2B5EF4-FFF2-40B4-BE49-F238E27FC236}">
                <a16:creationId xmlns:a16="http://schemas.microsoft.com/office/drawing/2014/main" id="{ED8298BA-38F1-4CBC-969A-59D8ECE2681B}"/>
              </a:ext>
            </a:extLst>
          </p:cNvPr>
          <p:cNvSpPr>
            <a:spLocks noGrp="1"/>
          </p:cNvSpPr>
          <p:nvPr>
            <p:ph idx="1"/>
          </p:nvPr>
        </p:nvSpPr>
        <p:spPr/>
        <p:txBody>
          <a:bodyPr>
            <a:normAutofit fontScale="92500" lnSpcReduction="20000"/>
          </a:bodyPr>
          <a:lstStyle/>
          <a:p>
            <a:endParaRPr lang="en-US" dirty="0"/>
          </a:p>
          <a:p>
            <a:r>
              <a:rPr lang="en-US" dirty="0"/>
              <a:t>Interactive</a:t>
            </a:r>
          </a:p>
          <a:p>
            <a:endParaRPr lang="en-US" dirty="0"/>
          </a:p>
          <a:p>
            <a:endParaRPr lang="en-US" dirty="0"/>
          </a:p>
          <a:p>
            <a:r>
              <a:rPr lang="en-US" dirty="0"/>
              <a:t>Service principal</a:t>
            </a:r>
          </a:p>
          <a:p>
            <a:endParaRPr lang="en-US" dirty="0"/>
          </a:p>
          <a:p>
            <a:endParaRPr lang="en-US" dirty="0"/>
          </a:p>
          <a:p>
            <a:pPr marL="0" indent="0">
              <a:buNone/>
            </a:pPr>
            <a:endParaRPr lang="en-US" dirty="0"/>
          </a:p>
          <a:p>
            <a:endParaRPr lang="en-US" dirty="0"/>
          </a:p>
          <a:p>
            <a:r>
              <a:rPr lang="en-US" dirty="0"/>
              <a:t>Managed identity (via VM and SDK)</a:t>
            </a:r>
          </a:p>
        </p:txBody>
      </p:sp>
      <p:pic>
        <p:nvPicPr>
          <p:cNvPr id="5" name="Picture 4">
            <a:extLst>
              <a:ext uri="{FF2B5EF4-FFF2-40B4-BE49-F238E27FC236}">
                <a16:creationId xmlns:a16="http://schemas.microsoft.com/office/drawing/2014/main" id="{EEA6661E-2224-4C9D-A14D-07DB917CDDEA}"/>
              </a:ext>
            </a:extLst>
          </p:cNvPr>
          <p:cNvPicPr>
            <a:picLocks noChangeAspect="1"/>
          </p:cNvPicPr>
          <p:nvPr/>
        </p:nvPicPr>
        <p:blipFill>
          <a:blip r:embed="rId2"/>
          <a:stretch>
            <a:fillRect/>
          </a:stretch>
        </p:blipFill>
        <p:spPr>
          <a:xfrm>
            <a:off x="966822" y="2447889"/>
            <a:ext cx="6248524" cy="536155"/>
          </a:xfrm>
          <a:prstGeom prst="rect">
            <a:avLst/>
          </a:prstGeom>
        </p:spPr>
      </p:pic>
      <p:pic>
        <p:nvPicPr>
          <p:cNvPr id="7" name="Picture 6">
            <a:extLst>
              <a:ext uri="{FF2B5EF4-FFF2-40B4-BE49-F238E27FC236}">
                <a16:creationId xmlns:a16="http://schemas.microsoft.com/office/drawing/2014/main" id="{A96FCDCA-5AD6-4CAC-9F99-2DFA29551EA2}"/>
              </a:ext>
            </a:extLst>
          </p:cNvPr>
          <p:cNvPicPr>
            <a:picLocks noChangeAspect="1"/>
          </p:cNvPicPr>
          <p:nvPr/>
        </p:nvPicPr>
        <p:blipFill>
          <a:blip r:embed="rId3"/>
          <a:stretch>
            <a:fillRect/>
          </a:stretch>
        </p:blipFill>
        <p:spPr>
          <a:xfrm>
            <a:off x="966822" y="3460353"/>
            <a:ext cx="6248524" cy="953488"/>
          </a:xfrm>
          <a:prstGeom prst="rect">
            <a:avLst/>
          </a:prstGeom>
        </p:spPr>
      </p:pic>
    </p:spTree>
    <p:extLst>
      <p:ext uri="{BB962C8B-B14F-4D97-AF65-F5344CB8AC3E}">
        <p14:creationId xmlns:p14="http://schemas.microsoft.com/office/powerpoint/2010/main" val="4113673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631F0EF4-ABF4-4874-9F4E-B783B5D2E9D1}"/>
              </a:ext>
            </a:extLst>
          </p:cNvPr>
          <p:cNvSpPr>
            <a:spLocks noGrp="1"/>
          </p:cNvSpPr>
          <p:nvPr>
            <p:ph type="tbl" sz="quarter" idx="20"/>
          </p:nvPr>
        </p:nvSpPr>
        <p:spPr/>
      </p:sp>
      <p:sp>
        <p:nvSpPr>
          <p:cNvPr id="2" name="Title 1">
            <a:extLst>
              <a:ext uri="{FF2B5EF4-FFF2-40B4-BE49-F238E27FC236}">
                <a16:creationId xmlns:a16="http://schemas.microsoft.com/office/drawing/2014/main" id="{5A2DEFA3-8D28-4E94-90A6-203FFDF6DDE3}"/>
              </a:ext>
            </a:extLst>
          </p:cNvPr>
          <p:cNvSpPr>
            <a:spLocks noGrp="1"/>
          </p:cNvSpPr>
          <p:nvPr>
            <p:ph type="title"/>
          </p:nvPr>
        </p:nvSpPr>
        <p:spPr/>
        <p:txBody>
          <a:bodyPr>
            <a:normAutofit fontScale="90000"/>
          </a:bodyPr>
          <a:lstStyle/>
          <a:p>
            <a:r>
              <a:rPr lang="en-US" dirty="0"/>
              <a:t>Access control - roles</a:t>
            </a:r>
          </a:p>
        </p:txBody>
      </p:sp>
      <p:sp>
        <p:nvSpPr>
          <p:cNvPr id="3" name="Text Placeholder 2">
            <a:extLst>
              <a:ext uri="{FF2B5EF4-FFF2-40B4-BE49-F238E27FC236}">
                <a16:creationId xmlns:a16="http://schemas.microsoft.com/office/drawing/2014/main" id="{C50D579F-8FA7-42A8-972B-EBDE6287055E}"/>
              </a:ext>
            </a:extLst>
          </p:cNvPr>
          <p:cNvSpPr>
            <a:spLocks noGrp="1"/>
          </p:cNvSpPr>
          <p:nvPr>
            <p:ph type="body" sz="quarter" idx="16"/>
          </p:nvPr>
        </p:nvSpPr>
        <p:spPr/>
        <p:txBody>
          <a:bodyPr/>
          <a:lstStyle/>
          <a:p>
            <a:endParaRPr lang="en-US"/>
          </a:p>
        </p:txBody>
      </p:sp>
      <p:graphicFrame>
        <p:nvGraphicFramePr>
          <p:cNvPr id="4" name="Table 4">
            <a:extLst>
              <a:ext uri="{FF2B5EF4-FFF2-40B4-BE49-F238E27FC236}">
                <a16:creationId xmlns:a16="http://schemas.microsoft.com/office/drawing/2014/main" id="{805F1795-D318-4D3A-B3F8-DA5078560C6E}"/>
              </a:ext>
            </a:extLst>
          </p:cNvPr>
          <p:cNvGraphicFramePr>
            <a:graphicFrameLocks noGrp="1"/>
          </p:cNvGraphicFramePr>
          <p:nvPr/>
        </p:nvGraphicFramePr>
        <p:xfrm>
          <a:off x="745067" y="1244599"/>
          <a:ext cx="10718800" cy="4028440"/>
        </p:xfrm>
        <a:graphic>
          <a:graphicData uri="http://schemas.openxmlformats.org/drawingml/2006/table">
            <a:tbl>
              <a:tblPr firstRow="1" bandRow="1">
                <a:tableStyleId>{5C22544A-7EE6-4342-B048-85BDC9FD1C3A}</a:tableStyleId>
              </a:tblPr>
              <a:tblGrid>
                <a:gridCol w="2912533">
                  <a:extLst>
                    <a:ext uri="{9D8B030D-6E8A-4147-A177-3AD203B41FA5}">
                      <a16:colId xmlns:a16="http://schemas.microsoft.com/office/drawing/2014/main" val="581437159"/>
                    </a:ext>
                  </a:extLst>
                </a:gridCol>
                <a:gridCol w="7806267">
                  <a:extLst>
                    <a:ext uri="{9D8B030D-6E8A-4147-A177-3AD203B41FA5}">
                      <a16:colId xmlns:a16="http://schemas.microsoft.com/office/drawing/2014/main" val="2242074942"/>
                    </a:ext>
                  </a:extLst>
                </a:gridCol>
              </a:tblGrid>
              <a:tr h="370840">
                <a:tc>
                  <a:txBody>
                    <a:bodyPr/>
                    <a:lstStyle/>
                    <a:p>
                      <a:pPr algn="ctr"/>
                      <a:r>
                        <a:rPr lang="en-US" dirty="0"/>
                        <a:t>Role</a:t>
                      </a:r>
                    </a:p>
                  </a:txBody>
                  <a:tcPr/>
                </a:tc>
                <a:tc>
                  <a:txBody>
                    <a:bodyPr/>
                    <a:lstStyle/>
                    <a:p>
                      <a:pPr algn="ctr"/>
                      <a:r>
                        <a:rPr lang="en-US" dirty="0"/>
                        <a:t>Access level</a:t>
                      </a:r>
                    </a:p>
                  </a:txBody>
                  <a:tcPr/>
                </a:tc>
                <a:extLst>
                  <a:ext uri="{0D108BD9-81ED-4DB2-BD59-A6C34878D82A}">
                    <a16:rowId xmlns:a16="http://schemas.microsoft.com/office/drawing/2014/main" val="3946560743"/>
                  </a:ext>
                </a:extLst>
              </a:tr>
              <a:tr h="370840">
                <a:tc>
                  <a:txBody>
                    <a:bodyPr/>
                    <a:lstStyle/>
                    <a:p>
                      <a:r>
                        <a:rPr lang="en-US" dirty="0"/>
                        <a:t>Reader</a:t>
                      </a:r>
                    </a:p>
                  </a:txBody>
                  <a:tcPr/>
                </a:tc>
                <a:tc>
                  <a:txBody>
                    <a:bodyPr/>
                    <a:lstStyle/>
                    <a:p>
                      <a:r>
                        <a:rPr lang="en-US" dirty="0"/>
                        <a:t>Read-only actions in the workspace. Readers can list and view assets, including datastore credentials, in a workspace. Readers can't create or update these assets.</a:t>
                      </a:r>
                    </a:p>
                  </a:txBody>
                  <a:tcPr/>
                </a:tc>
                <a:extLst>
                  <a:ext uri="{0D108BD9-81ED-4DB2-BD59-A6C34878D82A}">
                    <a16:rowId xmlns:a16="http://schemas.microsoft.com/office/drawing/2014/main" val="1528803789"/>
                  </a:ext>
                </a:extLst>
              </a:tr>
              <a:tr h="370840">
                <a:tc>
                  <a:txBody>
                    <a:bodyPr/>
                    <a:lstStyle/>
                    <a:p>
                      <a:r>
                        <a:rPr lang="en-US" dirty="0"/>
                        <a:t>Contributor</a:t>
                      </a:r>
                    </a:p>
                  </a:txBody>
                  <a:tcPr/>
                </a:tc>
                <a:tc>
                  <a:txBody>
                    <a:bodyPr/>
                    <a:lstStyle/>
                    <a:p>
                      <a:r>
                        <a:rPr lang="en-US" dirty="0"/>
                        <a:t>View, create, edit, or delete (where applicable) assets in a workspace. For example, contributors can create an experiment, create or attach a compute cluster, submit a run, and deploy a web service.</a:t>
                      </a:r>
                    </a:p>
                  </a:txBody>
                  <a:tcPr/>
                </a:tc>
                <a:extLst>
                  <a:ext uri="{0D108BD9-81ED-4DB2-BD59-A6C34878D82A}">
                    <a16:rowId xmlns:a16="http://schemas.microsoft.com/office/drawing/2014/main" val="19549882"/>
                  </a:ext>
                </a:extLst>
              </a:tr>
              <a:tr h="370840">
                <a:tc>
                  <a:txBody>
                    <a:bodyPr/>
                    <a:lstStyle/>
                    <a:p>
                      <a:r>
                        <a:rPr lang="en-US" dirty="0"/>
                        <a:t>Owner</a:t>
                      </a:r>
                    </a:p>
                  </a:txBody>
                  <a:tcPr/>
                </a:tc>
                <a:tc>
                  <a:txBody>
                    <a:bodyPr/>
                    <a:lstStyle/>
                    <a:p>
                      <a:r>
                        <a:rPr lang="en-US" dirty="0"/>
                        <a:t>Full access to the workspace, including the ability to view, create, edit, or delete (where applicable) assets in a workspace. Additionally, you can change role assignments.</a:t>
                      </a:r>
                    </a:p>
                  </a:txBody>
                  <a:tcPr/>
                </a:tc>
                <a:extLst>
                  <a:ext uri="{0D108BD9-81ED-4DB2-BD59-A6C34878D82A}">
                    <a16:rowId xmlns:a16="http://schemas.microsoft.com/office/drawing/2014/main" val="1665565305"/>
                  </a:ext>
                </a:extLst>
              </a:tr>
              <a:tr h="370840">
                <a:tc>
                  <a:txBody>
                    <a:bodyPr/>
                    <a:lstStyle/>
                    <a:p>
                      <a:r>
                        <a:rPr lang="en-US" dirty="0"/>
                        <a:t>Custom Role</a:t>
                      </a:r>
                    </a:p>
                  </a:txBody>
                  <a:tcPr/>
                </a:tc>
                <a:tc>
                  <a:txBody>
                    <a:bodyPr/>
                    <a:lstStyle/>
                    <a:p>
                      <a:r>
                        <a:rPr lang="en-US" dirty="0"/>
                        <a:t>Allows you to customize access to specific control or data plane operations within a workspace. For example, submitting a run, creating a compute, deploying a model or registering a dataset.</a:t>
                      </a:r>
                    </a:p>
                  </a:txBody>
                  <a:tcPr/>
                </a:tc>
                <a:extLst>
                  <a:ext uri="{0D108BD9-81ED-4DB2-BD59-A6C34878D82A}">
                    <a16:rowId xmlns:a16="http://schemas.microsoft.com/office/drawing/2014/main" val="378866552"/>
                  </a:ext>
                </a:extLst>
              </a:tr>
            </a:tbl>
          </a:graphicData>
        </a:graphic>
      </p:graphicFrame>
    </p:spTree>
    <p:extLst>
      <p:ext uri="{BB962C8B-B14F-4D97-AF65-F5344CB8AC3E}">
        <p14:creationId xmlns:p14="http://schemas.microsoft.com/office/powerpoint/2010/main" val="323622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403896-FD0B-4335-AAC6-F197A25E7DED}"/>
              </a:ext>
            </a:extLst>
          </p:cNvPr>
          <p:cNvSpPr>
            <a:spLocks noGrp="1"/>
          </p:cNvSpPr>
          <p:nvPr>
            <p:ph type="title"/>
          </p:nvPr>
        </p:nvSpPr>
        <p:spPr/>
        <p:txBody>
          <a:bodyPr>
            <a:normAutofit fontScale="90000"/>
          </a:bodyPr>
          <a:lstStyle/>
          <a:p>
            <a:r>
              <a:rPr lang="en-US" dirty="0"/>
              <a:t>Audit - Monitoring</a:t>
            </a:r>
          </a:p>
        </p:txBody>
      </p:sp>
      <p:sp>
        <p:nvSpPr>
          <p:cNvPr id="2" name="Text Placeholder 1">
            <a:extLst>
              <a:ext uri="{FF2B5EF4-FFF2-40B4-BE49-F238E27FC236}">
                <a16:creationId xmlns:a16="http://schemas.microsoft.com/office/drawing/2014/main" id="{CAC03940-4F1E-4173-BB21-53D24A4F826E}"/>
              </a:ext>
            </a:extLst>
          </p:cNvPr>
          <p:cNvSpPr>
            <a:spLocks noGrp="1"/>
          </p:cNvSpPr>
          <p:nvPr>
            <p:ph type="body" sz="quarter" idx="16"/>
          </p:nvPr>
        </p:nvSpPr>
        <p:spPr/>
        <p:txBody>
          <a:bodyPr/>
          <a:lstStyle/>
          <a:p>
            <a:endParaRPr lang="en-US"/>
          </a:p>
        </p:txBody>
      </p:sp>
      <p:pic>
        <p:nvPicPr>
          <p:cNvPr id="8" name="Picture 7" descr="Graphical user interface, application&#10;&#10;Description automatically generated">
            <a:extLst>
              <a:ext uri="{FF2B5EF4-FFF2-40B4-BE49-F238E27FC236}">
                <a16:creationId xmlns:a16="http://schemas.microsoft.com/office/drawing/2014/main" id="{DE386D35-2FA6-40C2-A2AC-1287A8391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321" y="1083732"/>
            <a:ext cx="9002279" cy="4956663"/>
          </a:xfrm>
          <a:prstGeom prst="rect">
            <a:avLst/>
          </a:prstGeom>
        </p:spPr>
      </p:pic>
    </p:spTree>
    <p:extLst>
      <p:ext uri="{BB962C8B-B14F-4D97-AF65-F5344CB8AC3E}">
        <p14:creationId xmlns:p14="http://schemas.microsoft.com/office/powerpoint/2010/main" val="2671306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82C30-2F16-4A90-8AD2-30A36E401A03}"/>
              </a:ext>
            </a:extLst>
          </p:cNvPr>
          <p:cNvSpPr>
            <a:spLocks noGrp="1"/>
          </p:cNvSpPr>
          <p:nvPr>
            <p:ph type="title"/>
          </p:nvPr>
        </p:nvSpPr>
        <p:spPr/>
        <p:txBody>
          <a:bodyPr/>
          <a:lstStyle/>
          <a:p>
            <a:r>
              <a:rPr lang="en-US" dirty="0"/>
              <a:t>Security baseline for Azure Machine Learning</a:t>
            </a:r>
          </a:p>
        </p:txBody>
      </p:sp>
      <p:sp>
        <p:nvSpPr>
          <p:cNvPr id="3" name="Text Placeholder 2">
            <a:extLst>
              <a:ext uri="{FF2B5EF4-FFF2-40B4-BE49-F238E27FC236}">
                <a16:creationId xmlns:a16="http://schemas.microsoft.com/office/drawing/2014/main" id="{EDA9B0C1-66F4-412A-8957-1D223C25BD99}"/>
              </a:ext>
            </a:extLst>
          </p:cNvPr>
          <p:cNvSpPr>
            <a:spLocks noGrp="1"/>
          </p:cNvSpPr>
          <p:nvPr>
            <p:ph type="body" sz="quarter" idx="4294967295"/>
          </p:nvPr>
        </p:nvSpPr>
        <p:spPr>
          <a:xfrm>
            <a:off x="753374" y="1435100"/>
            <a:ext cx="10265464" cy="806450"/>
          </a:xfrm>
        </p:spPr>
        <p:txBody>
          <a:bodyPr>
            <a:normAutofit/>
          </a:bodyPr>
          <a:lstStyle/>
          <a:p>
            <a:pPr marL="0" indent="0">
              <a:buNone/>
            </a:pPr>
            <a:r>
              <a:rPr lang="en-US" sz="2400" dirty="0"/>
              <a:t>https://docs.microsoft.com/en-us/azure/machine-learning/security-baseline</a:t>
            </a:r>
          </a:p>
        </p:txBody>
      </p:sp>
      <p:pic>
        <p:nvPicPr>
          <p:cNvPr id="5" name="Picture 4">
            <a:extLst>
              <a:ext uri="{FF2B5EF4-FFF2-40B4-BE49-F238E27FC236}">
                <a16:creationId xmlns:a16="http://schemas.microsoft.com/office/drawing/2014/main" id="{6BD85EC8-EC4B-48F2-BD64-8DEE6233F081}"/>
              </a:ext>
            </a:extLst>
          </p:cNvPr>
          <p:cNvPicPr>
            <a:picLocks noChangeAspect="1"/>
          </p:cNvPicPr>
          <p:nvPr/>
        </p:nvPicPr>
        <p:blipFill>
          <a:blip r:embed="rId2"/>
          <a:stretch>
            <a:fillRect/>
          </a:stretch>
        </p:blipFill>
        <p:spPr>
          <a:xfrm>
            <a:off x="2446154" y="1951803"/>
            <a:ext cx="6824204" cy="4253882"/>
          </a:xfrm>
          <a:prstGeom prst="rect">
            <a:avLst/>
          </a:prstGeom>
        </p:spPr>
      </p:pic>
    </p:spTree>
    <p:extLst>
      <p:ext uri="{BB962C8B-B14F-4D97-AF65-F5344CB8AC3E}">
        <p14:creationId xmlns:p14="http://schemas.microsoft.com/office/powerpoint/2010/main" val="1307352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Advanced analytics pattern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10781514" y="2086996"/>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10763654" y="2875983"/>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61" name="TextBox 60">
            <a:extLst>
              <a:ext uri="{FF2B5EF4-FFF2-40B4-BE49-F238E27FC236}">
                <a16:creationId xmlns:a16="http://schemas.microsoft.com/office/drawing/2014/main" id="{8065A317-CB50-4902-B068-FCB256F5A5AD}"/>
              </a:ext>
            </a:extLst>
          </p:cNvPr>
          <p:cNvSpPr txBox="1"/>
          <p:nvPr/>
        </p:nvSpPr>
        <p:spPr>
          <a:xfrm>
            <a:off x="10772239" y="5432466"/>
            <a:ext cx="94288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DASHBOARDS</a:t>
            </a:r>
          </a:p>
        </p:txBody>
      </p:sp>
      <p:pic>
        <p:nvPicPr>
          <p:cNvPr id="71" name="Picture 2" descr="Image result for Azure Power BI icon">
            <a:extLst>
              <a:ext uri="{FF2B5EF4-FFF2-40B4-BE49-F238E27FC236}">
                <a16:creationId xmlns:a16="http://schemas.microsoft.com/office/drawing/2014/main" id="{045FA1E9-F53C-4AD7-A25F-A975DC07E2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16513" y="4606293"/>
            <a:ext cx="791169" cy="791169"/>
          </a:xfrm>
          <a:prstGeom prst="rect">
            <a:avLst/>
          </a:prstGeom>
          <a:noFill/>
          <a:extLst>
            <a:ext uri="{909E8E84-426E-40DD-AFC4-6F175D3DCCD1}">
              <a14:hiddenFill xmlns:a14="http://schemas.microsoft.com/office/drawing/2010/main">
                <a:solidFill>
                  <a:srgbClr val="FFFFFF"/>
                </a:solidFill>
              </a14:hiddenFill>
            </a:ext>
          </a:extLst>
        </p:spPr>
      </p:pic>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8"/>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89E2499-7135-4BA5-B903-104E8AD584B4}"/>
              </a:ext>
            </a:extLst>
          </p:cNvPr>
          <p:cNvCxnSpPr>
            <a:cxnSpLocks/>
          </p:cNvCxnSpPr>
          <p:nvPr/>
        </p:nvCxnSpPr>
        <p:spPr>
          <a:xfrm>
            <a:off x="10643937" y="1869530"/>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0CDDF14-1B04-4AC6-8896-1D778B9813E7}"/>
              </a:ext>
            </a:extLst>
          </p:cNvPr>
          <p:cNvCxnSpPr>
            <a:cxnSpLocks/>
          </p:cNvCxnSpPr>
          <p:nvPr/>
        </p:nvCxnSpPr>
        <p:spPr>
          <a:xfrm>
            <a:off x="10637058" y="1869530"/>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10643933" y="600466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9E2A4799-167A-4974-ACBB-D8C594D8CB5D}"/>
              </a:ext>
            </a:extLst>
          </p:cNvPr>
          <p:cNvCxnSpPr>
            <a:cxnSpLocks/>
          </p:cNvCxnSpPr>
          <p:nvPr/>
        </p:nvCxnSpPr>
        <p:spPr>
          <a:xfrm>
            <a:off x="10207404" y="3769394"/>
            <a:ext cx="431826" cy="0"/>
          </a:xfrm>
          <a:prstGeom prst="straightConnector1">
            <a:avLst/>
          </a:prstGeom>
          <a:ln>
            <a:solidFill>
              <a:srgbClr val="00206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grpSp>
        <p:nvGrpSpPr>
          <p:cNvPr id="2" name="Group 1">
            <a:extLst>
              <a:ext uri="{FF2B5EF4-FFF2-40B4-BE49-F238E27FC236}">
                <a16:creationId xmlns:a16="http://schemas.microsoft.com/office/drawing/2014/main" id="{D93C2A3C-ED8E-426A-AD8B-7C6C438247FC}"/>
              </a:ext>
            </a:extLst>
          </p:cNvPr>
          <p:cNvGrpSpPr/>
          <p:nvPr/>
        </p:nvGrpSpPr>
        <p:grpSpPr>
          <a:xfrm>
            <a:off x="6401230" y="3560026"/>
            <a:ext cx="1255472" cy="775926"/>
            <a:chOff x="6401230" y="3560026"/>
            <a:chExt cx="1255472" cy="775926"/>
          </a:xfrm>
        </p:grpSpPr>
        <p:sp>
          <p:nvSpPr>
            <p:cNvPr id="269" name="Rectangle 268">
              <a:extLst>
                <a:ext uri="{FF2B5EF4-FFF2-40B4-BE49-F238E27FC236}">
                  <a16:creationId xmlns:a16="http://schemas.microsoft.com/office/drawing/2014/main" id="{B4CF7B6F-8BD0-40D6-84E5-B9724E17ACDF}"/>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272" name="Picture 271">
              <a:extLst>
                <a:ext uri="{FF2B5EF4-FFF2-40B4-BE49-F238E27FC236}">
                  <a16:creationId xmlns:a16="http://schemas.microsoft.com/office/drawing/2014/main" id="{F23D66EC-D378-4182-8433-67F4C4143D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26934" y="3560026"/>
              <a:ext cx="583580" cy="583580"/>
            </a:xfrm>
            <a:prstGeom prst="rect">
              <a:avLst/>
            </a:prstGeom>
          </p:spPr>
        </p:pic>
      </p:gr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5"/>
            <a:ext cx="3136425" cy="1214787"/>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21657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4591880" y="1538868"/>
            <a:ext cx="3894829" cy="1251339"/>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363155" y="3875301"/>
            <a:ext cx="218938"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30404" y="2790207"/>
            <a:ext cx="0" cy="552767"/>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a:extLst>
              <a:ext uri="{FF2B5EF4-FFF2-40B4-BE49-F238E27FC236}">
                <a16:creationId xmlns:a16="http://schemas.microsoft.com/office/drawing/2014/main" id="{7D05A728-7162-4E08-8398-215FA88D9256}"/>
              </a:ext>
            </a:extLst>
          </p:cNvPr>
          <p:cNvSpPr txBox="1"/>
          <p:nvPr/>
        </p:nvSpPr>
        <p:spPr>
          <a:xfrm>
            <a:off x="5619458" y="2221402"/>
            <a:ext cx="1244733"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DATABRICKS</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(Spark ML)</a:t>
            </a:r>
          </a:p>
        </p:txBody>
      </p:sp>
      <p:pic>
        <p:nvPicPr>
          <p:cNvPr id="7" name="Picture 6">
            <a:extLst>
              <a:ext uri="{FF2B5EF4-FFF2-40B4-BE49-F238E27FC236}">
                <a16:creationId xmlns:a16="http://schemas.microsoft.com/office/drawing/2014/main" id="{CEEF7E98-0A77-465A-9E0E-8726840D95D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679489" y="1758422"/>
            <a:ext cx="475488" cy="475488"/>
          </a:xfrm>
          <a:prstGeom prst="rect">
            <a:avLst/>
          </a:prstGeom>
        </p:spPr>
      </p:pic>
      <p:sp>
        <p:nvSpPr>
          <p:cNvPr id="163" name="TextBox 162">
            <a:extLst>
              <a:ext uri="{FF2B5EF4-FFF2-40B4-BE49-F238E27FC236}">
                <a16:creationId xmlns:a16="http://schemas.microsoft.com/office/drawing/2014/main" id="{B27643F4-923C-4EC9-AED2-9C8CD5209229}"/>
              </a:ext>
            </a:extLst>
          </p:cNvPr>
          <p:cNvSpPr txBox="1"/>
          <p:nvPr/>
        </p:nvSpPr>
        <p:spPr>
          <a:xfrm>
            <a:off x="7486811" y="2170390"/>
            <a:ext cx="860844" cy="53879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DATA SCIENCE VM</a:t>
            </a:r>
          </a:p>
        </p:txBody>
      </p:sp>
      <p:sp>
        <p:nvSpPr>
          <p:cNvPr id="283" name="TextBox 282">
            <a:extLst>
              <a:ext uri="{FF2B5EF4-FFF2-40B4-BE49-F238E27FC236}">
                <a16:creationId xmlns:a16="http://schemas.microsoft.com/office/drawing/2014/main" id="{EF3C11A3-9DA0-4A90-B576-7B80FE2645D2}"/>
              </a:ext>
            </a:extLst>
          </p:cNvPr>
          <p:cNvSpPr txBox="1"/>
          <p:nvPr/>
        </p:nvSpPr>
        <p:spPr>
          <a:xfrm>
            <a:off x="9285420" y="2491446"/>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sp>
        <p:nvSpPr>
          <p:cNvPr id="284" name="Rectangle: Rounded Corners 283">
            <a:extLst>
              <a:ext uri="{FF2B5EF4-FFF2-40B4-BE49-F238E27FC236}">
                <a16:creationId xmlns:a16="http://schemas.microsoft.com/office/drawing/2014/main" id="{AB6D7C45-77F6-47CA-ABB4-47FF77654F4E}"/>
              </a:ext>
            </a:extLst>
          </p:cNvPr>
          <p:cNvSpPr/>
          <p:nvPr/>
        </p:nvSpPr>
        <p:spPr bwMode="auto">
          <a:xfrm>
            <a:off x="9209553" y="1733097"/>
            <a:ext cx="997851" cy="3912845"/>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63BC0714-505D-4C89-BC0E-CC8E4A61D68E}"/>
              </a:ext>
            </a:extLst>
          </p:cNvPr>
          <p:cNvSpPr txBox="1"/>
          <p:nvPr/>
        </p:nvSpPr>
        <p:spPr>
          <a:xfrm>
            <a:off x="9120853" y="1160721"/>
            <a:ext cx="1114728" cy="683264"/>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SERVING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STORAGE</a:t>
            </a:r>
          </a:p>
        </p:txBody>
      </p:sp>
      <p:pic>
        <p:nvPicPr>
          <p:cNvPr id="288" name="Picture 287">
            <a:extLst>
              <a:ext uri="{FF2B5EF4-FFF2-40B4-BE49-F238E27FC236}">
                <a16:creationId xmlns:a16="http://schemas.microsoft.com/office/drawing/2014/main" id="{23799400-27C6-45FF-818A-E9E3128DE4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7059" y="1956079"/>
            <a:ext cx="475488" cy="475488"/>
          </a:xfrm>
          <a:prstGeom prst="rect">
            <a:avLst/>
          </a:prstGeom>
        </p:spPr>
      </p:pic>
      <p:sp>
        <p:nvSpPr>
          <p:cNvPr id="312" name="TextBox 311">
            <a:extLst>
              <a:ext uri="{FF2B5EF4-FFF2-40B4-BE49-F238E27FC236}">
                <a16:creationId xmlns:a16="http://schemas.microsoft.com/office/drawing/2014/main" id="{B013948E-276B-477F-8286-24621E016DF3}"/>
              </a:ext>
            </a:extLst>
          </p:cNvPr>
          <p:cNvSpPr txBox="1"/>
          <p:nvPr/>
        </p:nvSpPr>
        <p:spPr>
          <a:xfrm>
            <a:off x="9283587" y="3249910"/>
            <a:ext cx="860844"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13" name="Group 312">
            <a:extLst>
              <a:ext uri="{FF2B5EF4-FFF2-40B4-BE49-F238E27FC236}">
                <a16:creationId xmlns:a16="http://schemas.microsoft.com/office/drawing/2014/main" id="{359CD246-FC2A-41A9-AE48-232B57CE92BF}"/>
              </a:ext>
            </a:extLst>
          </p:cNvPr>
          <p:cNvGrpSpPr>
            <a:grpSpLocks noChangeAspect="1"/>
          </p:cNvGrpSpPr>
          <p:nvPr/>
        </p:nvGrpSpPr>
        <p:grpSpPr>
          <a:xfrm>
            <a:off x="9535601" y="2813205"/>
            <a:ext cx="359070" cy="475488"/>
            <a:chOff x="6372224" y="3082295"/>
            <a:chExt cx="1533525" cy="2030732"/>
          </a:xfrm>
        </p:grpSpPr>
        <p:sp>
          <p:nvSpPr>
            <p:cNvPr id="314" name="Freeform: Shape 313">
              <a:extLst>
                <a:ext uri="{FF2B5EF4-FFF2-40B4-BE49-F238E27FC236}">
                  <a16:creationId xmlns:a16="http://schemas.microsoft.com/office/drawing/2014/main" id="{660B9608-A4B6-4F0D-9FA6-75818C8187AB}"/>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a:p>
          </p:txBody>
        </p:sp>
        <p:sp>
          <p:nvSpPr>
            <p:cNvPr id="315" name="Freeform: Shape 314">
              <a:extLst>
                <a:ext uri="{FF2B5EF4-FFF2-40B4-BE49-F238E27FC236}">
                  <a16:creationId xmlns:a16="http://schemas.microsoft.com/office/drawing/2014/main" id="{3A44D61D-5861-4A5B-90DF-8DC2313A49E1}"/>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a:p>
          </p:txBody>
        </p:sp>
        <p:sp>
          <p:nvSpPr>
            <p:cNvPr id="316" name="Freeform: Shape 315">
              <a:extLst>
                <a:ext uri="{FF2B5EF4-FFF2-40B4-BE49-F238E27FC236}">
                  <a16:creationId xmlns:a16="http://schemas.microsoft.com/office/drawing/2014/main" id="{B3B797C8-F473-4E41-8ABA-B384645F287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a:p>
          </p:txBody>
        </p:sp>
        <p:sp>
          <p:nvSpPr>
            <p:cNvPr id="317" name="Freeform: Shape 316">
              <a:extLst>
                <a:ext uri="{FF2B5EF4-FFF2-40B4-BE49-F238E27FC236}">
                  <a16:creationId xmlns:a16="http://schemas.microsoft.com/office/drawing/2014/main" id="{D3D3FDA9-01F1-464A-97B6-9084EE394610}"/>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a:p>
          </p:txBody>
        </p:sp>
        <p:sp>
          <p:nvSpPr>
            <p:cNvPr id="318" name="Freeform: Shape 317">
              <a:extLst>
                <a:ext uri="{FF2B5EF4-FFF2-40B4-BE49-F238E27FC236}">
                  <a16:creationId xmlns:a16="http://schemas.microsoft.com/office/drawing/2014/main" id="{CC7CC7DF-27CF-47E2-BFE6-D648659CEA4A}"/>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a:p>
          </p:txBody>
        </p:sp>
        <p:sp>
          <p:nvSpPr>
            <p:cNvPr id="319" name="Freeform: Shape 318">
              <a:extLst>
                <a:ext uri="{FF2B5EF4-FFF2-40B4-BE49-F238E27FC236}">
                  <a16:creationId xmlns:a16="http://schemas.microsoft.com/office/drawing/2014/main" id="{6EADCAFE-C18D-499F-9410-A35D0ACC222D}"/>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a:p>
          </p:txBody>
        </p:sp>
        <p:sp>
          <p:nvSpPr>
            <p:cNvPr id="320" name="Freeform: Shape 319">
              <a:extLst>
                <a:ext uri="{FF2B5EF4-FFF2-40B4-BE49-F238E27FC236}">
                  <a16:creationId xmlns:a16="http://schemas.microsoft.com/office/drawing/2014/main" id="{404B38F1-530E-47F6-BFD3-754BE2559785}"/>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a:p>
          </p:txBody>
        </p:sp>
        <p:sp>
          <p:nvSpPr>
            <p:cNvPr id="321" name="Freeform: Shape 320">
              <a:extLst>
                <a:ext uri="{FF2B5EF4-FFF2-40B4-BE49-F238E27FC236}">
                  <a16:creationId xmlns:a16="http://schemas.microsoft.com/office/drawing/2014/main" id="{80C8E11B-E7E2-4B13-87F8-4622E90C1B7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a:p>
          </p:txBody>
        </p:sp>
      </p:grpSp>
      <p:pic>
        <p:nvPicPr>
          <p:cNvPr id="327" name="Picture 56">
            <a:extLst>
              <a:ext uri="{FF2B5EF4-FFF2-40B4-BE49-F238E27FC236}">
                <a16:creationId xmlns:a16="http://schemas.microsoft.com/office/drawing/2014/main" id="{2DD25AC5-B250-4D8D-A6B6-4C6F07E938C5}"/>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443145" y="4592023"/>
            <a:ext cx="516162" cy="399081"/>
          </a:xfrm>
          <a:prstGeom prst="rect">
            <a:avLst/>
          </a:prstGeom>
        </p:spPr>
      </p:pic>
      <p:sp>
        <p:nvSpPr>
          <p:cNvPr id="328" name="TextBox 327">
            <a:extLst>
              <a:ext uri="{FF2B5EF4-FFF2-40B4-BE49-F238E27FC236}">
                <a16:creationId xmlns:a16="http://schemas.microsoft.com/office/drawing/2014/main" id="{E0DB40BB-35EB-4EE5-AD16-BBB9F843051D}"/>
              </a:ext>
            </a:extLst>
          </p:cNvPr>
          <p:cNvSpPr txBox="1"/>
          <p:nvPr/>
        </p:nvSpPr>
        <p:spPr>
          <a:xfrm>
            <a:off x="9222268" y="5046442"/>
            <a:ext cx="860844" cy="66344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ANALYSIS SERVICES</a:t>
            </a:r>
          </a:p>
        </p:txBody>
      </p:sp>
      <p:cxnSp>
        <p:nvCxnSpPr>
          <p:cNvPr id="329" name="Straight Arrow Connector 328">
            <a:extLst>
              <a:ext uri="{FF2B5EF4-FFF2-40B4-BE49-F238E27FC236}">
                <a16:creationId xmlns:a16="http://schemas.microsoft.com/office/drawing/2014/main" id="{8AC3AF29-4195-4057-96B5-9957B396C701}"/>
              </a:ext>
            </a:extLst>
          </p:cNvPr>
          <p:cNvCxnSpPr>
            <a:cxnSpLocks/>
          </p:cNvCxnSpPr>
          <p:nvPr/>
        </p:nvCxnSpPr>
        <p:spPr>
          <a:xfrm>
            <a:off x="8613059" y="3947814"/>
            <a:ext cx="558517"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28357" y="3582377"/>
            <a:ext cx="475488" cy="475488"/>
          </a:xfrm>
          <a:prstGeom prst="rect">
            <a:avLst/>
          </a:prstGeom>
        </p:spPr>
      </p:pic>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Performing data</a:t>
            </a:r>
            <a:r>
              <a:rPr lang="en-US" dirty="0">
                <a:solidFill>
                  <a:schemeClr val="accent1"/>
                </a:solidFill>
                <a:latin typeface="Segoe UI Semilight"/>
              </a:rPr>
              <a:t>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1893304" y="5797307"/>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71296" y="5253645"/>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6530259" y="5641221"/>
            <a:ext cx="1533824"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6448474" y="4608893"/>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61476" y="5165733"/>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6482338" y="5006039"/>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3" name="Connector: Elbow 52">
            <a:extLst>
              <a:ext uri="{FF2B5EF4-FFF2-40B4-BE49-F238E27FC236}">
                <a16:creationId xmlns:a16="http://schemas.microsoft.com/office/drawing/2014/main" id="{0606B8EF-8DAF-4848-AFB0-D46424D96EBC}"/>
              </a:ext>
            </a:extLst>
          </p:cNvPr>
          <p:cNvCxnSpPr>
            <a:stCxn id="356" idx="2"/>
          </p:cNvCxnSpPr>
          <p:nvPr/>
        </p:nvCxnSpPr>
        <p:spPr>
          <a:xfrm rot="5400000" flipH="1" flipV="1">
            <a:off x="7966625" y="3476474"/>
            <a:ext cx="2384388" cy="2970228"/>
          </a:xfrm>
          <a:prstGeom prst="bentConnector4">
            <a:avLst>
              <a:gd name="adj1" fmla="val -9587"/>
              <a:gd name="adj2" fmla="val 92206"/>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37FE4BB5-4314-484C-90AB-5D805950DB25}"/>
              </a:ext>
            </a:extLst>
          </p:cNvPr>
          <p:cNvSpPr txBox="1"/>
          <p:nvPr/>
        </p:nvSpPr>
        <p:spPr>
          <a:xfrm>
            <a:off x="5653510" y="4001987"/>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grpSp>
        <p:nvGrpSpPr>
          <p:cNvPr id="271" name="Group 270">
            <a:extLst>
              <a:ext uri="{FF2B5EF4-FFF2-40B4-BE49-F238E27FC236}">
                <a16:creationId xmlns:a16="http://schemas.microsoft.com/office/drawing/2014/main" id="{EF927EEB-30F4-4201-81A0-368A9B5BABB5}"/>
              </a:ext>
            </a:extLst>
          </p:cNvPr>
          <p:cNvGrpSpPr/>
          <p:nvPr/>
        </p:nvGrpSpPr>
        <p:grpSpPr>
          <a:xfrm>
            <a:off x="7466142" y="3571567"/>
            <a:ext cx="1161434" cy="1053488"/>
            <a:chOff x="4406335" y="3575068"/>
            <a:chExt cx="1161434" cy="1053488"/>
          </a:xfrm>
        </p:grpSpPr>
        <p:sp>
          <p:nvSpPr>
            <p:cNvPr id="273" name="TextBox 272">
              <a:extLst>
                <a:ext uri="{FF2B5EF4-FFF2-40B4-BE49-F238E27FC236}">
                  <a16:creationId xmlns:a16="http://schemas.microsoft.com/office/drawing/2014/main" id="{C80C7DCE-33B6-4A6B-9812-252803EA01D3}"/>
                </a:ext>
              </a:extLst>
            </p:cNvPr>
            <p:cNvSpPr txBox="1"/>
            <p:nvPr/>
          </p:nvSpPr>
          <p:spPr>
            <a:xfrm>
              <a:off x="4406335" y="3923564"/>
              <a:ext cx="116143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(SQL / Spark Pool)</a:t>
              </a:r>
            </a:p>
          </p:txBody>
        </p:sp>
        <p:pic>
          <p:nvPicPr>
            <p:cNvPr id="274" name="Picture 2" descr="See the source image">
              <a:extLst>
                <a:ext uri="{FF2B5EF4-FFF2-40B4-BE49-F238E27FC236}">
                  <a16:creationId xmlns:a16="http://schemas.microsoft.com/office/drawing/2014/main" id="{81BE02E3-8145-4E33-80DA-AC77F130DE8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pic>
        <p:nvPicPr>
          <p:cNvPr id="1028" name="Picture 4" descr="See the source image">
            <a:extLst>
              <a:ext uri="{FF2B5EF4-FFF2-40B4-BE49-F238E27FC236}">
                <a16:creationId xmlns:a16="http://schemas.microsoft.com/office/drawing/2014/main" id="{473B8123-24E5-43D4-8C3E-CC7573FC34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0532" y="3560026"/>
            <a:ext cx="443304" cy="476995"/>
          </a:xfrm>
          <a:prstGeom prst="rect">
            <a:avLst/>
          </a:prstGeom>
          <a:noFill/>
          <a:extLst>
            <a:ext uri="{909E8E84-426E-40DD-AFC4-6F175D3DCCD1}">
              <a14:hiddenFill xmlns:a14="http://schemas.microsoft.com/office/drawing/2010/main">
                <a:solidFill>
                  <a:srgbClr val="FFFFFF"/>
                </a:solidFill>
              </a14:hiddenFill>
            </a:ext>
          </a:extLst>
        </p:spPr>
      </p:pic>
      <p:sp>
        <p:nvSpPr>
          <p:cNvPr id="275" name="TextBox 274">
            <a:extLst>
              <a:ext uri="{FF2B5EF4-FFF2-40B4-BE49-F238E27FC236}">
                <a16:creationId xmlns:a16="http://schemas.microsoft.com/office/drawing/2014/main" id="{67AB29DF-43A3-4B9C-8BA1-DF511516643F}"/>
              </a:ext>
            </a:extLst>
          </p:cNvPr>
          <p:cNvSpPr txBox="1"/>
          <p:nvPr/>
        </p:nvSpPr>
        <p:spPr>
          <a:xfrm>
            <a:off x="6721770" y="2220151"/>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278" name="Picture 4" descr="See the source image">
            <a:extLst>
              <a:ext uri="{FF2B5EF4-FFF2-40B4-BE49-F238E27FC236}">
                <a16:creationId xmlns:a16="http://schemas.microsoft.com/office/drawing/2014/main" id="{84CDAC6A-F5D0-4EDF-8931-F9520B66630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28792" y="1778190"/>
            <a:ext cx="443304" cy="476995"/>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271">
            <a:extLst>
              <a:ext uri="{FF2B5EF4-FFF2-40B4-BE49-F238E27FC236}">
                <a16:creationId xmlns:a16="http://schemas.microsoft.com/office/drawing/2014/main" id="{D24219A7-28A8-4D88-A107-3492D2F6D2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52512" y="1736489"/>
            <a:ext cx="583580" cy="583580"/>
          </a:xfrm>
          <a:prstGeom prst="rect">
            <a:avLst/>
          </a:prstGeom>
        </p:spPr>
      </p:pic>
      <p:grpSp>
        <p:nvGrpSpPr>
          <p:cNvPr id="280" name="Group 279">
            <a:extLst>
              <a:ext uri="{FF2B5EF4-FFF2-40B4-BE49-F238E27FC236}">
                <a16:creationId xmlns:a16="http://schemas.microsoft.com/office/drawing/2014/main" id="{3E9E1D8B-724A-4BB1-A513-AD5EE06F98B6}"/>
              </a:ext>
            </a:extLst>
          </p:cNvPr>
          <p:cNvGrpSpPr/>
          <p:nvPr/>
        </p:nvGrpSpPr>
        <p:grpSpPr>
          <a:xfrm>
            <a:off x="4851225" y="1782934"/>
            <a:ext cx="860844" cy="1053488"/>
            <a:chOff x="4519029" y="3575068"/>
            <a:chExt cx="860844" cy="1053488"/>
          </a:xfrm>
        </p:grpSpPr>
        <p:sp>
          <p:nvSpPr>
            <p:cNvPr id="281" name="TextBox 280">
              <a:extLst>
                <a:ext uri="{FF2B5EF4-FFF2-40B4-BE49-F238E27FC236}">
                  <a16:creationId xmlns:a16="http://schemas.microsoft.com/office/drawing/2014/main" id="{4EB9871C-8317-40E2-9261-EA438023E028}"/>
                </a:ext>
              </a:extLst>
            </p:cNvPr>
            <p:cNvSpPr txBox="1"/>
            <p:nvPr/>
          </p:nvSpPr>
          <p:spPr>
            <a:xfrm>
              <a:off x="4519029" y="3923564"/>
              <a:ext cx="86084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(Spark Pool)</a:t>
              </a:r>
            </a:p>
          </p:txBody>
        </p:sp>
        <p:pic>
          <p:nvPicPr>
            <p:cNvPr id="282" name="Picture 2" descr="See the source image">
              <a:extLst>
                <a:ext uri="{FF2B5EF4-FFF2-40B4-BE49-F238E27FC236}">
                  <a16:creationId xmlns:a16="http://schemas.microsoft.com/office/drawing/2014/main" id="{319BCA29-11ED-465F-B1DA-59C004387BD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a:extLst>
              <a:ext uri="{FF2B5EF4-FFF2-40B4-BE49-F238E27FC236}">
                <a16:creationId xmlns:a16="http://schemas.microsoft.com/office/drawing/2014/main" id="{2A5F7D6B-378C-4B83-8730-95F3C58BE759}"/>
              </a:ext>
            </a:extLst>
          </p:cNvPr>
          <p:cNvGrpSpPr/>
          <p:nvPr/>
        </p:nvGrpSpPr>
        <p:grpSpPr>
          <a:xfrm>
            <a:off x="9292965" y="3610189"/>
            <a:ext cx="860844" cy="1053488"/>
            <a:chOff x="4519029" y="3575068"/>
            <a:chExt cx="860844" cy="1053488"/>
          </a:xfrm>
        </p:grpSpPr>
        <p:sp>
          <p:nvSpPr>
            <p:cNvPr id="294" name="TextBox 293">
              <a:extLst>
                <a:ext uri="{FF2B5EF4-FFF2-40B4-BE49-F238E27FC236}">
                  <a16:creationId xmlns:a16="http://schemas.microsoft.com/office/drawing/2014/main" id="{C87AA61C-755C-421E-87D2-1D2412F46C62}"/>
                </a:ext>
              </a:extLst>
            </p:cNvPr>
            <p:cNvSpPr txBox="1"/>
            <p:nvPr/>
          </p:nvSpPr>
          <p:spPr>
            <a:xfrm>
              <a:off x="4519029" y="3923564"/>
              <a:ext cx="86084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(SQL Pool)</a:t>
              </a:r>
            </a:p>
          </p:txBody>
        </p:sp>
        <p:pic>
          <p:nvPicPr>
            <p:cNvPr id="297" name="Picture 2" descr="See the source image">
              <a:extLst>
                <a:ext uri="{FF2B5EF4-FFF2-40B4-BE49-F238E27FC236}">
                  <a16:creationId xmlns:a16="http://schemas.microsoft.com/office/drawing/2014/main" id="{0F3EF538-9367-4561-85AB-7857FE0EE0C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4" name="Group 303">
            <a:extLst>
              <a:ext uri="{FF2B5EF4-FFF2-40B4-BE49-F238E27FC236}">
                <a16:creationId xmlns:a16="http://schemas.microsoft.com/office/drawing/2014/main" id="{78B97738-414D-409F-9E39-E4397F335D61}"/>
              </a:ext>
            </a:extLst>
          </p:cNvPr>
          <p:cNvGrpSpPr/>
          <p:nvPr/>
        </p:nvGrpSpPr>
        <p:grpSpPr>
          <a:xfrm>
            <a:off x="7839400" y="5174636"/>
            <a:ext cx="860844" cy="1053488"/>
            <a:chOff x="4519029" y="3575068"/>
            <a:chExt cx="860844" cy="1053488"/>
          </a:xfrm>
        </p:grpSpPr>
        <p:sp>
          <p:nvSpPr>
            <p:cNvPr id="311" name="TextBox 310">
              <a:extLst>
                <a:ext uri="{FF2B5EF4-FFF2-40B4-BE49-F238E27FC236}">
                  <a16:creationId xmlns:a16="http://schemas.microsoft.com/office/drawing/2014/main" id="{A50D6FAE-A530-46C8-9B65-23A9615FDE75}"/>
                </a:ext>
              </a:extLst>
            </p:cNvPr>
            <p:cNvSpPr txBox="1"/>
            <p:nvPr/>
          </p:nvSpPr>
          <p:spPr>
            <a:xfrm>
              <a:off x="4519029" y="3923564"/>
              <a:ext cx="86084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(SQL Pool)</a:t>
              </a:r>
            </a:p>
          </p:txBody>
        </p:sp>
        <p:pic>
          <p:nvPicPr>
            <p:cNvPr id="322" name="Picture 2" descr="See the source image">
              <a:extLst>
                <a:ext uri="{FF2B5EF4-FFF2-40B4-BE49-F238E27FC236}">
                  <a16:creationId xmlns:a16="http://schemas.microsoft.com/office/drawing/2014/main" id="{C780BB66-8A20-4B7E-87A6-D597D382904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3" name="Group 322">
            <a:extLst>
              <a:ext uri="{FF2B5EF4-FFF2-40B4-BE49-F238E27FC236}">
                <a16:creationId xmlns:a16="http://schemas.microsoft.com/office/drawing/2014/main" id="{762E29EA-22B1-4651-9A4E-41D19BFB20D4}"/>
              </a:ext>
            </a:extLst>
          </p:cNvPr>
          <p:cNvGrpSpPr/>
          <p:nvPr/>
        </p:nvGrpSpPr>
        <p:grpSpPr>
          <a:xfrm>
            <a:off x="4563041" y="3599884"/>
            <a:ext cx="860844" cy="893905"/>
            <a:chOff x="4563041" y="3599884"/>
            <a:chExt cx="860844" cy="893905"/>
          </a:xfrm>
        </p:grpSpPr>
        <p:sp>
          <p:nvSpPr>
            <p:cNvPr id="324" name="TextBox 323">
              <a:extLst>
                <a:ext uri="{FF2B5EF4-FFF2-40B4-BE49-F238E27FC236}">
                  <a16:creationId xmlns:a16="http://schemas.microsoft.com/office/drawing/2014/main" id="{3EF24055-DC1D-4126-84D8-2E2661AF262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2" name="Group 331">
              <a:extLst>
                <a:ext uri="{FF2B5EF4-FFF2-40B4-BE49-F238E27FC236}">
                  <a16:creationId xmlns:a16="http://schemas.microsoft.com/office/drawing/2014/main" id="{84E906D4-B37A-45FE-8854-429F77F26DD2}"/>
                </a:ext>
              </a:extLst>
            </p:cNvPr>
            <p:cNvGrpSpPr>
              <a:grpSpLocks noChangeAspect="1"/>
            </p:cNvGrpSpPr>
            <p:nvPr/>
          </p:nvGrpSpPr>
          <p:grpSpPr>
            <a:xfrm>
              <a:off x="4815055" y="3599884"/>
              <a:ext cx="359070" cy="475488"/>
              <a:chOff x="6372224" y="3082295"/>
              <a:chExt cx="1533525" cy="2030732"/>
            </a:xfrm>
          </p:grpSpPr>
          <p:sp>
            <p:nvSpPr>
              <p:cNvPr id="344" name="Freeform: Shape 343">
                <a:extLst>
                  <a:ext uri="{FF2B5EF4-FFF2-40B4-BE49-F238E27FC236}">
                    <a16:creationId xmlns:a16="http://schemas.microsoft.com/office/drawing/2014/main" id="{2FDA9109-7B0C-4132-9A86-3EBBF083BE1E}"/>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dirty="0"/>
              </a:p>
            </p:txBody>
          </p:sp>
          <p:sp>
            <p:nvSpPr>
              <p:cNvPr id="345" name="Freeform: Shape 344">
                <a:extLst>
                  <a:ext uri="{FF2B5EF4-FFF2-40B4-BE49-F238E27FC236}">
                    <a16:creationId xmlns:a16="http://schemas.microsoft.com/office/drawing/2014/main" id="{5ADBE44C-EFAE-43C8-A347-1B8D13C1F35F}"/>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dirty="0"/>
              </a:p>
            </p:txBody>
          </p:sp>
          <p:sp>
            <p:nvSpPr>
              <p:cNvPr id="347" name="Freeform: Shape 346">
                <a:extLst>
                  <a:ext uri="{FF2B5EF4-FFF2-40B4-BE49-F238E27FC236}">
                    <a16:creationId xmlns:a16="http://schemas.microsoft.com/office/drawing/2014/main" id="{C0958F15-8245-43C5-A5C0-83EE9C456071}"/>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dirty="0"/>
              </a:p>
            </p:txBody>
          </p:sp>
          <p:sp>
            <p:nvSpPr>
              <p:cNvPr id="353" name="Freeform: Shape 352">
                <a:extLst>
                  <a:ext uri="{FF2B5EF4-FFF2-40B4-BE49-F238E27FC236}">
                    <a16:creationId xmlns:a16="http://schemas.microsoft.com/office/drawing/2014/main" id="{7751772D-3690-45CA-8BA8-A1DA662A7FE7}"/>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dirty="0"/>
              </a:p>
            </p:txBody>
          </p:sp>
          <p:sp>
            <p:nvSpPr>
              <p:cNvPr id="367" name="Freeform: Shape 366">
                <a:extLst>
                  <a:ext uri="{FF2B5EF4-FFF2-40B4-BE49-F238E27FC236}">
                    <a16:creationId xmlns:a16="http://schemas.microsoft.com/office/drawing/2014/main" id="{327FACCD-2DF1-4004-A31A-43AD116E01EE}"/>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dirty="0"/>
              </a:p>
            </p:txBody>
          </p:sp>
          <p:sp>
            <p:nvSpPr>
              <p:cNvPr id="368" name="Freeform: Shape 367">
                <a:extLst>
                  <a:ext uri="{FF2B5EF4-FFF2-40B4-BE49-F238E27FC236}">
                    <a16:creationId xmlns:a16="http://schemas.microsoft.com/office/drawing/2014/main" id="{8AF026F9-9A99-4C28-8D17-C9B6A6B30F4A}"/>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dirty="0"/>
              </a:p>
            </p:txBody>
          </p:sp>
          <p:sp>
            <p:nvSpPr>
              <p:cNvPr id="369" name="Freeform: Shape 368">
                <a:extLst>
                  <a:ext uri="{FF2B5EF4-FFF2-40B4-BE49-F238E27FC236}">
                    <a16:creationId xmlns:a16="http://schemas.microsoft.com/office/drawing/2014/main" id="{24502FF8-6E37-4AAF-AA56-9D1A7E55D582}"/>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dirty="0"/>
              </a:p>
            </p:txBody>
          </p:sp>
          <p:sp>
            <p:nvSpPr>
              <p:cNvPr id="370" name="Freeform: Shape 369">
                <a:extLst>
                  <a:ext uri="{FF2B5EF4-FFF2-40B4-BE49-F238E27FC236}">
                    <a16:creationId xmlns:a16="http://schemas.microsoft.com/office/drawing/2014/main" id="{15294ECB-0109-44DA-847B-F8F4CDBC9B9F}"/>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dirty="0"/>
              </a:p>
            </p:txBody>
          </p:sp>
        </p:grpSp>
      </p:grpSp>
      <p:grpSp>
        <p:nvGrpSpPr>
          <p:cNvPr id="245" name="Group 244">
            <a:extLst>
              <a:ext uri="{FF2B5EF4-FFF2-40B4-BE49-F238E27FC236}">
                <a16:creationId xmlns:a16="http://schemas.microsoft.com/office/drawing/2014/main" id="{55C38CB5-BED8-40DD-86F9-F1BC0A7232F3}"/>
              </a:ext>
            </a:extLst>
          </p:cNvPr>
          <p:cNvGrpSpPr/>
          <p:nvPr/>
        </p:nvGrpSpPr>
        <p:grpSpPr>
          <a:xfrm>
            <a:off x="2448952" y="5247107"/>
            <a:ext cx="1161434" cy="1053715"/>
            <a:chOff x="4358003" y="3575068"/>
            <a:chExt cx="1161434" cy="1053715"/>
          </a:xfrm>
        </p:grpSpPr>
        <p:sp>
          <p:nvSpPr>
            <p:cNvPr id="270" name="TextBox 269">
              <a:extLst>
                <a:ext uri="{FF2B5EF4-FFF2-40B4-BE49-F238E27FC236}">
                  <a16:creationId xmlns:a16="http://schemas.microsoft.com/office/drawing/2014/main" id="{475D99D3-A63B-465D-9CE7-9E6668D2B159}"/>
                </a:ext>
              </a:extLst>
            </p:cNvPr>
            <p:cNvSpPr txBox="1"/>
            <p:nvPr/>
          </p:nvSpPr>
          <p:spPr>
            <a:xfrm>
              <a:off x="4358003" y="3923791"/>
              <a:ext cx="116143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(Pipelines)</a:t>
              </a:r>
            </a:p>
          </p:txBody>
        </p:sp>
        <p:pic>
          <p:nvPicPr>
            <p:cNvPr id="289" name="Picture 2" descr="See the source image">
              <a:extLst>
                <a:ext uri="{FF2B5EF4-FFF2-40B4-BE49-F238E27FC236}">
                  <a16:creationId xmlns:a16="http://schemas.microsoft.com/office/drawing/2014/main" id="{E7C337E3-6342-4131-994C-85AD56949C6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2846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0466" y="-2675"/>
            <a:ext cx="11655840" cy="899665"/>
          </a:xfrm>
        </p:spPr>
        <p:txBody>
          <a:bodyPr vert="horz" wrap="square" lIns="146304" tIns="91440" rIns="146304" bIns="91440" rtlCol="0" anchor="ctr">
            <a:noAutofit/>
          </a:bodyPr>
          <a:lstStyle/>
          <a:p>
            <a:r>
              <a:rPr lang="en-US" sz="4000" dirty="0">
                <a:solidFill>
                  <a:schemeClr val="tx2"/>
                </a:solidFill>
                <a:cs typeface="Segoe UI Light" charset="0"/>
              </a:rPr>
              <a:t>Model deployment patterns in Azure</a:t>
            </a:r>
            <a:endParaRPr lang="en-US" sz="4000" cap="all" spc="800" dirty="0">
              <a:solidFill>
                <a:srgbClr val="0078D7"/>
              </a:solidFill>
              <a:latin typeface="Segoe UI Light" charset="0"/>
              <a:cs typeface="Segoe UI Light" charset="0"/>
            </a:endParaRPr>
          </a:p>
        </p:txBody>
      </p:sp>
      <p:pic>
        <p:nvPicPr>
          <p:cNvPr id="55" name="Picture 54">
            <a:extLst>
              <a:ext uri="{FF2B5EF4-FFF2-40B4-BE49-F238E27FC236}">
                <a16:creationId xmlns:a16="http://schemas.microsoft.com/office/drawing/2014/main" id="{98807316-3E73-44A0-807B-CBEF2F04CF06}"/>
              </a:ext>
            </a:extLst>
          </p:cNvPr>
          <p:cNvPicPr>
            <a:picLocks noChangeAspect="1"/>
          </p:cNvPicPr>
          <p:nvPr/>
        </p:nvPicPr>
        <p:blipFill>
          <a:blip r:embed="rId3"/>
          <a:stretch>
            <a:fillRect/>
          </a:stretch>
        </p:blipFill>
        <p:spPr>
          <a:xfrm>
            <a:off x="9993359" y="3149448"/>
            <a:ext cx="857889" cy="856043"/>
          </a:xfrm>
          <a:prstGeom prst="rect">
            <a:avLst/>
          </a:prstGeom>
          <a:effectLst>
            <a:outerShdw blurRad="50800" dist="38100" dir="5400000" algn="t" rotWithShape="0">
              <a:prstClr val="black">
                <a:alpha val="40000"/>
              </a:prstClr>
            </a:outerShdw>
          </a:effectLst>
        </p:spPr>
      </p:pic>
      <p:sp>
        <p:nvSpPr>
          <p:cNvPr id="58" name="TextBox 57">
            <a:extLst>
              <a:ext uri="{FF2B5EF4-FFF2-40B4-BE49-F238E27FC236}">
                <a16:creationId xmlns:a16="http://schemas.microsoft.com/office/drawing/2014/main" id="{203D7AD5-A5F2-4240-819A-CB1E09609933}"/>
              </a:ext>
            </a:extLst>
          </p:cNvPr>
          <p:cNvSpPr txBox="1"/>
          <p:nvPr/>
        </p:nvSpPr>
        <p:spPr>
          <a:xfrm>
            <a:off x="9975499" y="3938435"/>
            <a:ext cx="970137" cy="230832"/>
          </a:xfrm>
          <a:prstGeom prst="rect">
            <a:avLst/>
          </a:prstGeom>
        </p:spPr>
        <p:txBody>
          <a:bodyPr wrap="none">
            <a:spAutoFit/>
          </a:bodyPr>
          <a:lstStyle>
            <a:defPPr>
              <a:defRPr lang="en-US"/>
            </a:defPPr>
            <a:lvl1pPr defTabSz="950973">
              <a:defRPr sz="900" kern="0">
                <a:solidFill>
                  <a:schemeClr val="tx1"/>
                </a:solidFill>
                <a:latin typeface="Segoe UI Semibold" panose="020B0702040204020203" pitchFamily="34" charset="0"/>
                <a:ea typeface="MS PGothic" panose="020B0600070205080204" pitchFamily="34" charset="-128"/>
                <a:cs typeface="Segoe UI Semibold" panose="020B07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APPLICATIONS</a:t>
            </a:r>
          </a:p>
        </p:txBody>
      </p:sp>
      <p:sp>
        <p:nvSpPr>
          <p:cNvPr id="177" name="TextBox 176">
            <a:extLst>
              <a:ext uri="{FF2B5EF4-FFF2-40B4-BE49-F238E27FC236}">
                <a16:creationId xmlns:a16="http://schemas.microsoft.com/office/drawing/2014/main" id="{4D236705-EF4D-4F28-93B6-4A797BE346E7}"/>
              </a:ext>
            </a:extLst>
          </p:cNvPr>
          <p:cNvSpPr txBox="1"/>
          <p:nvPr/>
        </p:nvSpPr>
        <p:spPr>
          <a:xfrm>
            <a:off x="70108" y="5454096"/>
            <a:ext cx="1455296" cy="526377"/>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BUSINESS / CUSTOM APPS</a:t>
            </a:r>
          </a:p>
          <a:p>
            <a:r>
              <a:rPr lang="en-US" sz="918" dirty="0">
                <a:solidFill>
                  <a:schemeClr val="tx1"/>
                </a:solidFill>
              </a:rPr>
              <a:t>(STRUCTURED)</a:t>
            </a:r>
          </a:p>
        </p:txBody>
      </p:sp>
      <p:grpSp>
        <p:nvGrpSpPr>
          <p:cNvPr id="178" name="Group 177">
            <a:extLst>
              <a:ext uri="{FF2B5EF4-FFF2-40B4-BE49-F238E27FC236}">
                <a16:creationId xmlns:a16="http://schemas.microsoft.com/office/drawing/2014/main" id="{9E6FD656-A9A7-40EF-9865-7C1508D6D2DF}"/>
              </a:ext>
            </a:extLst>
          </p:cNvPr>
          <p:cNvGrpSpPr/>
          <p:nvPr/>
        </p:nvGrpSpPr>
        <p:grpSpPr>
          <a:xfrm>
            <a:off x="253139" y="5045455"/>
            <a:ext cx="1089234" cy="406914"/>
            <a:chOff x="94228" y="4054674"/>
            <a:chExt cx="1327848" cy="496126"/>
          </a:xfrm>
        </p:grpSpPr>
        <p:grpSp>
          <p:nvGrpSpPr>
            <p:cNvPr id="179" name="Group 178">
              <a:extLst>
                <a:ext uri="{FF2B5EF4-FFF2-40B4-BE49-F238E27FC236}">
                  <a16:creationId xmlns:a16="http://schemas.microsoft.com/office/drawing/2014/main" id="{7B98969B-1E50-4F5E-B5A1-5995B7C7028F}"/>
                </a:ext>
              </a:extLst>
            </p:cNvPr>
            <p:cNvGrpSpPr/>
            <p:nvPr/>
          </p:nvGrpSpPr>
          <p:grpSpPr>
            <a:xfrm>
              <a:off x="94228" y="4054674"/>
              <a:ext cx="565043" cy="490322"/>
              <a:chOff x="582887" y="2608468"/>
              <a:chExt cx="565043" cy="490322"/>
            </a:xfrm>
          </p:grpSpPr>
          <p:grpSp>
            <p:nvGrpSpPr>
              <p:cNvPr id="230" name="Group 229">
                <a:extLst>
                  <a:ext uri="{FF2B5EF4-FFF2-40B4-BE49-F238E27FC236}">
                    <a16:creationId xmlns:a16="http://schemas.microsoft.com/office/drawing/2014/main" id="{F12B881B-9E9F-4BCD-BBB3-7F04C3FD6EEB}"/>
                  </a:ext>
                </a:extLst>
              </p:cNvPr>
              <p:cNvGrpSpPr/>
              <p:nvPr/>
            </p:nvGrpSpPr>
            <p:grpSpPr>
              <a:xfrm>
                <a:off x="582887" y="2608468"/>
                <a:ext cx="565043" cy="490322"/>
                <a:chOff x="-2759707" y="1099472"/>
                <a:chExt cx="7926138" cy="6799719"/>
              </a:xfrm>
            </p:grpSpPr>
            <p:sp>
              <p:nvSpPr>
                <p:cNvPr id="235" name="Rectangle 317">
                  <a:extLst>
                    <a:ext uri="{FF2B5EF4-FFF2-40B4-BE49-F238E27FC236}">
                      <a16:creationId xmlns:a16="http://schemas.microsoft.com/office/drawing/2014/main" id="{7CE73C07-2941-4B13-B703-9BC818B4D53A}"/>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36" name="Rounded Rectangle 439">
                  <a:extLst>
                    <a:ext uri="{FF2B5EF4-FFF2-40B4-BE49-F238E27FC236}">
                      <a16:creationId xmlns:a16="http://schemas.microsoft.com/office/drawing/2014/main" id="{21836CE6-77F5-4562-B74D-A08A3E3F58C0}"/>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D64498A1-1EEC-4261-B298-8133FFF6A6BD}"/>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86A81F7-50AE-435F-B529-60D1B6ED899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sp>
            <p:nvSpPr>
              <p:cNvPr id="231" name="Freeform 5">
                <a:extLst>
                  <a:ext uri="{FF2B5EF4-FFF2-40B4-BE49-F238E27FC236}">
                    <a16:creationId xmlns:a16="http://schemas.microsoft.com/office/drawing/2014/main" id="{7FCE3902-A35C-4072-8316-0129E65FB14C}"/>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2" name="Rectangle 6">
                <a:extLst>
                  <a:ext uri="{FF2B5EF4-FFF2-40B4-BE49-F238E27FC236}">
                    <a16:creationId xmlns:a16="http://schemas.microsoft.com/office/drawing/2014/main" id="{337AB397-EF28-4757-89A6-6DAABDA8E3A7}"/>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3" name="Rectangle 7">
                <a:extLst>
                  <a:ext uri="{FF2B5EF4-FFF2-40B4-BE49-F238E27FC236}">
                    <a16:creationId xmlns:a16="http://schemas.microsoft.com/office/drawing/2014/main" id="{06F67EB1-1CA3-45DE-BDB4-A3BA7D94E996}"/>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sp>
            <p:nvSpPr>
              <p:cNvPr id="234" name="Rectangle 8">
                <a:extLst>
                  <a:ext uri="{FF2B5EF4-FFF2-40B4-BE49-F238E27FC236}">
                    <a16:creationId xmlns:a16="http://schemas.microsoft.com/office/drawing/2014/main" id="{A985B1E2-012B-4534-BFCC-FF4C8E66DA6E}"/>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962" b="0" i="0" u="none" strike="noStrike" kern="0" cap="none" spc="0" normalizeH="0" baseline="0" noProof="0" dirty="0">
                  <a:ln>
                    <a:noFill/>
                  </a:ln>
                  <a:effectLst/>
                  <a:uLnTx/>
                  <a:uFillTx/>
                  <a:latin typeface="Segoe UI Semilight"/>
                  <a:ea typeface="+mn-ea"/>
                  <a:cs typeface="+mn-cs"/>
                </a:endParaRPr>
              </a:p>
            </p:txBody>
          </p:sp>
        </p:grpSp>
        <p:grpSp>
          <p:nvGrpSpPr>
            <p:cNvPr id="180" name="Group 179">
              <a:extLst>
                <a:ext uri="{FF2B5EF4-FFF2-40B4-BE49-F238E27FC236}">
                  <a16:creationId xmlns:a16="http://schemas.microsoft.com/office/drawing/2014/main" id="{D4542DCC-94DB-48AF-8961-05C80AAA396F}"/>
                </a:ext>
              </a:extLst>
            </p:cNvPr>
            <p:cNvGrpSpPr/>
            <p:nvPr/>
          </p:nvGrpSpPr>
          <p:grpSpPr>
            <a:xfrm>
              <a:off x="833546" y="4054674"/>
              <a:ext cx="588530" cy="496126"/>
              <a:chOff x="493618" y="3055549"/>
              <a:chExt cx="716256" cy="603797"/>
            </a:xfrm>
          </p:grpSpPr>
          <p:grpSp>
            <p:nvGrpSpPr>
              <p:cNvPr id="181" name="Group 180">
                <a:extLst>
                  <a:ext uri="{FF2B5EF4-FFF2-40B4-BE49-F238E27FC236}">
                    <a16:creationId xmlns:a16="http://schemas.microsoft.com/office/drawing/2014/main" id="{C84B4AE0-D35E-46D1-9CF4-15600B9DB512}"/>
                  </a:ext>
                </a:extLst>
              </p:cNvPr>
              <p:cNvGrpSpPr/>
              <p:nvPr/>
            </p:nvGrpSpPr>
            <p:grpSpPr>
              <a:xfrm>
                <a:off x="796699" y="3403695"/>
                <a:ext cx="413175" cy="253655"/>
                <a:chOff x="-655566" y="3895060"/>
                <a:chExt cx="761727" cy="430956"/>
              </a:xfrm>
            </p:grpSpPr>
            <p:grpSp>
              <p:nvGrpSpPr>
                <p:cNvPr id="214" name="Group 213">
                  <a:extLst>
                    <a:ext uri="{FF2B5EF4-FFF2-40B4-BE49-F238E27FC236}">
                      <a16:creationId xmlns:a16="http://schemas.microsoft.com/office/drawing/2014/main" id="{7ADB239A-BA36-4EF6-B59D-20BF3F36CFEA}"/>
                    </a:ext>
                  </a:extLst>
                </p:cNvPr>
                <p:cNvGrpSpPr/>
                <p:nvPr/>
              </p:nvGrpSpPr>
              <p:grpSpPr>
                <a:xfrm>
                  <a:off x="-655566" y="3895060"/>
                  <a:ext cx="761727" cy="430956"/>
                  <a:chOff x="10867216" y="6204939"/>
                  <a:chExt cx="791499" cy="447800"/>
                </a:xfrm>
              </p:grpSpPr>
              <p:sp>
                <p:nvSpPr>
                  <p:cNvPr id="223" name="Round Same Side Corner Rectangle 206">
                    <a:extLst>
                      <a:ext uri="{FF2B5EF4-FFF2-40B4-BE49-F238E27FC236}">
                        <a16:creationId xmlns:a16="http://schemas.microsoft.com/office/drawing/2014/main" id="{12256580-291C-465A-804B-290CCD8429BF}"/>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224" name="Group 223">
                    <a:extLst>
                      <a:ext uri="{FF2B5EF4-FFF2-40B4-BE49-F238E27FC236}">
                        <a16:creationId xmlns:a16="http://schemas.microsoft.com/office/drawing/2014/main" id="{A5BB4BFD-8495-4F47-B2EB-96D8F998C62A}"/>
                      </a:ext>
                    </a:extLst>
                  </p:cNvPr>
                  <p:cNvGrpSpPr/>
                  <p:nvPr/>
                </p:nvGrpSpPr>
                <p:grpSpPr>
                  <a:xfrm>
                    <a:off x="10924674" y="6204939"/>
                    <a:ext cx="676584" cy="420187"/>
                    <a:chOff x="10924674" y="6204939"/>
                    <a:chExt cx="676584" cy="420187"/>
                  </a:xfrm>
                </p:grpSpPr>
                <p:grpSp>
                  <p:nvGrpSpPr>
                    <p:cNvPr id="226" name="Group 225">
                      <a:extLst>
                        <a:ext uri="{FF2B5EF4-FFF2-40B4-BE49-F238E27FC236}">
                          <a16:creationId xmlns:a16="http://schemas.microsoft.com/office/drawing/2014/main" id="{A4E4EEDA-540A-4C4B-A0A4-3F92B3489048}"/>
                        </a:ext>
                      </a:extLst>
                    </p:cNvPr>
                    <p:cNvGrpSpPr/>
                    <p:nvPr/>
                  </p:nvGrpSpPr>
                  <p:grpSpPr>
                    <a:xfrm>
                      <a:off x="10924674" y="6204939"/>
                      <a:ext cx="676584" cy="406447"/>
                      <a:chOff x="15402433" y="3770727"/>
                      <a:chExt cx="3379343" cy="2030084"/>
                    </a:xfrm>
                  </p:grpSpPr>
                  <p:sp>
                    <p:nvSpPr>
                      <p:cNvPr id="228" name="Round Same Side Corner Rectangle 211">
                        <a:extLst>
                          <a:ext uri="{FF2B5EF4-FFF2-40B4-BE49-F238E27FC236}">
                            <a16:creationId xmlns:a16="http://schemas.microsoft.com/office/drawing/2014/main" id="{61827964-2D90-4126-B282-6271441BDDD7}"/>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6F897DAE-3036-4218-8E85-D3B04F20AE1F}"/>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sp>
                  <p:nvSpPr>
                    <p:cNvPr id="227" name="Round Same Side Corner Rectangle 210">
                      <a:extLst>
                        <a:ext uri="{FF2B5EF4-FFF2-40B4-BE49-F238E27FC236}">
                          <a16:creationId xmlns:a16="http://schemas.microsoft.com/office/drawing/2014/main" id="{BCB492EB-3948-4F11-BD7A-C39032AD4368}"/>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sp>
                <p:nvSpPr>
                  <p:cNvPr id="225" name="Round Same Side Corner Rectangle 139">
                    <a:extLst>
                      <a:ext uri="{FF2B5EF4-FFF2-40B4-BE49-F238E27FC236}">
                        <a16:creationId xmlns:a16="http://schemas.microsoft.com/office/drawing/2014/main" id="{C94854D6-1D56-4CB7-88DC-317D6B23A515}"/>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nvGrpSpPr>
                <p:cNvPr id="215" name="Group 214">
                  <a:extLst>
                    <a:ext uri="{FF2B5EF4-FFF2-40B4-BE49-F238E27FC236}">
                      <a16:creationId xmlns:a16="http://schemas.microsoft.com/office/drawing/2014/main" id="{442446A8-6A35-4DB4-A879-835FC56FBC87}"/>
                    </a:ext>
                  </a:extLst>
                </p:cNvPr>
                <p:cNvGrpSpPr/>
                <p:nvPr/>
              </p:nvGrpSpPr>
              <p:grpSpPr>
                <a:xfrm>
                  <a:off x="-571796" y="3917872"/>
                  <a:ext cx="588901" cy="343249"/>
                  <a:chOff x="11780774" y="6292409"/>
                  <a:chExt cx="518383" cy="373899"/>
                </a:xfrm>
              </p:grpSpPr>
              <p:sp>
                <p:nvSpPr>
                  <p:cNvPr id="216" name="Rectangle 215">
                    <a:extLst>
                      <a:ext uri="{FF2B5EF4-FFF2-40B4-BE49-F238E27FC236}">
                        <a16:creationId xmlns:a16="http://schemas.microsoft.com/office/drawing/2014/main" id="{FCFC763A-571B-4DF7-A6B5-4122DA4DBB37}"/>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398019F-DEB3-44D8-80A7-AD3217CDC014}"/>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9F7EB742-166D-4623-BF4B-3469AAB542C4}"/>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B2DB9374-42C3-4A97-84DF-529144110812}"/>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20" name="Rounded Rectangle 203">
                    <a:extLst>
                      <a:ext uri="{FF2B5EF4-FFF2-40B4-BE49-F238E27FC236}">
                        <a16:creationId xmlns:a16="http://schemas.microsoft.com/office/drawing/2014/main" id="{8409AC0D-AFDB-4F8A-9EBE-211DFBC7D638}"/>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21" name="Rounded Rectangle 204">
                    <a:extLst>
                      <a:ext uri="{FF2B5EF4-FFF2-40B4-BE49-F238E27FC236}">
                        <a16:creationId xmlns:a16="http://schemas.microsoft.com/office/drawing/2014/main" id="{EE6AB043-BF8B-4FE6-B3CF-978830C5E1C4}"/>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22" name="Rounded Rectangle 205">
                    <a:extLst>
                      <a:ext uri="{FF2B5EF4-FFF2-40B4-BE49-F238E27FC236}">
                        <a16:creationId xmlns:a16="http://schemas.microsoft.com/office/drawing/2014/main" id="{B2F309C5-15E7-49C8-A1F9-D0F1A287DCB2}"/>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6BB7F357-2F5E-4C7B-BC2A-54F3089D6B38}"/>
                  </a:ext>
                </a:extLst>
              </p:cNvPr>
              <p:cNvGrpSpPr/>
              <p:nvPr/>
            </p:nvGrpSpPr>
            <p:grpSpPr>
              <a:xfrm>
                <a:off x="959876" y="3055549"/>
                <a:ext cx="217476" cy="328226"/>
                <a:chOff x="-296232" y="3492549"/>
                <a:chExt cx="211588" cy="319338"/>
              </a:xfrm>
            </p:grpSpPr>
            <p:sp>
              <p:nvSpPr>
                <p:cNvPr id="204" name="Rounded Rectangle 182">
                  <a:extLst>
                    <a:ext uri="{FF2B5EF4-FFF2-40B4-BE49-F238E27FC236}">
                      <a16:creationId xmlns:a16="http://schemas.microsoft.com/office/drawing/2014/main" id="{1380E11E-AFCA-4BD1-9A41-A0F9B0CD05B3}"/>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dirty="0">
                    <a:solidFill>
                      <a:schemeClr val="tx1"/>
                    </a:solidFill>
                    <a:ea typeface="Segoe UI" pitchFamily="34" charset="0"/>
                    <a:cs typeface="Segoe UI" pitchFamily="34" charset="0"/>
                  </a:endParaRPr>
                </a:p>
              </p:txBody>
            </p:sp>
            <p:sp>
              <p:nvSpPr>
                <p:cNvPr id="205" name="Oval 204">
                  <a:extLst>
                    <a:ext uri="{FF2B5EF4-FFF2-40B4-BE49-F238E27FC236}">
                      <a16:creationId xmlns:a16="http://schemas.microsoft.com/office/drawing/2014/main" id="{D21E6F66-7051-492F-95E3-B2C0B75EA5D2}"/>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06" name="Rounded Rectangle 184">
                  <a:extLst>
                    <a:ext uri="{FF2B5EF4-FFF2-40B4-BE49-F238E27FC236}">
                      <a16:creationId xmlns:a16="http://schemas.microsoft.com/office/drawing/2014/main" id="{68B69180-2FC1-4B27-A162-B792CEBEABA4}"/>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grpSp>
              <p:nvGrpSpPr>
                <p:cNvPr id="207" name="Group 206">
                  <a:extLst>
                    <a:ext uri="{FF2B5EF4-FFF2-40B4-BE49-F238E27FC236}">
                      <a16:creationId xmlns:a16="http://schemas.microsoft.com/office/drawing/2014/main" id="{30226448-0572-4F2D-9ECF-E654E53DA2B6}"/>
                    </a:ext>
                  </a:extLst>
                </p:cNvPr>
                <p:cNvGrpSpPr/>
                <p:nvPr/>
              </p:nvGrpSpPr>
              <p:grpSpPr>
                <a:xfrm>
                  <a:off x="-267082" y="3531358"/>
                  <a:ext cx="152122" cy="225695"/>
                  <a:chOff x="11279466" y="5630123"/>
                  <a:chExt cx="137117" cy="225695"/>
                </a:xfrm>
              </p:grpSpPr>
              <p:sp>
                <p:nvSpPr>
                  <p:cNvPr id="208" name="Rectangle 207">
                    <a:extLst>
                      <a:ext uri="{FF2B5EF4-FFF2-40B4-BE49-F238E27FC236}">
                        <a16:creationId xmlns:a16="http://schemas.microsoft.com/office/drawing/2014/main" id="{D79D204B-E2E8-47D9-9167-28849566D17A}"/>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217651FC-2C24-44E1-A34D-9073E5731AFC}"/>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0" name="Rounded Rectangle 195">
                    <a:extLst>
                      <a:ext uri="{FF2B5EF4-FFF2-40B4-BE49-F238E27FC236}">
                        <a16:creationId xmlns:a16="http://schemas.microsoft.com/office/drawing/2014/main" id="{3F8D0956-BE70-47EE-805D-5737F5F76913}"/>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1" name="Rounded Rectangle 196">
                    <a:extLst>
                      <a:ext uri="{FF2B5EF4-FFF2-40B4-BE49-F238E27FC236}">
                        <a16:creationId xmlns:a16="http://schemas.microsoft.com/office/drawing/2014/main" id="{109E07F1-443A-440B-B787-618EC37FE410}"/>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2" name="Rounded Rectangle 197">
                    <a:extLst>
                      <a:ext uri="{FF2B5EF4-FFF2-40B4-BE49-F238E27FC236}">
                        <a16:creationId xmlns:a16="http://schemas.microsoft.com/office/drawing/2014/main" id="{E7A0253A-CC31-4C97-9AE2-23BF35C5BF9A}"/>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13" name="Rounded Rectangle 198">
                    <a:extLst>
                      <a:ext uri="{FF2B5EF4-FFF2-40B4-BE49-F238E27FC236}">
                        <a16:creationId xmlns:a16="http://schemas.microsoft.com/office/drawing/2014/main" id="{A84ED50B-6953-4C86-A2E0-C37360B3127C}"/>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F10B5090-6A83-414B-B259-C5EB5B8D668B}"/>
                  </a:ext>
                </a:extLst>
              </p:cNvPr>
              <p:cNvGrpSpPr/>
              <p:nvPr/>
            </p:nvGrpSpPr>
            <p:grpSpPr>
              <a:xfrm>
                <a:off x="505834" y="3069727"/>
                <a:ext cx="408640" cy="294744"/>
                <a:chOff x="505834" y="3069727"/>
                <a:chExt cx="408640" cy="294744"/>
              </a:xfrm>
            </p:grpSpPr>
            <p:sp>
              <p:nvSpPr>
                <p:cNvPr id="197" name="Rectangle 196">
                  <a:extLst>
                    <a:ext uri="{FF2B5EF4-FFF2-40B4-BE49-F238E27FC236}">
                      <a16:creationId xmlns:a16="http://schemas.microsoft.com/office/drawing/2014/main" id="{6D125FB6-D10B-4A57-90DB-86ED22D10AD9}"/>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8ECCFF3B-349D-4939-9AA0-7EAB428C96C5}"/>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4184E5E4-B8DD-468E-B71A-BE0157DEC36A}"/>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A7700354-3992-46F1-AFE3-0034CA1915CD}"/>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01" name="Rounded Rectangle 176">
                  <a:extLst>
                    <a:ext uri="{FF2B5EF4-FFF2-40B4-BE49-F238E27FC236}">
                      <a16:creationId xmlns:a16="http://schemas.microsoft.com/office/drawing/2014/main" id="{9425BE60-6C76-403B-B4CC-4E04337816FA}"/>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02" name="Rounded Rectangle 177">
                  <a:extLst>
                    <a:ext uri="{FF2B5EF4-FFF2-40B4-BE49-F238E27FC236}">
                      <a16:creationId xmlns:a16="http://schemas.microsoft.com/office/drawing/2014/main" id="{01087234-F9B4-4C2E-8789-3A5061CE708F}"/>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03" name="Rounded Rectangle 178">
                  <a:extLst>
                    <a:ext uri="{FF2B5EF4-FFF2-40B4-BE49-F238E27FC236}">
                      <a16:creationId xmlns:a16="http://schemas.microsoft.com/office/drawing/2014/main" id="{B4ED0FB6-BD04-4429-91DF-8F917926782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sp>
            <p:nvSpPr>
              <p:cNvPr id="184" name="Freeform 179">
                <a:extLst>
                  <a:ext uri="{FF2B5EF4-FFF2-40B4-BE49-F238E27FC236}">
                    <a16:creationId xmlns:a16="http://schemas.microsoft.com/office/drawing/2014/main" id="{D887E556-E592-4D33-83D6-0A9083556ED6}"/>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185" name="Group 184">
                <a:extLst>
                  <a:ext uri="{FF2B5EF4-FFF2-40B4-BE49-F238E27FC236}">
                    <a16:creationId xmlns:a16="http://schemas.microsoft.com/office/drawing/2014/main" id="{4BA7A086-C46A-4016-BFE6-DE4EAE4B40C5}"/>
                  </a:ext>
                </a:extLst>
              </p:cNvPr>
              <p:cNvGrpSpPr/>
              <p:nvPr/>
            </p:nvGrpSpPr>
            <p:grpSpPr>
              <a:xfrm>
                <a:off x="501923" y="3414781"/>
                <a:ext cx="268776" cy="244565"/>
                <a:chOff x="501923" y="3414781"/>
                <a:chExt cx="268776" cy="244565"/>
              </a:xfrm>
            </p:grpSpPr>
            <p:sp>
              <p:nvSpPr>
                <p:cNvPr id="186" name="Rounded Rectangle 182">
                  <a:extLst>
                    <a:ext uri="{FF2B5EF4-FFF2-40B4-BE49-F238E27FC236}">
                      <a16:creationId xmlns:a16="http://schemas.microsoft.com/office/drawing/2014/main" id="{10C471B9-AC35-442A-9D11-A45D88181E62}"/>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50557" fontAlgn="base">
                    <a:spcBef>
                      <a:spcPct val="0"/>
                    </a:spcBef>
                    <a:spcAft>
                      <a:spcPct val="0"/>
                    </a:spcAft>
                  </a:pPr>
                  <a:endParaRPr lang="en-US" sz="1872" kern="0" spc="-52" dirty="0">
                    <a:solidFill>
                      <a:schemeClr val="tx1"/>
                    </a:solidFill>
                    <a:ea typeface="Segoe UI" pitchFamily="34" charset="0"/>
                    <a:cs typeface="Segoe UI" pitchFamily="34" charset="0"/>
                  </a:endParaRPr>
                </a:p>
              </p:txBody>
            </p:sp>
            <p:sp>
              <p:nvSpPr>
                <p:cNvPr id="187" name="Oval 186">
                  <a:extLst>
                    <a:ext uri="{FF2B5EF4-FFF2-40B4-BE49-F238E27FC236}">
                      <a16:creationId xmlns:a16="http://schemas.microsoft.com/office/drawing/2014/main" id="{36906698-82FC-4020-BEEA-FCA7CC996EAA}"/>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188" name="Rounded Rectangle 184">
                  <a:extLst>
                    <a:ext uri="{FF2B5EF4-FFF2-40B4-BE49-F238E27FC236}">
                      <a16:creationId xmlns:a16="http://schemas.microsoft.com/office/drawing/2014/main" id="{5379963B-C3E3-4B57-96E4-D2C9099FC946}"/>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grpSp>
              <p:nvGrpSpPr>
                <p:cNvPr id="189" name="Group 188">
                  <a:extLst>
                    <a:ext uri="{FF2B5EF4-FFF2-40B4-BE49-F238E27FC236}">
                      <a16:creationId xmlns:a16="http://schemas.microsoft.com/office/drawing/2014/main" id="{978007E5-87FD-4241-9733-D05BEEC91D9F}"/>
                    </a:ext>
                  </a:extLst>
                </p:cNvPr>
                <p:cNvGrpSpPr/>
                <p:nvPr/>
              </p:nvGrpSpPr>
              <p:grpSpPr>
                <a:xfrm>
                  <a:off x="518311" y="3459175"/>
                  <a:ext cx="235999" cy="157484"/>
                  <a:chOff x="505834" y="3069727"/>
                  <a:chExt cx="408640" cy="294744"/>
                </a:xfrm>
              </p:grpSpPr>
              <p:sp>
                <p:nvSpPr>
                  <p:cNvPr id="190" name="Rectangle 189">
                    <a:extLst>
                      <a:ext uri="{FF2B5EF4-FFF2-40B4-BE49-F238E27FC236}">
                        <a16:creationId xmlns:a16="http://schemas.microsoft.com/office/drawing/2014/main" id="{58264EF5-EE0E-4E19-B758-FE899E1D5157}"/>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DBC428E6-3620-44FE-9DF1-C128F6D683E6}"/>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E6099752-7E4C-43AF-91B6-8F61D94D46E6}"/>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64D8C471-A9FF-4B48-B310-B9A835ED60CB}"/>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4" name="Rounded Rectangle 176">
                    <a:extLst>
                      <a:ext uri="{FF2B5EF4-FFF2-40B4-BE49-F238E27FC236}">
                        <a16:creationId xmlns:a16="http://schemas.microsoft.com/office/drawing/2014/main" id="{3E580338-B6E1-4476-9966-698AF6CFCB19}"/>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5" name="Rounded Rectangle 177">
                    <a:extLst>
                      <a:ext uri="{FF2B5EF4-FFF2-40B4-BE49-F238E27FC236}">
                        <a16:creationId xmlns:a16="http://schemas.microsoft.com/office/drawing/2014/main" id="{1E899850-29EA-4124-94DF-18637CAF95D6}"/>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196" name="Rounded Rectangle 178">
                    <a:extLst>
                      <a:ext uri="{FF2B5EF4-FFF2-40B4-BE49-F238E27FC236}">
                        <a16:creationId xmlns:a16="http://schemas.microsoft.com/office/drawing/2014/main" id="{43608128-67AC-4A2A-8733-5BBC4414AB6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grpSp>
      </p:grpSp>
      <p:sp>
        <p:nvSpPr>
          <p:cNvPr id="240" name="TextBox 239">
            <a:extLst>
              <a:ext uri="{FF2B5EF4-FFF2-40B4-BE49-F238E27FC236}">
                <a16:creationId xmlns:a16="http://schemas.microsoft.com/office/drawing/2014/main" id="{C4413F1F-7B53-41AB-A0ED-21C3EB42455D}"/>
              </a:ext>
            </a:extLst>
          </p:cNvPr>
          <p:cNvSpPr txBox="1"/>
          <p:nvPr/>
        </p:nvSpPr>
        <p:spPr>
          <a:xfrm>
            <a:off x="45431" y="3955496"/>
            <a:ext cx="1504650" cy="374846"/>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18" dirty="0">
                <a:solidFill>
                  <a:schemeClr val="tx1"/>
                </a:solidFill>
              </a:rPr>
              <a:t>LOGS, FILES AND MEDIA</a:t>
            </a:r>
            <a:br>
              <a:rPr lang="en-US" sz="918" dirty="0">
                <a:solidFill>
                  <a:schemeClr val="tx1"/>
                </a:solidFill>
              </a:rPr>
            </a:br>
            <a:r>
              <a:rPr lang="en-US" sz="918" dirty="0">
                <a:solidFill>
                  <a:schemeClr val="tx1"/>
                </a:solidFill>
              </a:rPr>
              <a:t>(UNSTRUCTURED)</a:t>
            </a:r>
          </a:p>
        </p:txBody>
      </p:sp>
      <p:grpSp>
        <p:nvGrpSpPr>
          <p:cNvPr id="241" name="Group 240">
            <a:extLst>
              <a:ext uri="{FF2B5EF4-FFF2-40B4-BE49-F238E27FC236}">
                <a16:creationId xmlns:a16="http://schemas.microsoft.com/office/drawing/2014/main" id="{F07D2C17-2F3A-4401-9ADD-6BAE997387D1}"/>
              </a:ext>
            </a:extLst>
          </p:cNvPr>
          <p:cNvGrpSpPr/>
          <p:nvPr/>
        </p:nvGrpSpPr>
        <p:grpSpPr>
          <a:xfrm>
            <a:off x="216359" y="3589749"/>
            <a:ext cx="1162794" cy="318190"/>
            <a:chOff x="149010" y="2104220"/>
            <a:chExt cx="1139936" cy="311980"/>
          </a:xfrm>
        </p:grpSpPr>
        <p:pic>
          <p:nvPicPr>
            <p:cNvPr id="242" name="Graphic 241">
              <a:extLst>
                <a:ext uri="{FF2B5EF4-FFF2-40B4-BE49-F238E27FC236}">
                  <a16:creationId xmlns:a16="http://schemas.microsoft.com/office/drawing/2014/main" id="{26057706-BB7D-4F42-AFD5-E771BE03D3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010" y="2124261"/>
              <a:ext cx="271899" cy="271899"/>
            </a:xfrm>
            <a:prstGeom prst="rect">
              <a:avLst/>
            </a:prstGeom>
          </p:spPr>
        </p:pic>
        <p:sp>
          <p:nvSpPr>
            <p:cNvPr id="243" name="Freeform: Shape 242">
              <a:extLst>
                <a:ext uri="{FF2B5EF4-FFF2-40B4-BE49-F238E27FC236}">
                  <a16:creationId xmlns:a16="http://schemas.microsoft.com/office/drawing/2014/main" id="{FB48BA59-9EF4-431F-9850-65C0F8283E11}"/>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36" dirty="0">
                  <a:solidFill>
                    <a:schemeClr val="tx1"/>
                  </a:solidFill>
                </a:rPr>
                <a:t>r</a:t>
              </a:r>
            </a:p>
          </p:txBody>
        </p:sp>
        <p:pic>
          <p:nvPicPr>
            <p:cNvPr id="244" name="Picture 243">
              <a:extLst>
                <a:ext uri="{FF2B5EF4-FFF2-40B4-BE49-F238E27FC236}">
                  <a16:creationId xmlns:a16="http://schemas.microsoft.com/office/drawing/2014/main" id="{42574077-5929-4B3E-B7B6-2F9BC511B0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sp>
        <p:nvSpPr>
          <p:cNvPr id="246" name="TextBox 245">
            <a:extLst>
              <a:ext uri="{FF2B5EF4-FFF2-40B4-BE49-F238E27FC236}">
                <a16:creationId xmlns:a16="http://schemas.microsoft.com/office/drawing/2014/main" id="{E88E97F0-91D0-450C-ABD1-D31E400A51E1}"/>
              </a:ext>
            </a:extLst>
          </p:cNvPr>
          <p:cNvSpPr txBox="1"/>
          <p:nvPr/>
        </p:nvSpPr>
        <p:spPr>
          <a:xfrm>
            <a:off x="260139" y="2531182"/>
            <a:ext cx="1108957" cy="350264"/>
          </a:xfrm>
          <a:prstGeom prst="rect">
            <a:avLst/>
          </a:prstGeom>
          <a:noFill/>
        </p:spPr>
        <p:txBody>
          <a:bodyPr wrap="none" lIns="91440" tIns="45720" rIns="91440" bIns="45720" rtlCol="0">
            <a:spAutoFit/>
          </a:bodyPr>
          <a:lstStyle/>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51156">
              <a:defRPr/>
            </a:pPr>
            <a:r>
              <a:rPr lang="en-US" sz="816" kern="0" dirty="0">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247" name="Group 246">
            <a:extLst>
              <a:ext uri="{FF2B5EF4-FFF2-40B4-BE49-F238E27FC236}">
                <a16:creationId xmlns:a16="http://schemas.microsoft.com/office/drawing/2014/main" id="{B2A1308C-192C-482E-A60D-E0C1C6DFF2C6}"/>
              </a:ext>
            </a:extLst>
          </p:cNvPr>
          <p:cNvGrpSpPr/>
          <p:nvPr/>
        </p:nvGrpSpPr>
        <p:grpSpPr>
          <a:xfrm>
            <a:off x="543391" y="2057813"/>
            <a:ext cx="675110" cy="476324"/>
            <a:chOff x="490076" y="4279014"/>
            <a:chExt cx="903210" cy="637350"/>
          </a:xfrm>
        </p:grpSpPr>
        <p:grpSp>
          <p:nvGrpSpPr>
            <p:cNvPr id="249" name="Group 248">
              <a:extLst>
                <a:ext uri="{FF2B5EF4-FFF2-40B4-BE49-F238E27FC236}">
                  <a16:creationId xmlns:a16="http://schemas.microsoft.com/office/drawing/2014/main" id="{234AF7D0-854A-4022-84B8-EBF86F4F624D}"/>
                </a:ext>
              </a:extLst>
            </p:cNvPr>
            <p:cNvGrpSpPr/>
            <p:nvPr/>
          </p:nvGrpSpPr>
          <p:grpSpPr>
            <a:xfrm>
              <a:off x="490076" y="4279014"/>
              <a:ext cx="709853" cy="637350"/>
              <a:chOff x="8331639" y="4886641"/>
              <a:chExt cx="1370300" cy="1230341"/>
            </a:xfrm>
          </p:grpSpPr>
          <p:grpSp>
            <p:nvGrpSpPr>
              <p:cNvPr id="260" name="Group 259">
                <a:extLst>
                  <a:ext uri="{FF2B5EF4-FFF2-40B4-BE49-F238E27FC236}">
                    <a16:creationId xmlns:a16="http://schemas.microsoft.com/office/drawing/2014/main" id="{49F60427-AAF8-4CF4-BFA8-B1AF254D4BFA}"/>
                  </a:ext>
                </a:extLst>
              </p:cNvPr>
              <p:cNvGrpSpPr/>
              <p:nvPr/>
            </p:nvGrpSpPr>
            <p:grpSpPr>
              <a:xfrm>
                <a:off x="8331639" y="4886641"/>
                <a:ext cx="1370300" cy="1230341"/>
                <a:chOff x="-2759707" y="1099472"/>
                <a:chExt cx="7926138" cy="6799719"/>
              </a:xfrm>
            </p:grpSpPr>
            <p:sp>
              <p:nvSpPr>
                <p:cNvPr id="265" name="Rectangle 317">
                  <a:extLst>
                    <a:ext uri="{FF2B5EF4-FFF2-40B4-BE49-F238E27FC236}">
                      <a16:creationId xmlns:a16="http://schemas.microsoft.com/office/drawing/2014/main" id="{E874AC1C-990C-419E-BA41-887E1D0C1121}"/>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66" name="Rounded Rectangle 162">
                  <a:extLst>
                    <a:ext uri="{FF2B5EF4-FFF2-40B4-BE49-F238E27FC236}">
                      <a16:creationId xmlns:a16="http://schemas.microsoft.com/office/drawing/2014/main" id="{69D4C8FA-2D18-4FFE-932E-576A4C8B4EB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90178573-4CF2-48FF-BDA3-9298E7182B94}"/>
                    </a:ext>
                  </a:extLst>
                </p:cNvPr>
                <p:cNvSpPr/>
                <p:nvPr/>
              </p:nvSpPr>
              <p:spPr bwMode="auto">
                <a:xfrm>
                  <a:off x="-2133709" y="1626405"/>
                  <a:ext cx="6674142" cy="436152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240FE29B-4F58-41AA-BA84-1385782F0225}"/>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nvGrpSpPr>
              <p:cNvPr id="261" name="Group 260">
                <a:extLst>
                  <a:ext uri="{FF2B5EF4-FFF2-40B4-BE49-F238E27FC236}">
                    <a16:creationId xmlns:a16="http://schemas.microsoft.com/office/drawing/2014/main" id="{8505AB06-A62C-4814-A9E1-A1B52E11973A}"/>
                  </a:ext>
                </a:extLst>
              </p:cNvPr>
              <p:cNvGrpSpPr/>
              <p:nvPr/>
            </p:nvGrpSpPr>
            <p:grpSpPr>
              <a:xfrm>
                <a:off x="8809547" y="5122604"/>
                <a:ext cx="418607" cy="484954"/>
                <a:chOff x="8008997" y="3602971"/>
                <a:chExt cx="1156786" cy="1376926"/>
              </a:xfrm>
            </p:grpSpPr>
            <p:sp>
              <p:nvSpPr>
                <p:cNvPr id="262" name="Freeform 112">
                  <a:extLst>
                    <a:ext uri="{FF2B5EF4-FFF2-40B4-BE49-F238E27FC236}">
                      <a16:creationId xmlns:a16="http://schemas.microsoft.com/office/drawing/2014/main" id="{D3D2ADB3-BDF6-4574-AFFA-158DD504AC20}"/>
                    </a:ext>
                  </a:extLst>
                </p:cNvPr>
                <p:cNvSpPr/>
                <p:nvPr/>
              </p:nvSpPr>
              <p:spPr>
                <a:xfrm>
                  <a:off x="8072012" y="3602971"/>
                  <a:ext cx="1049544" cy="562869"/>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3" name="Freeform 113">
                  <a:extLst>
                    <a:ext uri="{FF2B5EF4-FFF2-40B4-BE49-F238E27FC236}">
                      <a16:creationId xmlns:a16="http://schemas.microsoft.com/office/drawing/2014/main" id="{E09874C9-0F09-4CFB-BDD7-4EFC97BD0B7F}"/>
                    </a:ext>
                  </a:extLst>
                </p:cNvPr>
                <p:cNvSpPr/>
                <p:nvPr/>
              </p:nvSpPr>
              <p:spPr>
                <a:xfrm>
                  <a:off x="8008997" y="3983984"/>
                  <a:ext cx="517524" cy="981074"/>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B2D4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sp>
              <p:nvSpPr>
                <p:cNvPr id="264" name="Freeform 114">
                  <a:extLst>
                    <a:ext uri="{FF2B5EF4-FFF2-40B4-BE49-F238E27FC236}">
                      <a16:creationId xmlns:a16="http://schemas.microsoft.com/office/drawing/2014/main" id="{EC559A58-F1F3-48C4-AA02-DC618B9A4BB8}"/>
                    </a:ext>
                  </a:extLst>
                </p:cNvPr>
                <p:cNvSpPr/>
                <p:nvPr/>
              </p:nvSpPr>
              <p:spPr>
                <a:xfrm flipH="1">
                  <a:off x="8648259" y="3998821"/>
                  <a:ext cx="517524" cy="981076"/>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rgbClr val="66AA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solidFill>
                      <a:schemeClr val="tx1"/>
                    </a:solidFill>
                  </a:endParaRPr>
                </a:p>
              </p:txBody>
            </p:sp>
          </p:grpSp>
        </p:grpSp>
        <p:grpSp>
          <p:nvGrpSpPr>
            <p:cNvPr id="250" name="Group 249">
              <a:extLst>
                <a:ext uri="{FF2B5EF4-FFF2-40B4-BE49-F238E27FC236}">
                  <a16:creationId xmlns:a16="http://schemas.microsoft.com/office/drawing/2014/main" id="{89057C99-F619-4E07-A126-2EA0BEB723E3}"/>
                </a:ext>
              </a:extLst>
            </p:cNvPr>
            <p:cNvGrpSpPr/>
            <p:nvPr/>
          </p:nvGrpSpPr>
          <p:grpSpPr>
            <a:xfrm>
              <a:off x="1121287" y="4532810"/>
              <a:ext cx="271999" cy="271999"/>
              <a:chOff x="6734349" y="1631589"/>
              <a:chExt cx="2704850" cy="2704850"/>
            </a:xfrm>
          </p:grpSpPr>
          <p:sp>
            <p:nvSpPr>
              <p:cNvPr id="251" name="Rectangle 250">
                <a:extLst>
                  <a:ext uri="{FF2B5EF4-FFF2-40B4-BE49-F238E27FC236}">
                    <a16:creationId xmlns:a16="http://schemas.microsoft.com/office/drawing/2014/main" id="{B6C805CD-590D-4D77-BC1F-30F50811ABB3}"/>
                  </a:ext>
                </a:extLst>
              </p:cNvPr>
              <p:cNvSpPr/>
              <p:nvPr/>
            </p:nvSpPr>
            <p:spPr bwMode="auto">
              <a:xfrm>
                <a:off x="6734349" y="2183848"/>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95BF763D-B8A7-4FA8-96A5-671A75C38878}"/>
                  </a:ext>
                </a:extLst>
              </p:cNvPr>
              <p:cNvSpPr/>
              <p:nvPr/>
            </p:nvSpPr>
            <p:spPr bwMode="auto">
              <a:xfrm>
                <a:off x="6734349" y="2702350"/>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253" name="Group 252">
                <a:extLst>
                  <a:ext uri="{FF2B5EF4-FFF2-40B4-BE49-F238E27FC236}">
                    <a16:creationId xmlns:a16="http://schemas.microsoft.com/office/drawing/2014/main" id="{DFEDA4E2-0318-4A04-92AB-5053E1D255E2}"/>
                  </a:ext>
                </a:extLst>
              </p:cNvPr>
              <p:cNvGrpSpPr/>
              <p:nvPr/>
            </p:nvGrpSpPr>
            <p:grpSpPr>
              <a:xfrm rot="16200000">
                <a:off x="6733543" y="2161430"/>
                <a:ext cx="2704850" cy="1645167"/>
                <a:chOff x="6734349" y="2021473"/>
                <a:chExt cx="2704850" cy="1645167"/>
              </a:xfrm>
            </p:grpSpPr>
            <p:sp>
              <p:nvSpPr>
                <p:cNvPr id="258" name="Rectangle 257">
                  <a:extLst>
                    <a:ext uri="{FF2B5EF4-FFF2-40B4-BE49-F238E27FC236}">
                      <a16:creationId xmlns:a16="http://schemas.microsoft.com/office/drawing/2014/main" id="{3219620D-0712-46E1-AD4B-EDBD42F09904}"/>
                    </a:ext>
                  </a:extLst>
                </p:cNvPr>
                <p:cNvSpPr/>
                <p:nvPr/>
              </p:nvSpPr>
              <p:spPr bwMode="auto">
                <a:xfrm>
                  <a:off x="6734349" y="2021473"/>
                  <a:ext cx="2704850" cy="385734"/>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27E78A09-93B3-47FC-B8E1-8DFB264D897D}"/>
                    </a:ext>
                  </a:extLst>
                </p:cNvPr>
                <p:cNvSpPr/>
                <p:nvPr/>
              </p:nvSpPr>
              <p:spPr bwMode="auto">
                <a:xfrm>
                  <a:off x="6734349" y="2539975"/>
                  <a:ext cx="2704850" cy="1126665"/>
                </a:xfrm>
                <a:prstGeom prst="rect">
                  <a:avLst/>
                </a:prstGeom>
                <a:solidFill>
                  <a:srgbClr val="FFD2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sp>
            <p:nvSpPr>
              <p:cNvPr id="254" name="Rectangle 253">
                <a:extLst>
                  <a:ext uri="{FF2B5EF4-FFF2-40B4-BE49-F238E27FC236}">
                    <a16:creationId xmlns:a16="http://schemas.microsoft.com/office/drawing/2014/main" id="{E60963F6-FC9A-4607-8696-209F619235DF}"/>
                  </a:ext>
                </a:extLst>
              </p:cNvPr>
              <p:cNvSpPr/>
              <p:nvPr/>
            </p:nvSpPr>
            <p:spPr bwMode="auto">
              <a:xfrm>
                <a:off x="6848371" y="1729692"/>
                <a:ext cx="2475194" cy="250938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55" name="Rounded Rectangle 263">
                <a:extLst>
                  <a:ext uri="{FF2B5EF4-FFF2-40B4-BE49-F238E27FC236}">
                    <a16:creationId xmlns:a16="http://schemas.microsoft.com/office/drawing/2014/main" id="{5A18CF8D-2091-4397-B27B-A09C9BB8FCC5}"/>
                  </a:ext>
                </a:extLst>
              </p:cNvPr>
              <p:cNvSpPr/>
              <p:nvPr/>
            </p:nvSpPr>
            <p:spPr bwMode="auto">
              <a:xfrm>
                <a:off x="7166011" y="2100741"/>
                <a:ext cx="1808775" cy="1769902"/>
              </a:xfrm>
              <a:prstGeom prst="roundRect">
                <a:avLst>
                  <a:gd name="adj" fmla="val 9945"/>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56" name="Rounded Rectangle 264">
                <a:extLst>
                  <a:ext uri="{FF2B5EF4-FFF2-40B4-BE49-F238E27FC236}">
                    <a16:creationId xmlns:a16="http://schemas.microsoft.com/office/drawing/2014/main" id="{D894DB84-DCB5-47A3-AF15-88E5A1C761A2}"/>
                  </a:ext>
                </a:extLst>
              </p:cNvPr>
              <p:cNvSpPr/>
              <p:nvPr/>
            </p:nvSpPr>
            <p:spPr bwMode="auto">
              <a:xfrm>
                <a:off x="7373206" y="2219957"/>
                <a:ext cx="1475468" cy="1498515"/>
              </a:xfrm>
              <a:prstGeom prst="roundRect">
                <a:avLst>
                  <a:gd name="adj" fmla="val 9945"/>
                </a:avLst>
              </a:prstGeom>
              <a:solidFill>
                <a:srgbClr val="D0D0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sp>
            <p:nvSpPr>
              <p:cNvPr id="257" name="Freeform 265">
                <a:extLst>
                  <a:ext uri="{FF2B5EF4-FFF2-40B4-BE49-F238E27FC236}">
                    <a16:creationId xmlns:a16="http://schemas.microsoft.com/office/drawing/2014/main" id="{0B8BCF8F-9593-45AC-AC6D-752EC03875E8}"/>
                  </a:ext>
                </a:extLst>
              </p:cNvPr>
              <p:cNvSpPr/>
              <p:nvPr/>
            </p:nvSpPr>
            <p:spPr bwMode="auto">
              <a:xfrm>
                <a:off x="7240777" y="2100741"/>
                <a:ext cx="1734009" cy="1769902"/>
              </a:xfrm>
              <a:custGeom>
                <a:avLst/>
                <a:gdLst>
                  <a:gd name="connsiteX0" fmla="*/ 1354214 w 1734009"/>
                  <a:gd name="connsiteY0" fmla="*/ 0 h 1769902"/>
                  <a:gd name="connsiteX1" fmla="*/ 1557992 w 1734009"/>
                  <a:gd name="connsiteY1" fmla="*/ 0 h 1769902"/>
                  <a:gd name="connsiteX2" fmla="*/ 1734009 w 1734009"/>
                  <a:gd name="connsiteY2" fmla="*/ 176017 h 1769902"/>
                  <a:gd name="connsiteX3" fmla="*/ 1734009 w 1734009"/>
                  <a:gd name="connsiteY3" fmla="*/ 1593885 h 1769902"/>
                  <a:gd name="connsiteX4" fmla="*/ 1557992 w 1734009"/>
                  <a:gd name="connsiteY4" fmla="*/ 1769902 h 1769902"/>
                  <a:gd name="connsiteX5" fmla="*/ 101251 w 1734009"/>
                  <a:gd name="connsiteY5" fmla="*/ 1769902 h 1769902"/>
                  <a:gd name="connsiteX6" fmla="*/ 32737 w 1734009"/>
                  <a:gd name="connsiteY6" fmla="*/ 1756070 h 1769902"/>
                  <a:gd name="connsiteX7" fmla="*/ 0 w 1734009"/>
                  <a:gd name="connsiteY7" fmla="*/ 1733998 h 17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4009" h="1769902">
                    <a:moveTo>
                      <a:pt x="1354214" y="0"/>
                    </a:moveTo>
                    <a:lnTo>
                      <a:pt x="1557992" y="0"/>
                    </a:lnTo>
                    <a:cubicBezTo>
                      <a:pt x="1655204" y="0"/>
                      <a:pt x="1734009" y="78805"/>
                      <a:pt x="1734009" y="176017"/>
                    </a:cubicBezTo>
                    <a:lnTo>
                      <a:pt x="1734009" y="1593885"/>
                    </a:lnTo>
                    <a:cubicBezTo>
                      <a:pt x="1734009" y="1691097"/>
                      <a:pt x="1655204" y="1769902"/>
                      <a:pt x="1557992" y="1769902"/>
                    </a:cubicBezTo>
                    <a:lnTo>
                      <a:pt x="101251" y="1769902"/>
                    </a:lnTo>
                    <a:cubicBezTo>
                      <a:pt x="76948" y="1769902"/>
                      <a:pt x="53795" y="1764977"/>
                      <a:pt x="32737" y="1756070"/>
                    </a:cubicBezTo>
                    <a:lnTo>
                      <a:pt x="0" y="1733998"/>
                    </a:lnTo>
                    <a:close/>
                  </a:path>
                </a:pathLst>
              </a:custGeom>
              <a:solidFill>
                <a:srgbClr val="00000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solidFill>
                    <a:schemeClr val="tx1"/>
                  </a:solidFill>
                  <a:ea typeface="Segoe UI" pitchFamily="34" charset="0"/>
                  <a:cs typeface="Segoe UI" pitchFamily="34" charset="0"/>
                </a:endParaRPr>
              </a:p>
            </p:txBody>
          </p:sp>
        </p:grpSp>
      </p:grpSp>
      <p:pic>
        <p:nvPicPr>
          <p:cNvPr id="248" name="Picture 247">
            <a:extLst>
              <a:ext uri="{FF2B5EF4-FFF2-40B4-BE49-F238E27FC236}">
                <a16:creationId xmlns:a16="http://schemas.microsoft.com/office/drawing/2014/main" id="{536879C6-5153-4E00-A751-483091FFBC4B}"/>
              </a:ext>
            </a:extLst>
          </p:cNvPr>
          <p:cNvPicPr>
            <a:picLocks noChangeAspect="1"/>
          </p:cNvPicPr>
          <p:nvPr/>
        </p:nvPicPr>
        <p:blipFill>
          <a:blip r:embed="rId7"/>
          <a:stretch>
            <a:fillRect/>
          </a:stretch>
        </p:blipFill>
        <p:spPr>
          <a:xfrm>
            <a:off x="859796" y="2385510"/>
            <a:ext cx="274293" cy="177123"/>
          </a:xfrm>
          <a:prstGeom prst="rect">
            <a:avLst/>
          </a:prstGeom>
        </p:spPr>
      </p:pic>
      <p:cxnSp>
        <p:nvCxnSpPr>
          <p:cNvPr id="47" name="Straight Connector 46">
            <a:extLst>
              <a:ext uri="{FF2B5EF4-FFF2-40B4-BE49-F238E27FC236}">
                <a16:creationId xmlns:a16="http://schemas.microsoft.com/office/drawing/2014/main" id="{1452E316-51AD-4AD0-9B87-7100C8F6865D}"/>
              </a:ext>
            </a:extLst>
          </p:cNvPr>
          <p:cNvCxnSpPr>
            <a:cxnSpLocks/>
          </p:cNvCxnSpPr>
          <p:nvPr/>
        </p:nvCxnSpPr>
        <p:spPr>
          <a:xfrm>
            <a:off x="1556311" y="1823905"/>
            <a:ext cx="0" cy="4156568"/>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76B25D8-341A-48E9-B538-4C7A0BDC03E9}"/>
              </a:ext>
            </a:extLst>
          </p:cNvPr>
          <p:cNvCxnSpPr>
            <a:cxnSpLocks/>
          </p:cNvCxnSpPr>
          <p:nvPr/>
        </p:nvCxnSpPr>
        <p:spPr>
          <a:xfrm>
            <a:off x="1411932" y="1823905"/>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EEAFDC03-1BE3-4283-9183-05E61AEF58A2}"/>
              </a:ext>
            </a:extLst>
          </p:cNvPr>
          <p:cNvCxnSpPr>
            <a:cxnSpLocks/>
          </p:cNvCxnSpPr>
          <p:nvPr/>
        </p:nvCxnSpPr>
        <p:spPr>
          <a:xfrm>
            <a:off x="1411932" y="5965916"/>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F1D0CECF-9164-49E7-B726-E2362711E3B6}"/>
              </a:ext>
            </a:extLst>
          </p:cNvPr>
          <p:cNvCxnSpPr>
            <a:cxnSpLocks/>
          </p:cNvCxnSpPr>
          <p:nvPr/>
        </p:nvCxnSpPr>
        <p:spPr>
          <a:xfrm>
            <a:off x="9976341" y="7792971"/>
            <a:ext cx="144379" cy="0"/>
          </a:xfrm>
          <a:prstGeom prst="line">
            <a:avLst/>
          </a:prstGeom>
          <a:ln>
            <a:solidFill>
              <a:srgbClr val="00206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DE9726-BD7C-4657-9A44-8986AE62F9E7}"/>
              </a:ext>
            </a:extLst>
          </p:cNvPr>
          <p:cNvSpPr txBox="1"/>
          <p:nvPr/>
        </p:nvSpPr>
        <p:spPr>
          <a:xfrm>
            <a:off x="2167017" y="411782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LAKE STORE</a:t>
            </a:r>
          </a:p>
        </p:txBody>
      </p:sp>
      <p:sp>
        <p:nvSpPr>
          <p:cNvPr id="75" name="TextBox 74">
            <a:extLst>
              <a:ext uri="{FF2B5EF4-FFF2-40B4-BE49-F238E27FC236}">
                <a16:creationId xmlns:a16="http://schemas.microsoft.com/office/drawing/2014/main" id="{72A2A260-5FFB-4BD1-939A-0087CFA3585F}"/>
              </a:ext>
            </a:extLst>
          </p:cNvPr>
          <p:cNvSpPr txBox="1"/>
          <p:nvPr/>
        </p:nvSpPr>
        <p:spPr>
          <a:xfrm>
            <a:off x="3078067" y="4128897"/>
            <a:ext cx="73450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AZURE STORAGE</a:t>
            </a:r>
          </a:p>
        </p:txBody>
      </p:sp>
      <p:sp>
        <p:nvSpPr>
          <p:cNvPr id="15" name="Rectangle: Rounded Corners 14">
            <a:extLst>
              <a:ext uri="{FF2B5EF4-FFF2-40B4-BE49-F238E27FC236}">
                <a16:creationId xmlns:a16="http://schemas.microsoft.com/office/drawing/2014/main" id="{6FD4FF3D-04E7-4AB8-A851-31852443E90E}"/>
              </a:ext>
            </a:extLst>
          </p:cNvPr>
          <p:cNvSpPr/>
          <p:nvPr/>
        </p:nvSpPr>
        <p:spPr bwMode="auto">
          <a:xfrm>
            <a:off x="2183590" y="3344756"/>
            <a:ext cx="3136425"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Rounded Corners 275">
            <a:extLst>
              <a:ext uri="{FF2B5EF4-FFF2-40B4-BE49-F238E27FC236}">
                <a16:creationId xmlns:a16="http://schemas.microsoft.com/office/drawing/2014/main" id="{CAC82709-48BD-4238-9AD2-A9D7B326F14A}"/>
              </a:ext>
            </a:extLst>
          </p:cNvPr>
          <p:cNvSpPr/>
          <p:nvPr/>
        </p:nvSpPr>
        <p:spPr bwMode="auto">
          <a:xfrm>
            <a:off x="5599097" y="3342974"/>
            <a:ext cx="2974066"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Rounded Corners 276">
            <a:extLst>
              <a:ext uri="{FF2B5EF4-FFF2-40B4-BE49-F238E27FC236}">
                <a16:creationId xmlns:a16="http://schemas.microsoft.com/office/drawing/2014/main" id="{019195CF-64F7-4417-A854-54D147E1A90A}"/>
              </a:ext>
            </a:extLst>
          </p:cNvPr>
          <p:cNvSpPr/>
          <p:nvPr/>
        </p:nvSpPr>
        <p:spPr bwMode="auto">
          <a:xfrm>
            <a:off x="6948437" y="1538869"/>
            <a:ext cx="1538272"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453E9A40-35DD-4593-950D-B9F52C4D1B5D}"/>
              </a:ext>
            </a:extLst>
          </p:cNvPr>
          <p:cNvCxnSpPr>
            <a:cxnSpLocks/>
          </p:cNvCxnSpPr>
          <p:nvPr/>
        </p:nvCxnSpPr>
        <p:spPr>
          <a:xfrm>
            <a:off x="5345430" y="3875301"/>
            <a:ext cx="236663" cy="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380F5B95-B0A0-4835-9937-044AC6BA6FDF}"/>
              </a:ext>
            </a:extLst>
          </p:cNvPr>
          <p:cNvCxnSpPr>
            <a:cxnSpLocks/>
          </p:cNvCxnSpPr>
          <p:nvPr/>
        </p:nvCxnSpPr>
        <p:spPr>
          <a:xfrm>
            <a:off x="7221588" y="2685554"/>
            <a:ext cx="8816" cy="657420"/>
          </a:xfrm>
          <a:prstGeom prst="straightConnector1">
            <a:avLst/>
          </a:prstGeom>
          <a:ln>
            <a:solidFill>
              <a:srgbClr val="002060"/>
            </a:solidFill>
            <a:prstDash val="lg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F08191CC-FE9D-462B-87B9-448E4C0D30B8}"/>
              </a:ext>
            </a:extLst>
          </p:cNvPr>
          <p:cNvSpPr txBox="1"/>
          <p:nvPr/>
        </p:nvSpPr>
        <p:spPr>
          <a:xfrm>
            <a:off x="6744733" y="1144332"/>
            <a:ext cx="1792798"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MODEL TRAINING</a:t>
            </a:r>
          </a:p>
        </p:txBody>
      </p:sp>
      <p:sp>
        <p:nvSpPr>
          <p:cNvPr id="303" name="TextBox 302">
            <a:extLst>
              <a:ext uri="{FF2B5EF4-FFF2-40B4-BE49-F238E27FC236}">
                <a16:creationId xmlns:a16="http://schemas.microsoft.com/office/drawing/2014/main" id="{C9D12473-D1B0-4DC2-BA0A-4DA10EAC4D8E}"/>
              </a:ext>
            </a:extLst>
          </p:cNvPr>
          <p:cNvSpPr txBox="1"/>
          <p:nvPr/>
        </p:nvSpPr>
        <p:spPr>
          <a:xfrm>
            <a:off x="3031047" y="2966366"/>
            <a:ext cx="2291546"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LONG TERM STORAGE</a:t>
            </a:r>
          </a:p>
        </p:txBody>
      </p:sp>
      <p:sp>
        <p:nvSpPr>
          <p:cNvPr id="305" name="TextBox 304">
            <a:extLst>
              <a:ext uri="{FF2B5EF4-FFF2-40B4-BE49-F238E27FC236}">
                <a16:creationId xmlns:a16="http://schemas.microsoft.com/office/drawing/2014/main" id="{A5710C37-3140-4C15-81EB-E119735C9498}"/>
              </a:ext>
            </a:extLst>
          </p:cNvPr>
          <p:cNvSpPr txBox="1"/>
          <p:nvPr/>
        </p:nvSpPr>
        <p:spPr>
          <a:xfrm>
            <a:off x="7118262" y="2949012"/>
            <a:ext cx="1856342" cy="489365"/>
          </a:xfrm>
          <a:prstGeom prst="rect">
            <a:avLst/>
          </a:prstGeom>
          <a:noFill/>
        </p:spPr>
        <p:txBody>
          <a:bodyPr wrap="non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DATA PROCESSING</a:t>
            </a:r>
          </a:p>
        </p:txBody>
      </p:sp>
      <p:cxnSp>
        <p:nvCxnSpPr>
          <p:cNvPr id="285" name="Straight Arrow Connector 284">
            <a:extLst>
              <a:ext uri="{FF2B5EF4-FFF2-40B4-BE49-F238E27FC236}">
                <a16:creationId xmlns:a16="http://schemas.microsoft.com/office/drawing/2014/main" id="{69B45C18-2E36-4D32-8143-AE90DDA4192B}"/>
              </a:ext>
            </a:extLst>
          </p:cNvPr>
          <p:cNvCxnSpPr>
            <a:cxnSpLocks/>
          </p:cNvCxnSpPr>
          <p:nvPr/>
        </p:nvCxnSpPr>
        <p:spPr>
          <a:xfrm flipV="1">
            <a:off x="1564750" y="3904059"/>
            <a:ext cx="602267" cy="1"/>
          </a:xfrm>
          <a:prstGeom prst="straightConnector1">
            <a:avLst/>
          </a:prstGeom>
          <a:ln>
            <a:solidFill>
              <a:srgbClr val="00206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66D32A94-1076-4540-B8C3-31ED02E665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60873" y="3555451"/>
            <a:ext cx="474405" cy="474405"/>
          </a:xfrm>
          <a:prstGeom prst="rect">
            <a:avLst/>
          </a:prstGeom>
        </p:spPr>
      </p:pic>
      <p:pic>
        <p:nvPicPr>
          <p:cNvPr id="40" name="Picture 26" descr="Image result for Azure Blob Storage icon">
            <a:extLst>
              <a:ext uri="{FF2B5EF4-FFF2-40B4-BE49-F238E27FC236}">
                <a16:creationId xmlns:a16="http://schemas.microsoft.com/office/drawing/2014/main" id="{2C69B5E3-96FB-4409-9AB9-E2340AAA2A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3202250" y="3561533"/>
            <a:ext cx="475488" cy="475488"/>
          </a:xfrm>
          <a:prstGeom prst="rect">
            <a:avLst/>
          </a:prstGeom>
          <a:noFill/>
          <a:extLst>
            <a:ext uri="{909E8E84-426E-40DD-AFC4-6F175D3DCCD1}">
              <a14:hiddenFill xmlns:a14="http://schemas.microsoft.com/office/drawing/2010/main">
                <a:solidFill>
                  <a:srgbClr val="FFFFFF"/>
                </a:solidFill>
              </a14:hiddenFill>
            </a:ext>
          </a:extLst>
        </p:spPr>
      </p:pic>
      <p:sp>
        <p:nvSpPr>
          <p:cNvPr id="330" name="TextBox 329">
            <a:extLst>
              <a:ext uri="{FF2B5EF4-FFF2-40B4-BE49-F238E27FC236}">
                <a16:creationId xmlns:a16="http://schemas.microsoft.com/office/drawing/2014/main" id="{815444C0-D3E4-41C8-9F0F-0946C216EDEE}"/>
              </a:ext>
            </a:extLst>
          </p:cNvPr>
          <p:cNvSpPr txBox="1"/>
          <p:nvPr/>
        </p:nvSpPr>
        <p:spPr>
          <a:xfrm>
            <a:off x="3826718" y="4130631"/>
            <a:ext cx="878767" cy="230832"/>
          </a:xfrm>
          <a:prstGeom prst="rect">
            <a:avLst/>
          </a:prstGeom>
        </p:spPr>
        <p:txBody>
          <a:bodyPr wrap="non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dirty="0"/>
              <a:t>COSMOS DB </a:t>
            </a:r>
          </a:p>
        </p:txBody>
      </p:sp>
      <p:pic>
        <p:nvPicPr>
          <p:cNvPr id="331" name="Picture 330">
            <a:extLst>
              <a:ext uri="{FF2B5EF4-FFF2-40B4-BE49-F238E27FC236}">
                <a16:creationId xmlns:a16="http://schemas.microsoft.com/office/drawing/2014/main" id="{ACA8F5D1-EC9D-4F28-8C0D-7B92328508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28357" y="3582377"/>
            <a:ext cx="475488" cy="475488"/>
          </a:xfrm>
          <a:prstGeom prst="rect">
            <a:avLst/>
          </a:prstGeom>
        </p:spPr>
      </p:pic>
      <p:grpSp>
        <p:nvGrpSpPr>
          <p:cNvPr id="7" name="Group 6">
            <a:extLst>
              <a:ext uri="{FF2B5EF4-FFF2-40B4-BE49-F238E27FC236}">
                <a16:creationId xmlns:a16="http://schemas.microsoft.com/office/drawing/2014/main" id="{51D15B04-A434-4999-98F4-861451A6187D}"/>
              </a:ext>
            </a:extLst>
          </p:cNvPr>
          <p:cNvGrpSpPr/>
          <p:nvPr/>
        </p:nvGrpSpPr>
        <p:grpSpPr>
          <a:xfrm>
            <a:off x="4563041" y="3599884"/>
            <a:ext cx="860844" cy="893905"/>
            <a:chOff x="4563041" y="3599884"/>
            <a:chExt cx="860844" cy="893905"/>
          </a:xfrm>
        </p:grpSpPr>
        <p:sp>
          <p:nvSpPr>
            <p:cNvPr id="333" name="TextBox 332">
              <a:extLst>
                <a:ext uri="{FF2B5EF4-FFF2-40B4-BE49-F238E27FC236}">
                  <a16:creationId xmlns:a16="http://schemas.microsoft.com/office/drawing/2014/main" id="{8F74C718-9E87-4FC8-8874-FC326B3B40B7}"/>
                </a:ext>
              </a:extLst>
            </p:cNvPr>
            <p:cNvSpPr txBox="1"/>
            <p:nvPr/>
          </p:nvSpPr>
          <p:spPr>
            <a:xfrm>
              <a:off x="4563041" y="4036589"/>
              <a:ext cx="860844" cy="457200"/>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SQL DB </a:t>
              </a:r>
            </a:p>
          </p:txBody>
        </p:sp>
        <p:grpSp>
          <p:nvGrpSpPr>
            <p:cNvPr id="334" name="Group 333">
              <a:extLst>
                <a:ext uri="{FF2B5EF4-FFF2-40B4-BE49-F238E27FC236}">
                  <a16:creationId xmlns:a16="http://schemas.microsoft.com/office/drawing/2014/main" id="{47EC0800-5A7D-45AF-B3D0-0175385A1E9C}"/>
                </a:ext>
              </a:extLst>
            </p:cNvPr>
            <p:cNvGrpSpPr>
              <a:grpSpLocks noChangeAspect="1"/>
            </p:cNvGrpSpPr>
            <p:nvPr/>
          </p:nvGrpSpPr>
          <p:grpSpPr>
            <a:xfrm>
              <a:off x="4815055" y="3599884"/>
              <a:ext cx="359070" cy="475488"/>
              <a:chOff x="6372224" y="3082295"/>
              <a:chExt cx="1533525" cy="2030732"/>
            </a:xfrm>
          </p:grpSpPr>
          <p:sp>
            <p:nvSpPr>
              <p:cNvPr id="335" name="Freeform: Shape 334">
                <a:extLst>
                  <a:ext uri="{FF2B5EF4-FFF2-40B4-BE49-F238E27FC236}">
                    <a16:creationId xmlns:a16="http://schemas.microsoft.com/office/drawing/2014/main" id="{011C16E5-623E-4CAC-B07C-3E166719EF28}"/>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endParaRPr lang="en-US" sz="1836" dirty="0"/>
              </a:p>
            </p:txBody>
          </p:sp>
          <p:sp>
            <p:nvSpPr>
              <p:cNvPr id="336" name="Freeform: Shape 335">
                <a:extLst>
                  <a:ext uri="{FF2B5EF4-FFF2-40B4-BE49-F238E27FC236}">
                    <a16:creationId xmlns:a16="http://schemas.microsoft.com/office/drawing/2014/main" id="{3D3D2ECB-9B85-425F-B299-E165B63B2894}"/>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endParaRPr lang="en-US" sz="1836" dirty="0"/>
              </a:p>
            </p:txBody>
          </p:sp>
          <p:sp>
            <p:nvSpPr>
              <p:cNvPr id="337" name="Freeform: Shape 336">
                <a:extLst>
                  <a:ext uri="{FF2B5EF4-FFF2-40B4-BE49-F238E27FC236}">
                    <a16:creationId xmlns:a16="http://schemas.microsoft.com/office/drawing/2014/main" id="{EA17ECC4-E8AD-4C5B-98BE-6377BCBD8FA6}"/>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endParaRPr lang="en-US" sz="1836" dirty="0"/>
              </a:p>
            </p:txBody>
          </p:sp>
          <p:sp>
            <p:nvSpPr>
              <p:cNvPr id="338" name="Freeform: Shape 337">
                <a:extLst>
                  <a:ext uri="{FF2B5EF4-FFF2-40B4-BE49-F238E27FC236}">
                    <a16:creationId xmlns:a16="http://schemas.microsoft.com/office/drawing/2014/main" id="{659FFBE3-A4BE-49DF-A47C-482117CF6E28}"/>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endParaRPr lang="en-US" sz="1836" dirty="0"/>
              </a:p>
            </p:txBody>
          </p:sp>
          <p:sp>
            <p:nvSpPr>
              <p:cNvPr id="339" name="Freeform: Shape 338">
                <a:extLst>
                  <a:ext uri="{FF2B5EF4-FFF2-40B4-BE49-F238E27FC236}">
                    <a16:creationId xmlns:a16="http://schemas.microsoft.com/office/drawing/2014/main" id="{1D74160C-3086-44BA-87D2-ECF4014546BC}"/>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endParaRPr lang="en-US" sz="1836" dirty="0"/>
              </a:p>
            </p:txBody>
          </p:sp>
          <p:sp>
            <p:nvSpPr>
              <p:cNvPr id="340" name="Freeform: Shape 339">
                <a:extLst>
                  <a:ext uri="{FF2B5EF4-FFF2-40B4-BE49-F238E27FC236}">
                    <a16:creationId xmlns:a16="http://schemas.microsoft.com/office/drawing/2014/main" id="{219733A5-405D-4EA5-B4D0-BC148564B6A9}"/>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endParaRPr lang="en-US" sz="1836" dirty="0"/>
              </a:p>
            </p:txBody>
          </p:sp>
          <p:sp>
            <p:nvSpPr>
              <p:cNvPr id="341" name="Freeform: Shape 340">
                <a:extLst>
                  <a:ext uri="{FF2B5EF4-FFF2-40B4-BE49-F238E27FC236}">
                    <a16:creationId xmlns:a16="http://schemas.microsoft.com/office/drawing/2014/main" id="{70C949D4-FD5F-46F6-966F-E83B78278C11}"/>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endParaRPr lang="en-US" sz="1836" dirty="0"/>
              </a:p>
            </p:txBody>
          </p:sp>
          <p:sp>
            <p:nvSpPr>
              <p:cNvPr id="342" name="Freeform: Shape 341">
                <a:extLst>
                  <a:ext uri="{FF2B5EF4-FFF2-40B4-BE49-F238E27FC236}">
                    <a16:creationId xmlns:a16="http://schemas.microsoft.com/office/drawing/2014/main" id="{BB88FEA4-39CF-4516-AD59-41F0D38014F1}"/>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endParaRPr lang="en-US" sz="1836" dirty="0"/>
              </a:p>
            </p:txBody>
          </p:sp>
        </p:grpSp>
      </p:grpSp>
      <p:sp>
        <p:nvSpPr>
          <p:cNvPr id="343" name="TextBox 342">
            <a:extLst>
              <a:ext uri="{FF2B5EF4-FFF2-40B4-BE49-F238E27FC236}">
                <a16:creationId xmlns:a16="http://schemas.microsoft.com/office/drawing/2014/main" id="{975B4036-97AF-4A6C-A3DB-2B5A6586BF89}"/>
              </a:ext>
            </a:extLst>
          </p:cNvPr>
          <p:cNvSpPr txBox="1"/>
          <p:nvPr/>
        </p:nvSpPr>
        <p:spPr>
          <a:xfrm>
            <a:off x="-16225" y="791195"/>
            <a:ext cx="11318143" cy="461665"/>
          </a:xfrm>
          <a:prstGeom prst="rect">
            <a:avLst/>
          </a:prstGeom>
        </p:spPr>
        <p:txBody>
          <a:bodyPr vert="horz" wrap="square" lIns="146304" tIns="91440" rIns="146304" bIns="91440" rtlCol="0" anchor="ctr">
            <a:spAutoFit/>
          </a:bodyPr>
          <a:lstStyle>
            <a:defPPr>
              <a:defRPr lang="en-US"/>
            </a:defPPr>
            <a:lvl1pPr marR="0" indent="0" algn="ctr" defTabSz="914016" fontAlgn="auto">
              <a:lnSpc>
                <a:spcPct val="90000"/>
              </a:lnSpc>
              <a:spcBef>
                <a:spcPct val="20000"/>
              </a:spcBef>
              <a:spcAft>
                <a:spcPts val="0"/>
              </a:spcAft>
              <a:buClrTx/>
              <a:buSzPct val="90000"/>
              <a:buFont typeface="Arial" panose="020B0604020202020204" pitchFamily="34" charset="0"/>
              <a:buNone/>
              <a:tabLst/>
              <a:defRPr sz="2000" spc="0" baseline="0">
                <a:solidFill>
                  <a:schemeClr val="accent2">
                    <a:lumMod val="50000"/>
                    <a:lumOff val="50000"/>
                  </a:schemeClr>
                </a:solidFill>
                <a:cs typeface="Segoe UI Semilight" panose="020B0402040204020203" pitchFamily="34" charset="0"/>
              </a:defRPr>
            </a:lvl1pPr>
            <a:lvl2pPr marL="336080" marR="0" lvl="1" indent="0" defTabSz="914016" fontAlgn="auto">
              <a:lnSpc>
                <a:spcPct val="90000"/>
              </a:lnSpc>
              <a:spcBef>
                <a:spcPct val="20000"/>
              </a:spcBef>
              <a:spcAft>
                <a:spcPts val="0"/>
              </a:spcAft>
              <a:buClrTx/>
              <a:buSzPct val="90000"/>
              <a:buFont typeface="Arial" pitchFamily="34" charset="0"/>
              <a:buNone/>
              <a:tabLst/>
              <a:defRPr sz="2000" spc="0" baseline="0">
                <a:solidFill>
                  <a:schemeClr val="accent2">
                    <a:lumMod val="50000"/>
                    <a:lumOff val="50000"/>
                  </a:schemeClr>
                </a:solidFill>
                <a:cs typeface="Segoe UI Semilight" panose="020B0402040204020203" pitchFamily="34" charset="0"/>
              </a:defRPr>
            </a:lvl2pPr>
            <a:lvl3pPr marL="560134" marR="0" indent="0" defTabSz="914016" fontAlgn="auto">
              <a:lnSpc>
                <a:spcPct val="90000"/>
              </a:lnSpc>
              <a:spcBef>
                <a:spcPct val="20000"/>
              </a:spcBef>
              <a:spcAft>
                <a:spcPts val="0"/>
              </a:spcAft>
              <a:buClrTx/>
              <a:buSzPct val="90000"/>
              <a:buFont typeface="Arial" pitchFamily="34" charset="0"/>
              <a:buNone/>
              <a:tabLst/>
              <a:defRPr sz="1961" spc="0" baseline="0">
                <a:gradFill>
                  <a:gsLst>
                    <a:gs pos="1250">
                      <a:schemeClr val="tx1"/>
                    </a:gs>
                    <a:gs pos="100000">
                      <a:schemeClr val="tx1"/>
                    </a:gs>
                  </a:gsLst>
                  <a:lin ang="5400000" scaled="0"/>
                </a:gradFill>
                <a:cs typeface="Segoe UI Semilight" panose="020B0402040204020203" pitchFamily="34" charset="0"/>
              </a:defRPr>
            </a:lvl3pPr>
            <a:lvl4pPr marL="784187"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4pPr>
            <a:lvl5pPr marL="1008241" marR="0" indent="0" defTabSz="914016" fontAlgn="auto">
              <a:lnSpc>
                <a:spcPct val="90000"/>
              </a:lnSpc>
              <a:spcBef>
                <a:spcPct val="20000"/>
              </a:spcBef>
              <a:spcAft>
                <a:spcPts val="0"/>
              </a:spcAft>
              <a:buClrTx/>
              <a:buSzPct val="90000"/>
              <a:buFont typeface="Arial" pitchFamily="34" charset="0"/>
              <a:buNone/>
              <a:tabLst/>
              <a:defRPr sz="1765" spc="0" baseline="0">
                <a:gradFill>
                  <a:gsLst>
                    <a:gs pos="1250">
                      <a:schemeClr val="tx1"/>
                    </a:gs>
                    <a:gs pos="100000">
                      <a:schemeClr val="tx1"/>
                    </a:gs>
                  </a:gsLst>
                  <a:lin ang="5400000" scaled="0"/>
                </a:gradFill>
                <a:cs typeface="Segoe UI Semilight" panose="020B0402040204020203" pitchFamily="34" charset="0"/>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336080" marR="0" lvl="1" indent="0" defTabSz="914016"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accent1"/>
                </a:solidFill>
                <a:effectLst/>
                <a:uLnTx/>
                <a:uFillTx/>
                <a:latin typeface="Segoe UI Semilight"/>
                <a:ea typeface="+mn-ea"/>
                <a:cs typeface="Segoe UI Semilight" panose="020B0402040204020203" pitchFamily="34" charset="0"/>
              </a:rPr>
              <a:t>Performing data</a:t>
            </a:r>
            <a:r>
              <a:rPr lang="en-US" dirty="0">
                <a:solidFill>
                  <a:schemeClr val="accent1"/>
                </a:solidFill>
                <a:latin typeface="Segoe UI Semilight"/>
              </a:rPr>
              <a:t> collection/understanding, modeling and deployment</a:t>
            </a:r>
            <a:endParaRPr kumimoji="0" lang="en-US" sz="2000" b="0" i="0" u="none" strike="noStrike" kern="1200" cap="none" spc="0" normalizeH="0" baseline="0" noProof="0" dirty="0">
              <a:ln>
                <a:noFill/>
              </a:ln>
              <a:solidFill>
                <a:schemeClr val="accent1"/>
              </a:solidFill>
              <a:effectLst/>
              <a:uLnTx/>
              <a:uFillTx/>
              <a:latin typeface="Segoe UI Semilight"/>
            </a:endParaRPr>
          </a:p>
        </p:txBody>
      </p:sp>
      <p:sp>
        <p:nvSpPr>
          <p:cNvPr id="346" name="TextBox 345">
            <a:extLst>
              <a:ext uri="{FF2B5EF4-FFF2-40B4-BE49-F238E27FC236}">
                <a16:creationId xmlns:a16="http://schemas.microsoft.com/office/drawing/2014/main" id="{83423BFD-84C0-47A8-91BC-4A68DF7A12F4}"/>
              </a:ext>
            </a:extLst>
          </p:cNvPr>
          <p:cNvSpPr txBox="1"/>
          <p:nvPr/>
        </p:nvSpPr>
        <p:spPr>
          <a:xfrm>
            <a:off x="1828532" y="5781250"/>
            <a:ext cx="843652" cy="369332"/>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a:r>
              <a:rPr lang="en-US" dirty="0"/>
              <a:t>DATA FACTORY</a:t>
            </a:r>
          </a:p>
        </p:txBody>
      </p:sp>
      <p:sp>
        <p:nvSpPr>
          <p:cNvPr id="348" name="TextBox 347">
            <a:extLst>
              <a:ext uri="{FF2B5EF4-FFF2-40B4-BE49-F238E27FC236}">
                <a16:creationId xmlns:a16="http://schemas.microsoft.com/office/drawing/2014/main" id="{8DFB62B8-BBF2-4673-ADF2-A3D1BDF0D42D}"/>
              </a:ext>
            </a:extLst>
          </p:cNvPr>
          <p:cNvSpPr txBox="1"/>
          <p:nvPr/>
        </p:nvSpPr>
        <p:spPr>
          <a:xfrm>
            <a:off x="1747811" y="4718345"/>
            <a:ext cx="1839231" cy="489365"/>
          </a:xfrm>
          <a:prstGeom prst="rect">
            <a:avLst/>
          </a:prstGeom>
          <a:noFill/>
        </p:spPr>
        <p:txBody>
          <a:bodyPr wrap="square" lIns="182880" tIns="146304" rIns="182880" bIns="146304" rtlCol="0">
            <a:spAutoFit/>
          </a:bodyPr>
          <a:lstStyle/>
          <a:p>
            <a:pPr algn="r">
              <a:lnSpc>
                <a:spcPct val="90000"/>
              </a:lnSpc>
              <a:spcAft>
                <a:spcPts val="600"/>
              </a:spcAft>
            </a:pPr>
            <a:r>
              <a:rPr lang="en-US" sz="1400" dirty="0">
                <a:gradFill>
                  <a:gsLst>
                    <a:gs pos="2917">
                      <a:schemeClr val="tx1"/>
                    </a:gs>
                    <a:gs pos="30000">
                      <a:schemeClr val="tx1"/>
                    </a:gs>
                  </a:gsLst>
                  <a:lin ang="5400000" scaled="0"/>
                </a:gradFill>
              </a:rPr>
              <a:t>  ORCHESTRATION</a:t>
            </a:r>
          </a:p>
        </p:txBody>
      </p:sp>
      <p:pic>
        <p:nvPicPr>
          <p:cNvPr id="349" name="Picture 348">
            <a:extLst>
              <a:ext uri="{FF2B5EF4-FFF2-40B4-BE49-F238E27FC236}">
                <a16:creationId xmlns:a16="http://schemas.microsoft.com/office/drawing/2014/main" id="{87404437-0B92-47F7-BCD9-5FA010612C2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9451" y="5228672"/>
            <a:ext cx="475488" cy="475488"/>
          </a:xfrm>
          <a:prstGeom prst="rect">
            <a:avLst/>
          </a:prstGeom>
        </p:spPr>
      </p:pic>
      <p:cxnSp>
        <p:nvCxnSpPr>
          <p:cNvPr id="350" name="Connector: Elbow 349">
            <a:extLst>
              <a:ext uri="{FF2B5EF4-FFF2-40B4-BE49-F238E27FC236}">
                <a16:creationId xmlns:a16="http://schemas.microsoft.com/office/drawing/2014/main" id="{00F18157-425F-4467-AC31-BAC4DBCC8EE2}"/>
              </a:ext>
            </a:extLst>
          </p:cNvPr>
          <p:cNvCxnSpPr>
            <a:cxnSpLocks/>
            <a:stCxn id="177" idx="3"/>
            <a:endCxn id="351" idx="1"/>
          </p:cNvCxnSpPr>
          <p:nvPr/>
        </p:nvCxnSpPr>
        <p:spPr>
          <a:xfrm flipV="1">
            <a:off x="1525404" y="5680721"/>
            <a:ext cx="294849" cy="36564"/>
          </a:xfrm>
          <a:prstGeom prst="bentConnector3">
            <a:avLst>
              <a:gd name="adj1" fmla="val 50000"/>
            </a:avLst>
          </a:prstGeom>
          <a:ln>
            <a:solidFill>
              <a:srgbClr val="002060"/>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Rectangle: Rounded Corners 350">
            <a:extLst>
              <a:ext uri="{FF2B5EF4-FFF2-40B4-BE49-F238E27FC236}">
                <a16:creationId xmlns:a16="http://schemas.microsoft.com/office/drawing/2014/main" id="{9A50A177-4BF2-4EAB-B30B-E30BAC8FFBCA}"/>
              </a:ext>
            </a:extLst>
          </p:cNvPr>
          <p:cNvSpPr/>
          <p:nvPr/>
        </p:nvSpPr>
        <p:spPr bwMode="auto">
          <a:xfrm>
            <a:off x="1820253" y="5104649"/>
            <a:ext cx="1797341" cy="1152144"/>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2" name="TextBox 351">
            <a:extLst>
              <a:ext uri="{FF2B5EF4-FFF2-40B4-BE49-F238E27FC236}">
                <a16:creationId xmlns:a16="http://schemas.microsoft.com/office/drawing/2014/main" id="{9FE49F32-4245-4F6E-BF9D-C3CA2C3DA1C9}"/>
              </a:ext>
            </a:extLst>
          </p:cNvPr>
          <p:cNvSpPr txBox="1"/>
          <p:nvPr/>
        </p:nvSpPr>
        <p:spPr>
          <a:xfrm>
            <a:off x="9540261" y="2119123"/>
            <a:ext cx="1533824" cy="507831"/>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lang="en-US" dirty="0">
                <a:solidFill>
                  <a:srgbClr val="505050"/>
                </a:solidFill>
              </a:rPr>
              <a:t>Webservice on</a:t>
            </a:r>
            <a:br>
              <a:rPr lang="en-US" dirty="0">
                <a:solidFill>
                  <a:srgbClr val="505050"/>
                </a:solidFill>
              </a:rPr>
            </a:br>
            <a:r>
              <a:rPr lang="en-US" dirty="0">
                <a:solidFill>
                  <a:srgbClr val="505050"/>
                </a:solidFill>
              </a:rPr>
              <a:t>ACI OR AZURE KUBERNETES SERVICE</a:t>
            </a:r>
          </a:p>
        </p:txBody>
      </p:sp>
      <p:sp>
        <p:nvSpPr>
          <p:cNvPr id="354" name="TextBox 353">
            <a:extLst>
              <a:ext uri="{FF2B5EF4-FFF2-40B4-BE49-F238E27FC236}">
                <a16:creationId xmlns:a16="http://schemas.microsoft.com/office/drawing/2014/main" id="{614FB236-05DB-4C18-BFB5-2310EB788396}"/>
              </a:ext>
            </a:extLst>
          </p:cNvPr>
          <p:cNvSpPr txBox="1"/>
          <p:nvPr/>
        </p:nvSpPr>
        <p:spPr>
          <a:xfrm>
            <a:off x="8986204" y="1086795"/>
            <a:ext cx="2502929" cy="489365"/>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lang="en-US" sz="1400" dirty="0">
                <a:gradFill>
                  <a:gsLst>
                    <a:gs pos="2917">
                      <a:srgbClr val="505050"/>
                    </a:gs>
                    <a:gs pos="30000">
                      <a:srgbClr val="505050"/>
                    </a:gs>
                  </a:gsLst>
                  <a:lin ang="5400000" scaled="0"/>
                </a:gradFill>
                <a:latin typeface="Segoe UI Semilight"/>
              </a:rPr>
              <a:t>TRAINED MODEL HOSTING</a:t>
            </a:r>
            <a:endPar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endParaRPr>
          </a:p>
        </p:txBody>
      </p:sp>
      <p:pic>
        <p:nvPicPr>
          <p:cNvPr id="355" name="Picture 354">
            <a:extLst>
              <a:ext uri="{FF2B5EF4-FFF2-40B4-BE49-F238E27FC236}">
                <a16:creationId xmlns:a16="http://schemas.microsoft.com/office/drawing/2014/main" id="{EEF638CD-1504-409F-8147-75E77FBE336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1478" y="1643635"/>
            <a:ext cx="471389" cy="475488"/>
          </a:xfrm>
          <a:prstGeom prst="rect">
            <a:avLst/>
          </a:prstGeom>
        </p:spPr>
      </p:pic>
      <p:sp>
        <p:nvSpPr>
          <p:cNvPr id="356" name="Rectangle: Rounded Corners 355">
            <a:extLst>
              <a:ext uri="{FF2B5EF4-FFF2-40B4-BE49-F238E27FC236}">
                <a16:creationId xmlns:a16="http://schemas.microsoft.com/office/drawing/2014/main" id="{D3B35840-2229-4C1F-A83E-9C2F8D901B44}"/>
              </a:ext>
            </a:extLst>
          </p:cNvPr>
          <p:cNvSpPr/>
          <p:nvPr/>
        </p:nvSpPr>
        <p:spPr bwMode="auto">
          <a:xfrm>
            <a:off x="9020068" y="1483941"/>
            <a:ext cx="2382734" cy="1147743"/>
          </a:xfrm>
          <a:prstGeom prst="roundRect">
            <a:avLst/>
          </a:prstGeom>
          <a:noFill/>
          <a:ln>
            <a:solidFill>
              <a:srgbClr val="00206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3B85DAC8-CDE6-44BB-ADAE-DCF4F6589A1F}"/>
              </a:ext>
            </a:extLst>
          </p:cNvPr>
          <p:cNvCxnSpPr>
            <a:stCxn id="277" idx="3"/>
          </p:cNvCxnSpPr>
          <p:nvPr/>
        </p:nvCxnSpPr>
        <p:spPr>
          <a:xfrm>
            <a:off x="8486709" y="2114941"/>
            <a:ext cx="533359" cy="9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0233954-6C46-4E80-9C12-1A38197E0FBF}"/>
              </a:ext>
            </a:extLst>
          </p:cNvPr>
          <p:cNvCxnSpPr>
            <a:endCxn id="55" idx="0"/>
          </p:cNvCxnSpPr>
          <p:nvPr/>
        </p:nvCxnSpPr>
        <p:spPr>
          <a:xfrm>
            <a:off x="10415116" y="2685554"/>
            <a:ext cx="7188" cy="46389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F408BF0F-417C-4D5A-9DD3-3CD3A8AE0F18}"/>
              </a:ext>
            </a:extLst>
          </p:cNvPr>
          <p:cNvGrpSpPr/>
          <p:nvPr/>
        </p:nvGrpSpPr>
        <p:grpSpPr>
          <a:xfrm>
            <a:off x="5635771" y="3504687"/>
            <a:ext cx="857889" cy="1018972"/>
            <a:chOff x="6311266" y="3524992"/>
            <a:chExt cx="857889" cy="1018972"/>
          </a:xfrm>
        </p:grpSpPr>
        <p:sp>
          <p:nvSpPr>
            <p:cNvPr id="239" name="TextBox 238">
              <a:extLst>
                <a:ext uri="{FF2B5EF4-FFF2-40B4-BE49-F238E27FC236}">
                  <a16:creationId xmlns:a16="http://schemas.microsoft.com/office/drawing/2014/main" id="{37FE4BB5-4314-484C-90AB-5D805950DB25}"/>
                </a:ext>
              </a:extLst>
            </p:cNvPr>
            <p:cNvSpPr txBox="1"/>
            <p:nvPr/>
          </p:nvSpPr>
          <p:spPr>
            <a:xfrm>
              <a:off x="6311266" y="4004468"/>
              <a:ext cx="857889" cy="539496"/>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a:t>
              </a:r>
              <a:br>
                <a:rPr lang="en-US" sz="900" dirty="0">
                  <a:solidFill>
                    <a:schemeClr val="tx1"/>
                  </a:solidFill>
                  <a:latin typeface="Segoe UI Semibold" panose="020B0702040204020203" pitchFamily="34" charset="0"/>
                  <a:cs typeface="Segoe UI Semibold" panose="020B0702040204020203" pitchFamily="34" charset="0"/>
                </a:rPr>
              </a:br>
              <a:r>
                <a:rPr lang="en-US" sz="900" dirty="0">
                  <a:solidFill>
                    <a:schemeClr val="tx1"/>
                  </a:solidFill>
                  <a:latin typeface="Segoe UI Semibold" panose="020B0702040204020203" pitchFamily="34" charset="0"/>
                  <a:cs typeface="Segoe UI Semibold" panose="020B0702040204020203" pitchFamily="34" charset="0"/>
                </a:rPr>
                <a:t>COMPUTE  </a:t>
              </a:r>
            </a:p>
          </p:txBody>
        </p:sp>
        <p:pic>
          <p:nvPicPr>
            <p:cNvPr id="141" name="Picture 4" descr="See the source image">
              <a:extLst>
                <a:ext uri="{FF2B5EF4-FFF2-40B4-BE49-F238E27FC236}">
                  <a16:creationId xmlns:a16="http://schemas.microsoft.com/office/drawing/2014/main" id="{9BB6CEA9-1ED9-47DA-831F-455A3408E58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05226" y="3524992"/>
              <a:ext cx="443304" cy="476995"/>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TextBox 141">
            <a:extLst>
              <a:ext uri="{FF2B5EF4-FFF2-40B4-BE49-F238E27FC236}">
                <a16:creationId xmlns:a16="http://schemas.microsoft.com/office/drawing/2014/main" id="{4B5D4A8E-E47F-425B-9F17-91D2C20D26B7}"/>
              </a:ext>
            </a:extLst>
          </p:cNvPr>
          <p:cNvSpPr txBox="1"/>
          <p:nvPr/>
        </p:nvSpPr>
        <p:spPr>
          <a:xfrm>
            <a:off x="7315920" y="2191051"/>
            <a:ext cx="857889" cy="414143"/>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r>
              <a:rPr lang="en-US" sz="900" dirty="0">
                <a:solidFill>
                  <a:schemeClr val="tx1"/>
                </a:solidFill>
                <a:latin typeface="Segoe UI Semibold" panose="020B0702040204020203" pitchFamily="34" charset="0"/>
                <a:cs typeface="Segoe UI Semibold" panose="020B0702040204020203" pitchFamily="34" charset="0"/>
              </a:rPr>
              <a:t>AZURE ML  </a:t>
            </a:r>
          </a:p>
        </p:txBody>
      </p:sp>
      <p:pic>
        <p:nvPicPr>
          <p:cNvPr id="143" name="Picture 4" descr="See the source image">
            <a:extLst>
              <a:ext uri="{FF2B5EF4-FFF2-40B4-BE49-F238E27FC236}">
                <a16:creationId xmlns:a16="http://schemas.microsoft.com/office/drawing/2014/main" id="{7D50D77C-3739-495D-BF7F-4491ECAADB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23212" y="1714056"/>
            <a:ext cx="443304" cy="476995"/>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roup 143">
            <a:extLst>
              <a:ext uri="{FF2B5EF4-FFF2-40B4-BE49-F238E27FC236}">
                <a16:creationId xmlns:a16="http://schemas.microsoft.com/office/drawing/2014/main" id="{892DEEFB-7B6A-4B0F-B8D8-635A7EB7CDA4}"/>
              </a:ext>
            </a:extLst>
          </p:cNvPr>
          <p:cNvGrpSpPr/>
          <p:nvPr/>
        </p:nvGrpSpPr>
        <p:grpSpPr>
          <a:xfrm>
            <a:off x="2448952" y="5247107"/>
            <a:ext cx="1161434" cy="1053715"/>
            <a:chOff x="4358003" y="3575068"/>
            <a:chExt cx="1161434" cy="1053715"/>
          </a:xfrm>
        </p:grpSpPr>
        <p:sp>
          <p:nvSpPr>
            <p:cNvPr id="145" name="TextBox 144">
              <a:extLst>
                <a:ext uri="{FF2B5EF4-FFF2-40B4-BE49-F238E27FC236}">
                  <a16:creationId xmlns:a16="http://schemas.microsoft.com/office/drawing/2014/main" id="{BF180844-1CA4-48D9-9AFD-86186D39D05F}"/>
                </a:ext>
              </a:extLst>
            </p:cNvPr>
            <p:cNvSpPr txBox="1"/>
            <p:nvPr/>
          </p:nvSpPr>
          <p:spPr>
            <a:xfrm>
              <a:off x="4358003" y="3923791"/>
              <a:ext cx="116143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(Pipelines)</a:t>
              </a:r>
            </a:p>
          </p:txBody>
        </p:sp>
        <p:pic>
          <p:nvPicPr>
            <p:cNvPr id="146" name="Picture 2" descr="See the source image">
              <a:extLst>
                <a:ext uri="{FF2B5EF4-FFF2-40B4-BE49-F238E27FC236}">
                  <a16:creationId xmlns:a16="http://schemas.microsoft.com/office/drawing/2014/main" id="{6BF5E342-F3D3-404E-8F41-4C562DB663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7" name="Group 146">
            <a:extLst>
              <a:ext uri="{FF2B5EF4-FFF2-40B4-BE49-F238E27FC236}">
                <a16:creationId xmlns:a16="http://schemas.microsoft.com/office/drawing/2014/main" id="{F90F78BB-70C1-4A88-82DF-287F7B1C8602}"/>
              </a:ext>
            </a:extLst>
          </p:cNvPr>
          <p:cNvGrpSpPr/>
          <p:nvPr/>
        </p:nvGrpSpPr>
        <p:grpSpPr>
          <a:xfrm>
            <a:off x="7465716" y="3503112"/>
            <a:ext cx="1161434" cy="1053488"/>
            <a:chOff x="4406335" y="3575068"/>
            <a:chExt cx="1161434" cy="1053488"/>
          </a:xfrm>
        </p:grpSpPr>
        <p:sp>
          <p:nvSpPr>
            <p:cNvPr id="148" name="TextBox 147">
              <a:extLst>
                <a:ext uri="{FF2B5EF4-FFF2-40B4-BE49-F238E27FC236}">
                  <a16:creationId xmlns:a16="http://schemas.microsoft.com/office/drawing/2014/main" id="{AD9553F6-A004-4611-9EBF-87E8ECD601F2}"/>
                </a:ext>
              </a:extLst>
            </p:cNvPr>
            <p:cNvSpPr txBox="1"/>
            <p:nvPr/>
          </p:nvSpPr>
          <p:spPr>
            <a:xfrm>
              <a:off x="4406335" y="3923564"/>
              <a:ext cx="1161434" cy="704992"/>
            </a:xfrm>
            <a:prstGeom prst="rect">
              <a:avLst/>
            </a:prstGeom>
            <a:noFill/>
          </p:spPr>
          <p:txBody>
            <a:bodyPr wrap="square" lIns="91440" tIns="143347" rIns="91440" bIns="143347" rtlCol="0">
              <a:spAutoFit/>
            </a:bodyPr>
            <a:lstStyle>
              <a:defPPr>
                <a:defRPr lang="en-US"/>
              </a:defPPr>
              <a:lvl1pPr defTabSz="913781">
                <a:lnSpc>
                  <a:spcPct val="90000"/>
                </a:lnSpc>
                <a:spcBef>
                  <a:spcPct val="0"/>
                </a:spcBef>
                <a:spcAft>
                  <a:spcPts val="588"/>
                </a:spcAft>
                <a:defRPr sz="1125" kern="0" spc="-29">
                  <a:gradFill>
                    <a:gsLst>
                      <a:gs pos="1250">
                        <a:schemeClr val="tx1"/>
                      </a:gs>
                      <a:gs pos="100000">
                        <a:schemeClr val="tx1"/>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SYNAPSE ANALYTICS</a:t>
              </a:r>
            </a:p>
            <a:p>
              <a:pPr algn="ctr">
                <a:lnSpc>
                  <a:spcPct val="100000"/>
                </a:lnSpc>
                <a:spcAft>
                  <a:spcPts val="0"/>
                </a:spcAft>
              </a:pPr>
              <a:r>
                <a:rPr lang="en-US" sz="900" dirty="0">
                  <a:solidFill>
                    <a:schemeClr val="tx1"/>
                  </a:solidFill>
                  <a:latin typeface="Segoe UI Semibold" panose="020B0702040204020203" pitchFamily="34" charset="0"/>
                  <a:cs typeface="Segoe UI Semibold" panose="020B0702040204020203" pitchFamily="34" charset="0"/>
                </a:rPr>
                <a:t>(SQL / Spark Pool)</a:t>
              </a:r>
            </a:p>
          </p:txBody>
        </p:sp>
        <p:pic>
          <p:nvPicPr>
            <p:cNvPr id="149" name="Picture 2" descr="See the source image">
              <a:extLst>
                <a:ext uri="{FF2B5EF4-FFF2-40B4-BE49-F238E27FC236}">
                  <a16:creationId xmlns:a16="http://schemas.microsoft.com/office/drawing/2014/main" id="{41AD6600-57ED-49CC-B03C-5003CE27D70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14953" y="3575068"/>
              <a:ext cx="480151" cy="480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0" name="Group 149">
            <a:extLst>
              <a:ext uri="{FF2B5EF4-FFF2-40B4-BE49-F238E27FC236}">
                <a16:creationId xmlns:a16="http://schemas.microsoft.com/office/drawing/2014/main" id="{3C7C6177-EE2E-4F60-BBAF-CFA6A916EE8C}"/>
              </a:ext>
            </a:extLst>
          </p:cNvPr>
          <p:cNvGrpSpPr/>
          <p:nvPr/>
        </p:nvGrpSpPr>
        <p:grpSpPr>
          <a:xfrm>
            <a:off x="6418471" y="3557503"/>
            <a:ext cx="1255472" cy="775926"/>
            <a:chOff x="6401230" y="3560026"/>
            <a:chExt cx="1255472" cy="775926"/>
          </a:xfrm>
        </p:grpSpPr>
        <p:sp>
          <p:nvSpPr>
            <p:cNvPr id="151" name="Rectangle 150">
              <a:extLst>
                <a:ext uri="{FF2B5EF4-FFF2-40B4-BE49-F238E27FC236}">
                  <a16:creationId xmlns:a16="http://schemas.microsoft.com/office/drawing/2014/main" id="{C0B5A0F3-B7EB-43D3-8941-9B7C5AAA2D53}"/>
                </a:ext>
              </a:extLst>
            </p:cNvPr>
            <p:cNvSpPr/>
            <p:nvPr/>
          </p:nvSpPr>
          <p:spPr>
            <a:xfrm>
              <a:off x="6401230" y="4105120"/>
              <a:ext cx="1255472" cy="230832"/>
            </a:xfrm>
            <a:prstGeom prst="rect">
              <a:avLst/>
            </a:prstGeom>
          </p:spPr>
          <p:txBody>
            <a:bodyPr wrap="none">
              <a:spAutoFit/>
            </a:bodyPr>
            <a:lstStyle/>
            <a:p>
              <a:pPr defTabSz="950973"/>
              <a:r>
                <a:rPr lang="en-US" sz="900" kern="0" dirty="0">
                  <a:latin typeface="Segoe UI Semibold" panose="020B0702040204020203" pitchFamily="34" charset="0"/>
                  <a:ea typeface="MS PGothic" panose="020B0600070205080204" pitchFamily="34" charset="-128"/>
                  <a:cs typeface="Segoe UI Semibold" panose="020B0702040204020203" pitchFamily="34" charset="0"/>
                </a:rPr>
                <a:t>AZURE DATABRICKS</a:t>
              </a:r>
            </a:p>
          </p:txBody>
        </p:sp>
        <p:pic>
          <p:nvPicPr>
            <p:cNvPr id="152" name="Picture 271">
              <a:extLst>
                <a:ext uri="{FF2B5EF4-FFF2-40B4-BE49-F238E27FC236}">
                  <a16:creationId xmlns:a16="http://schemas.microsoft.com/office/drawing/2014/main" id="{7FA89EBC-AC65-4222-8AD0-32FA8FA3F1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26934" y="3560026"/>
              <a:ext cx="583580" cy="583580"/>
            </a:xfrm>
            <a:prstGeom prst="rect">
              <a:avLst/>
            </a:prstGeom>
          </p:spPr>
        </p:pic>
      </p:grpSp>
    </p:spTree>
    <p:extLst>
      <p:ext uri="{BB962C8B-B14F-4D97-AF65-F5344CB8AC3E}">
        <p14:creationId xmlns:p14="http://schemas.microsoft.com/office/powerpoint/2010/main" val="6183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259F-F021-4C89-8C4B-35084C3A0711}"/>
              </a:ext>
            </a:extLst>
          </p:cNvPr>
          <p:cNvSpPr>
            <a:spLocks noGrp="1"/>
          </p:cNvSpPr>
          <p:nvPr>
            <p:ph type="title"/>
          </p:nvPr>
        </p:nvSpPr>
        <p:spPr/>
        <p:txBody>
          <a:bodyPr/>
          <a:lstStyle/>
          <a:p>
            <a:r>
              <a:rPr lang="en-US"/>
              <a:t>What is ONNX?</a:t>
            </a:r>
          </a:p>
        </p:txBody>
      </p:sp>
      <p:pic>
        <p:nvPicPr>
          <p:cNvPr id="5" name="Picture 4">
            <a:extLst>
              <a:ext uri="{FF2B5EF4-FFF2-40B4-BE49-F238E27FC236}">
                <a16:creationId xmlns:a16="http://schemas.microsoft.com/office/drawing/2014/main" id="{97E88B5E-2B22-4E2C-825E-DA8165FDAD09}"/>
              </a:ext>
            </a:extLst>
          </p:cNvPr>
          <p:cNvPicPr>
            <a:picLocks noChangeAspect="1"/>
          </p:cNvPicPr>
          <p:nvPr/>
        </p:nvPicPr>
        <p:blipFill>
          <a:blip r:embed="rId3"/>
          <a:stretch>
            <a:fillRect/>
          </a:stretch>
        </p:blipFill>
        <p:spPr>
          <a:xfrm>
            <a:off x="1763281" y="1289442"/>
            <a:ext cx="9084082" cy="4796848"/>
          </a:xfrm>
          <a:prstGeom prst="rect">
            <a:avLst/>
          </a:prstGeom>
        </p:spPr>
      </p:pic>
    </p:spTree>
    <p:extLst>
      <p:ext uri="{BB962C8B-B14F-4D97-AF65-F5344CB8AC3E}">
        <p14:creationId xmlns:p14="http://schemas.microsoft.com/office/powerpoint/2010/main" val="106763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F65B3-5717-441F-9A81-5AC01D3DC7A9}"/>
              </a:ext>
            </a:extLst>
          </p:cNvPr>
          <p:cNvSpPr>
            <a:spLocks noGrp="1"/>
          </p:cNvSpPr>
          <p:nvPr>
            <p:ph type="title"/>
          </p:nvPr>
        </p:nvSpPr>
        <p:spPr/>
        <p:txBody>
          <a:bodyPr/>
          <a:lstStyle/>
          <a:p>
            <a:r>
              <a:rPr lang="en-US" dirty="0"/>
              <a:t>Tools for Machine Learning</a:t>
            </a:r>
          </a:p>
        </p:txBody>
      </p:sp>
      <p:sp>
        <p:nvSpPr>
          <p:cNvPr id="3" name="Content Placeholder 2">
            <a:extLst>
              <a:ext uri="{FF2B5EF4-FFF2-40B4-BE49-F238E27FC236}">
                <a16:creationId xmlns:a16="http://schemas.microsoft.com/office/drawing/2014/main" id="{6EFB1B0F-F84D-4436-921C-6B77FAF19580}"/>
              </a:ext>
            </a:extLst>
          </p:cNvPr>
          <p:cNvSpPr>
            <a:spLocks noGrp="1"/>
          </p:cNvSpPr>
          <p:nvPr>
            <p:ph idx="1"/>
          </p:nvPr>
        </p:nvSpPr>
        <p:spPr/>
        <p:txBody>
          <a:bodyPr/>
          <a:lstStyle/>
          <a:p>
            <a:r>
              <a:rPr lang="en-US" dirty="0"/>
              <a:t>Azure Machine Learning Studio</a:t>
            </a:r>
          </a:p>
          <a:p>
            <a:r>
              <a:rPr lang="en-US" dirty="0"/>
              <a:t>Visual Studio Code</a:t>
            </a:r>
          </a:p>
          <a:p>
            <a:r>
              <a:rPr lang="en-US" dirty="0"/>
              <a:t>Python SDK</a:t>
            </a:r>
          </a:p>
          <a:p>
            <a:r>
              <a:rPr lang="en-US" dirty="0"/>
              <a:t>Azure CLI</a:t>
            </a:r>
          </a:p>
        </p:txBody>
      </p:sp>
    </p:spTree>
    <p:extLst>
      <p:ext uri="{BB962C8B-B14F-4D97-AF65-F5344CB8AC3E}">
        <p14:creationId xmlns:p14="http://schemas.microsoft.com/office/powerpoint/2010/main" val="1538218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3764</Words>
  <Application>Microsoft Office PowerPoint</Application>
  <PresentationFormat>Widescreen</PresentationFormat>
  <Paragraphs>626</Paragraphs>
  <Slides>56</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Calibri Light</vt:lpstr>
      <vt:lpstr>Comic Sans MS</vt:lpstr>
      <vt:lpstr>Segoe UI</vt:lpstr>
      <vt:lpstr>Segoe UI Light</vt:lpstr>
      <vt:lpstr>Segoe UI Semibold</vt:lpstr>
      <vt:lpstr>Segoe UI Semilight</vt:lpstr>
      <vt:lpstr>Wingdings</vt:lpstr>
      <vt:lpstr>Office Theme</vt:lpstr>
      <vt:lpstr>Day 1 – Azure Machine Learning Fundamentals</vt:lpstr>
      <vt:lpstr>BRK01 – Azure Machine Learning Overview &amp; Architecture</vt:lpstr>
      <vt:lpstr>Agenda</vt:lpstr>
      <vt:lpstr>Machine Learning on Azure</vt:lpstr>
      <vt:lpstr>PowerPoint Presentation</vt:lpstr>
      <vt:lpstr>Advanced analytics pattern in Azure</vt:lpstr>
      <vt:lpstr>Model deployment patterns in Azure</vt:lpstr>
      <vt:lpstr>What is ONNX?</vt:lpstr>
      <vt:lpstr>Tools for Machine Learning</vt:lpstr>
      <vt:lpstr>BRK02 – DEMO: The Azure Machine Learning Workspace</vt:lpstr>
      <vt:lpstr>BRK03 – Introducing the Data Science process</vt:lpstr>
      <vt:lpstr>Agenda</vt:lpstr>
      <vt:lpstr>PowerPoint Presentation</vt:lpstr>
      <vt:lpstr>As a developer is deep learning for you?</vt:lpstr>
      <vt:lpstr>What do you really need to know to do machine learning?</vt:lpstr>
      <vt:lpstr>Machine/Deep learning and math</vt:lpstr>
      <vt:lpstr>How much math did we write in this code?</vt:lpstr>
      <vt:lpstr>As a developer, what technologies do you need to learn?</vt:lpstr>
      <vt:lpstr>The Pre-Built and Custom AI Spectrum</vt:lpstr>
      <vt:lpstr>Azure Cognitive Services</vt:lpstr>
      <vt:lpstr>Machine Learning as the new programming paradigm</vt:lpstr>
      <vt:lpstr>Behind Machine Learning is the the Data Science Process</vt:lpstr>
      <vt:lpstr>The Data Science Process  (Developer Lens)</vt:lpstr>
      <vt:lpstr>The Notebook Paradigm</vt:lpstr>
      <vt:lpstr>Examples of Tools for Data Science in the Wild</vt:lpstr>
      <vt:lpstr>BRK04 – Using compute resources in Azure Machine Learning</vt:lpstr>
      <vt:lpstr>Agenda</vt:lpstr>
      <vt:lpstr>Compute Instances</vt:lpstr>
      <vt:lpstr>Compute Clusters</vt:lpstr>
      <vt:lpstr>Inference Clusters</vt:lpstr>
      <vt:lpstr>Managed Compute (new)</vt:lpstr>
      <vt:lpstr>Azure Machine Learning environments</vt:lpstr>
      <vt:lpstr>ML Pipelines</vt:lpstr>
      <vt:lpstr>BRK05 – Responsible AI and Machine Learning</vt:lpstr>
      <vt:lpstr>Agenda</vt:lpstr>
      <vt:lpstr>The Machine Learning Lifecyle</vt:lpstr>
      <vt:lpstr>Responsible AI</vt:lpstr>
      <vt:lpstr>Responsible Machine Learning</vt:lpstr>
      <vt:lpstr>Fairlearn</vt:lpstr>
      <vt:lpstr>Approaches to Model Training with Sensitive Data</vt:lpstr>
      <vt:lpstr>Differential Privacy</vt:lpstr>
      <vt:lpstr>Model Training with Sensitive Data Using Differential Privacy</vt:lpstr>
      <vt:lpstr>Model Training with Sensitive Data Using Homomorphic Encryption</vt:lpstr>
      <vt:lpstr>BRK06 – Securing an Azure Machine Learning Workspace</vt:lpstr>
      <vt:lpstr>Agenda</vt:lpstr>
      <vt:lpstr>Security checklist</vt:lpstr>
      <vt:lpstr>Security checklist - continued</vt:lpstr>
      <vt:lpstr>Network security – AML workspace</vt:lpstr>
      <vt:lpstr>Network security - training and job submission environment</vt:lpstr>
      <vt:lpstr>AML Pilot Architecture DEV Environment</vt:lpstr>
      <vt:lpstr>Network security checklist</vt:lpstr>
      <vt:lpstr>Access control - authentication</vt:lpstr>
      <vt:lpstr>Access control – way to authenticate</vt:lpstr>
      <vt:lpstr>Access control - roles</vt:lpstr>
      <vt:lpstr>Audit - Monitoring</vt:lpstr>
      <vt:lpstr>Security baseline for Azure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BRK01 – Azure Machine Learning Overview &amp; Architecture</dc:title>
  <dc:creator>Ciprian Jichici</dc:creator>
  <cp:lastModifiedBy>Ciprian Jichici</cp:lastModifiedBy>
  <cp:revision>35</cp:revision>
  <dcterms:created xsi:type="dcterms:W3CDTF">2021-09-14T09:23:33Z</dcterms:created>
  <dcterms:modified xsi:type="dcterms:W3CDTF">2021-09-21T11:10:59Z</dcterms:modified>
</cp:coreProperties>
</file>